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8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2FB7B-58F7-42A6-A63B-9E43921DD67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5A66-00CD-4983-9E74-956C33255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73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2FB7B-58F7-42A6-A63B-9E43921DD67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15A66-00CD-4983-9E74-956C33255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37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51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Initial Management of Constipation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598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Bulk-Forming (Fiber) Agents</a:t>
            </a:r>
            <a:br>
              <a:rPr lang="en-US" smtClean="0"/>
            </a:br>
            <a:r>
              <a:rPr lang="en-US" sz="3100" i="1" smtClean="0"/>
              <a:t>Systematic Review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09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Psyllium vs Wheat Bran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81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Fruit-Based Laxatives</a:t>
            </a:r>
            <a:br>
              <a:rPr lang="en-US" sz="3600" smtClean="0"/>
            </a:br>
            <a:r>
              <a:rPr lang="en-US" sz="3100" i="1" smtClean="0"/>
              <a:t>Systematic Review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23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Fiber Intake or Supplementation</a:t>
            </a:r>
            <a:r>
              <a:rPr lang="en-GB" sz="3200" smtClean="0"/>
              <a:t/>
            </a:r>
            <a:br>
              <a:rPr lang="en-GB" sz="3200" smtClean="0"/>
            </a:br>
            <a:r>
              <a:rPr lang="en-GB" sz="3100" i="1" smtClean="0"/>
              <a:t>Advice for Patients</a:t>
            </a:r>
            <a:endParaRPr lang="en-US" sz="4000" i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3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Myths and Misconceptions About Water and Exercise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98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Physical Activity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70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Exercise and Hydration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61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Patient Case Continued: Arlene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51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Polyethylene Glycol (PEG) 3550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29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89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PEG 3550</a:t>
            </a:r>
            <a:br>
              <a:rPr lang="en-US" smtClean="0"/>
            </a:br>
            <a:r>
              <a:rPr lang="en-US" sz="3100" i="1" smtClean="0"/>
              <a:t>Evidence for Use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44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Stimulant Laxatives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39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Senna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12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Bisacodyl Tablets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01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Bisacodyl Tablets vs Suppositories</a:t>
            </a:r>
            <a:br>
              <a:rPr lang="en-US" smtClean="0"/>
            </a:br>
            <a:r>
              <a:rPr lang="en-US" sz="3100" i="1" smtClean="0"/>
              <a:t>Expert Opinion </a:t>
            </a:r>
            <a:endParaRPr lang="en-US" i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49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Saline Laxatives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266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Starting Patients on a Laxative </a:t>
            </a:r>
            <a:br>
              <a:rPr lang="en-GB" smtClean="0"/>
            </a:br>
            <a:r>
              <a:rPr lang="en-GB" sz="3100" i="1" smtClean="0"/>
              <a:t>Expert Advice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17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Adequate Trial of OTC Laxatives</a:t>
            </a:r>
            <a:br>
              <a:rPr lang="en-US" smtClean="0"/>
            </a:br>
            <a:r>
              <a:rPr lang="en-US" sz="3100" i="1" smtClean="0"/>
              <a:t>Faculty Practice Experience  </a:t>
            </a:r>
            <a:endParaRPr lang="en-US" i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5773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Developing a Management Plan</a:t>
            </a:r>
            <a:br>
              <a:rPr lang="en-GB" smtClean="0"/>
            </a:br>
            <a:r>
              <a:rPr lang="en-GB" sz="3100" i="1" smtClean="0"/>
              <a:t>Expert Opinion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774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543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Overview of Constipation 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65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Overview of Constipation 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73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 Case</a:t>
            </a:r>
            <a:br>
              <a:rPr lang="en-US" smtClean="0"/>
            </a:br>
            <a:r>
              <a:rPr lang="en-US" sz="3100" i="1" smtClean="0"/>
              <a:t>Arlene</a:t>
            </a:r>
            <a:endParaRPr lang="en-US" i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86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Proposed Definition of Occasional Constipation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57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Rome IV Criteria for Functional Constipation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934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Medications Associated With Constipation</a:t>
            </a:r>
            <a:endParaRPr lang="en-US" i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821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Management of Occasional vs Chronic Constipation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11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135A9315EE2A4B9EE6D2C3F5C19B49" ma:contentTypeVersion="16" ma:contentTypeDescription="Create a new document." ma:contentTypeScope="" ma:versionID="dee8d2a999a06eba03901fb0a85fa7a0">
  <xsd:schema xmlns:xsd="http://www.w3.org/2001/XMLSchema" xmlns:xs="http://www.w3.org/2001/XMLSchema" xmlns:p="http://schemas.microsoft.com/office/2006/metadata/properties" xmlns:ns2="45efe94e-f366-4a65-989e-8f23efc5054f" xmlns:ns3="e93acf5f-f59b-46bb-8c22-2b43a486ab2c" targetNamespace="http://schemas.microsoft.com/office/2006/metadata/properties" ma:root="true" ma:fieldsID="09b3c3b8ce95f5eacc54075dd33dc5fa" ns2:_="" ns3:_="">
    <xsd:import namespace="45efe94e-f366-4a65-989e-8f23efc5054f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efe94e-f366-4a65-989e-8f23efc505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45efe94e-f366-4a65-989e-8f23efc505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4147C47-8389-467F-ACCD-895B02342514}"/>
</file>

<file path=customXml/itemProps2.xml><?xml version="1.0" encoding="utf-8"?>
<ds:datastoreItem xmlns:ds="http://schemas.openxmlformats.org/officeDocument/2006/customXml" ds:itemID="{2CB1FD77-5952-4C9A-86C5-3626FEC6F22A}"/>
</file>

<file path=customXml/itemProps3.xml><?xml version="1.0" encoding="utf-8"?>
<ds:datastoreItem xmlns:ds="http://schemas.openxmlformats.org/officeDocument/2006/customXml" ds:itemID="{F44FF549-4AA0-436A-98AE-32BC5DEF0F3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</Words>
  <Application>Microsoft Office PowerPoint</Application>
  <PresentationFormat>Widescreen</PresentationFormat>
  <Paragraphs>26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Overview of Constipation </vt:lpstr>
      <vt:lpstr>Overview of Constipation </vt:lpstr>
      <vt:lpstr>Patient Case Arlene</vt:lpstr>
      <vt:lpstr>Proposed Definition of Occasional Constipation</vt:lpstr>
      <vt:lpstr>Rome IV Criteria for Functional Constipation</vt:lpstr>
      <vt:lpstr>Medications Associated With Constipation</vt:lpstr>
      <vt:lpstr>Management of Occasional vs Chronic Constipation</vt:lpstr>
      <vt:lpstr>Initial Management of Constipation</vt:lpstr>
      <vt:lpstr>Bulk-Forming (Fiber) Agents Systematic Review</vt:lpstr>
      <vt:lpstr>Psyllium vs Wheat Bran</vt:lpstr>
      <vt:lpstr>Fruit-Based Laxatives Systematic Review</vt:lpstr>
      <vt:lpstr>Fiber Intake or Supplementation Advice for Patients</vt:lpstr>
      <vt:lpstr>Myths and Misconceptions About Water and Exercise</vt:lpstr>
      <vt:lpstr>Physical Activity</vt:lpstr>
      <vt:lpstr>Exercise and Hydration</vt:lpstr>
      <vt:lpstr>Patient Case Continued: Arlene</vt:lpstr>
      <vt:lpstr>Polyethylene Glycol (PEG) 3550</vt:lpstr>
      <vt:lpstr>PEG 3550 Evidence for Use</vt:lpstr>
      <vt:lpstr>Stimulant Laxatives</vt:lpstr>
      <vt:lpstr>Senna</vt:lpstr>
      <vt:lpstr>Bisacodyl Tablets</vt:lpstr>
      <vt:lpstr>Bisacodyl Tablets vs Suppositories Expert Opinion </vt:lpstr>
      <vt:lpstr>Saline Laxatives</vt:lpstr>
      <vt:lpstr>Starting Patients on a Laxative  Expert Advice</vt:lpstr>
      <vt:lpstr>Adequate Trial of OTC Laxatives Faculty Practice Experience  </vt:lpstr>
      <vt:lpstr>Developing a Management Plan Expert Opinion</vt:lpstr>
      <vt:lpstr>PowerPoint Presentation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Scuglik, Taylor</dc:creator>
  <cp:lastModifiedBy>Scuglik, Taylor</cp:lastModifiedBy>
  <cp:revision>1</cp:revision>
  <dcterms:created xsi:type="dcterms:W3CDTF">2022-09-28T13:25:20Z</dcterms:created>
  <dcterms:modified xsi:type="dcterms:W3CDTF">2022-09-28T13:25:20Z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0x010100DD135A9315EE2A4B9EE6D2C3F5C19B49</vt:lpwstr>
  </property>
</Properties>
</file>