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312E-F81E-3169-5A7A-50BA630B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19D7B-F51C-6FF7-D621-686C841A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E5F9-0AA7-4BE4-807F-A0F7A78B513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2AEB7-2139-D2E0-8DA6-0E99914F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12843-69BD-A930-C228-6D7E23D0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DDAE-CB79-45E3-85BB-03D39A18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0E46A-D751-F45C-EA5F-3B58BF16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00240-C6AA-CADE-0B53-CBF4FAF0C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96CBD-1665-59D3-476E-56FFB1C7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E5F9-0AA7-4BE4-807F-A0F7A78B513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EE70-F799-D145-0C07-3041E01DA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0AB27-3B3E-69CA-062C-E695600F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DDAE-CB79-45E3-85BB-03D39A18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5E7CC5-BD19-50D8-922A-0F336F64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CE71C-8DAB-2293-F8F3-81C12EC64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0E7244-F5B0-8515-9F62-234778FF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Azole Resistance in the Netherlands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479F7-8D16-46D8-9D17-2E95AC554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A2E2A8-B33C-E37E-377F-2CB84096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Azole-Resistant </a:t>
            </a:r>
            <a:r>
              <a:rPr lang="en-GB" i="1"/>
              <a:t>A fumigatus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6AADE-A187-832A-9958-4CFCBAB47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4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FE5798-A167-1E9C-F761-3A0AB8EA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Origins of Azole-Resistant </a:t>
            </a:r>
            <a:r>
              <a:rPr lang="en-GB" i="1"/>
              <a:t>A fumigatus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E5E95-8224-576B-D531-09873D906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98C8B-762B-5A6B-E860-56936423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Nijmegen Invasive </a:t>
            </a:r>
            <a:r>
              <a:rPr lang="en-US"/>
              <a:t>A</a:t>
            </a:r>
            <a:r>
              <a:rPr lang="en-US" sz="3600" cap="none"/>
              <a:t>spergillosis </a:t>
            </a:r>
            <a:r>
              <a:rPr lang="en-US"/>
              <a:t>S</a:t>
            </a:r>
            <a:r>
              <a:rPr lang="en-US" sz="3600" cap="none"/>
              <a:t>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496C-F2AB-13B1-60A2-ACED0F396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9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A64CF4-86C3-9A96-E0BD-3F07D394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Nijmegen Invasive </a:t>
            </a:r>
            <a:r>
              <a:rPr lang="en-US"/>
              <a:t>A</a:t>
            </a:r>
            <a:r>
              <a:rPr lang="en-US" sz="3600" cap="none"/>
              <a:t>spergillosis </a:t>
            </a:r>
            <a:r>
              <a:rPr lang="en-US"/>
              <a:t>S</a:t>
            </a:r>
            <a:r>
              <a:rPr lang="en-US" sz="3600" cap="none"/>
              <a:t>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993A4-70D9-07F9-193C-8A7AA94D0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B7D27-2F5D-2DC4-03F1-142958EE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Nijmegen Invasive </a:t>
            </a:r>
            <a:r>
              <a:rPr lang="en-US"/>
              <a:t>A</a:t>
            </a:r>
            <a:r>
              <a:rPr lang="en-US" sz="3600" cap="none"/>
              <a:t>spergillosis </a:t>
            </a:r>
            <a:r>
              <a:rPr lang="en-US"/>
              <a:t>S</a:t>
            </a:r>
            <a:r>
              <a:rPr lang="en-US" sz="3600" cap="none"/>
              <a:t>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5E2B2-529D-FFA0-C3F6-A488B9B4F5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150935-CDDE-4DE6-7CF4-37DFE5FF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Defining Invasive Fungal Disease</a:t>
            </a:r>
            <a:br>
              <a:rPr lang="en-GB"/>
            </a:br>
            <a:r>
              <a:rPr lang="en-US" i="1"/>
              <a:t>EORTC/MSGERC Consensus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AF483-B0B9-1E50-E048-8C179D6C7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05E4E-3A98-B258-7A68-1746CD2A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Defining Invasive Fungal Disease</a:t>
            </a:r>
            <a:br>
              <a:rPr lang="en-GB"/>
            </a:br>
            <a:r>
              <a:rPr lang="en-US" i="1"/>
              <a:t>International Consensus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56C42-0462-4468-C93D-FC46072FC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F9C531-5727-FA96-9176-158E3260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Defining Invasive Fungal Disease</a:t>
            </a:r>
            <a:br>
              <a:rPr lang="en-GB"/>
            </a:br>
            <a:r>
              <a:rPr lang="en-US" i="1"/>
              <a:t>EORTC/MSGERC Consensus Revised Definitions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4A421-E1A7-D90B-E4A4-01350E79F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8037B-646C-E439-5F69-35A90E8F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Defining Invasive Fungal Disease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0026A-15B7-7B4B-7A6A-95D8B5C39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CD743-8880-658F-6AF0-B3454F89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3AF04-DF8B-1F46-5169-B94B47D31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573724-6F6B-F803-8B8D-0D06B11F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Defining Invasive Fungal Disease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42837-C33A-E8E9-6239-AA1A5E4DD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B8F90-E86B-8D9D-9B5F-E65C1F9C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EORTC/MSGERC Definitions</a:t>
            </a:r>
            <a:br>
              <a:rPr lang="en-US"/>
            </a:br>
            <a:r>
              <a:rPr lang="en-US" i="1"/>
              <a:t>Mycology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C4C3E-C143-9939-350C-971A364D3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6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BC951-A33F-1057-E396-D370D0F7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Strategies for Managing Invasive Fungal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C4F6F-03EF-19B2-DD0C-E3B826E18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1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4484A4-DFCF-4CAE-9EF2-5294A831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Strategies for Managing Invasive Fungal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16AAD-7B7E-A901-3C52-5F7936640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2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85406-95CC-447D-DFB5-1F52BD35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Strategies for Managing Invasive Fungal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B750D-DC26-E804-4276-7B215FE17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6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11889B-7C15-BE01-7ADF-81C465D3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Strategies for Managing Invasive Fungal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C7568-8C60-BC5C-884F-3D5CE1DF7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BFBBF4-46C7-A082-E938-824110E1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Neglected Patient Groups at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36629-1075-1BA7-B02B-945D859AB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3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4967B-AD6A-FF35-9DB2-6C2B6AE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Leukemia Treatment Path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A95B7-3B70-B4C2-20D4-02DD0BD1D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2B4380-F80C-DB97-C153-1E6318FA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Posaconazole vs Fluconazole/Itraconazole Prophylaxis in Patients With Neutropenia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44E9D-AEC1-9A42-46F2-66769B134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B2C43-C05C-D05B-3A03-D9C8F921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Guidelines on Prophylaxis of Invasive Fungal Disease</a:t>
            </a:r>
            <a:br>
              <a:rPr lang="en-US"/>
            </a:br>
            <a:r>
              <a:rPr lang="en-US" i="1"/>
              <a:t>AGIHO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37CF1-4E60-8582-4D4B-FFE673D0F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8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57E92-CDCE-5332-8A3F-A155A7AA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F999B-5AC6-AC4B-8617-C26A7BA634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3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41C9BB-87BA-C3F6-D820-F9CCC8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on Prophylaxis of Invasive Fungal Disease</a:t>
            </a:r>
            <a:br>
              <a:rPr lang="en-US"/>
            </a:br>
            <a:r>
              <a:rPr lang="en-US" i="1"/>
              <a:t>ESCMID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F408A-A12A-A672-FE55-CB07170C2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14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F20E00-6CE3-C714-FC53-53139249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on Prophylaxis of Invasive Fungal Disease</a:t>
            </a:r>
            <a:br>
              <a:rPr lang="en-US"/>
            </a:br>
            <a:r>
              <a:rPr lang="en-US" i="1"/>
              <a:t>ECIL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DFA48-29B9-F188-53EF-671CAEFC4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5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F223ED-098C-483E-6785-8448699E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Guidance on Antifungal Prophylaxis in Recipients of Novel Targeted Drugs for AML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24DCB-4E59-95D8-58EE-EB362894E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5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5EEF8-AB94-DFB6-EECF-C8E1F344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Approach in the Identification and Management of Patients at Risk of IFI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F70F4-3F90-7D10-BC52-FD040AE17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30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7EEED-69ED-D414-C317-85A7633D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Approach in the Identification and Management of Patients at Risk of IFI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586B8-D95D-CC0F-C029-9274C8F5A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78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A5794A-933E-F7BC-2D67-FCDF6136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Approach in the Identification and Management of Patients at Risk of IFI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E40C6-479B-1960-B881-250EB4785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2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5087D-977D-2167-7319-B6648EAD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Guidelines for the Treatment of IFI</a:t>
            </a:r>
            <a:br>
              <a:rPr lang="en-US"/>
            </a:br>
            <a:r>
              <a:rPr lang="en-US" i="1"/>
              <a:t>One World One Guideline Program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90569-E7E7-B55C-BF51-FCC9F7950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825EF-3CA1-065E-ABF1-01776E76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 Treatment of Candidemia</a:t>
            </a:r>
            <a:br>
              <a:rPr lang="en-US"/>
            </a:br>
            <a:r>
              <a:rPr lang="en-US" i="1"/>
              <a:t>Echinocandins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ECA20-69CD-5DDA-DA3B-0F5B388AA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47BF3-5C1A-666C-36DC-CD983A8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ESCMID Aspergillosis Guidelines</a:t>
            </a:r>
            <a:br>
              <a:rPr lang="en-US"/>
            </a:br>
            <a:r>
              <a:rPr lang="en-US" i="1"/>
              <a:t>First-Line Treatment of Pulmonary Disease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FFE6D-9CF5-E7AD-B89B-894CE227C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01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8D9E8-022E-2C6C-DA7A-5E5A98C2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Antifungal Therapy: The Last 50 Years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768BD-6042-3729-8CF1-725A7CBE6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40DE74-079B-61A6-62E1-8A6C1448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Fungal Infections: A Global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5416C-DA42-7C4F-6CFE-A494C987E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82788-B1B5-4B33-E07C-C04FD607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Classes of Systemic Antifungal Agents Have Different Cellular Targets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57BD1-ECCC-C374-04B2-23D9DF2D9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F0F79-518E-42CA-C94A-C4B7F2B7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Vitro Activity of Antifungal Agents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C728D-5FD7-C4CF-68DF-F2E5D1702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32138E-4C43-899B-0F75-AA855711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Toxicities of Systemic Antifungal Agents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3FACA-8468-4BAB-F2DA-6F81BD598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6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73710-E780-F58E-7792-C55F0CB5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Rezafungin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0B262-5F86-8E09-0E2C-1A1E97655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7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9599-5D24-88EB-1308-873C3581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Rezafungin for the Treatment of Candidemia and/or IC</a:t>
            </a:r>
            <a:br>
              <a:rPr lang="en-GB"/>
            </a:br>
            <a:r>
              <a:rPr lang="en-GB" i="1"/>
              <a:t>Integrated Analysis of Phase 2 and Phase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FDB20-9419-6869-A168-0E900816E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4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60E6D4-CCDC-A039-D9AC-9F99D55B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Rezafungin for the Treatment of Candidemia and/or IC</a:t>
            </a:r>
            <a:br>
              <a:rPr lang="en-GB"/>
            </a:br>
            <a:r>
              <a:rPr lang="en-GB" i="1"/>
              <a:t>Primary Endpoint: Cure Rates at Day 14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06E71-7BB8-09A3-4C2B-8F5ECF09C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ADF41-4E41-C3A8-495F-F7EAFFE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Oral Ibrexafungerp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786BE-04DE-31F8-7E87-58D425EC93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7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8CC552-AB93-FD8B-4495-7CFE9CCE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Ibrexafungerp Outcomes by Fungal Disease in Patients from an Interim Analysis of a Phase 3 Open-Label Study: FURI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0540E-061A-0D9C-057B-5670352583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EC2A19-7F22-F3D8-06B9-A6FCA4D0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Remaining Questions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D1A9B-1BBA-2896-7978-4651BC613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39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EA613-4381-19C0-53A9-61E857AE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Remaining Questions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9E04F-12E5-A7CE-53C7-85492654C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A3943-AE9A-37AE-4817-E70750FB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IFIs Are Increasing in Prevalence Worldwide Because of the Increased Number of At-Risk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6FC0B-687C-4BCA-6E68-349DCAD93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3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A2EC9-505B-98DD-9DF2-688531D6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Remaining Questions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F9DEE-FB19-90D0-C3AC-338F42D23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9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799FF-6423-5A83-F333-52916DEA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Treatments for Invasive Fungal Infections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F71E2-1CDC-73AC-A4FD-8F270D9E1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1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321C1-FFE8-4D7B-F6DD-20097F81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38D8D-091E-5686-5532-F8C4A92DE5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F6254-8B82-0F1F-C41C-00335B5D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IFIs in Patients With Hematologic Malignancy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29AEB-DCC9-03E6-CCB2-4D8F9019A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6630D-3A5C-8093-7C25-7FE17254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Burden of Life-Threatening Fungal Infections Worldwide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1E1AC-F6F9-AF83-9BA2-449AD460F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E5B3D0-696F-E770-0288-04EF16B7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Risk Groups for IFI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6B2E6-17B1-3D2B-8E58-780FC637E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3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57F9C-81E8-0201-622E-28ABB8DB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Itraconazole Resistance Rates in </a:t>
            </a:r>
            <a:r>
              <a:rPr lang="en-US" i="1"/>
              <a:t>Aspergillus fumigatus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C8E39-AE32-00CF-9DCE-BE4CF2D72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A67569-9F34-4E0B-8803-36F1E3B11217}"/>
</file>

<file path=customXml/itemProps2.xml><?xml version="1.0" encoding="utf-8"?>
<ds:datastoreItem xmlns:ds="http://schemas.openxmlformats.org/officeDocument/2006/customXml" ds:itemID="{9DC89EFB-FD52-429E-B7CE-665643047FA0}"/>
</file>

<file path=customXml/itemProps3.xml><?xml version="1.0" encoding="utf-8"?>
<ds:datastoreItem xmlns:ds="http://schemas.openxmlformats.org/officeDocument/2006/customXml" ds:itemID="{74377879-0886-4843-9F15-984E4F5BE8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49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Program Overview</vt:lpstr>
      <vt:lpstr>Fungal Infections: A Global Problem</vt:lpstr>
      <vt:lpstr>IFIs Are Increasing in Prevalence Worldwide Because of the Increased Number of At-Risk Patients</vt:lpstr>
      <vt:lpstr>IFIs in Patients With Hematologic Malignancy</vt:lpstr>
      <vt:lpstr>Burden of Life-Threatening Fungal Infections Worldwide</vt:lpstr>
      <vt:lpstr>Risk Groups for IFI </vt:lpstr>
      <vt:lpstr>Itraconazole Resistance Rates in Aspergillus fumigatus</vt:lpstr>
      <vt:lpstr>Azole Resistance in the Netherlands</vt:lpstr>
      <vt:lpstr>Global Azole-Resistant A fumigatus</vt:lpstr>
      <vt:lpstr>Origins of Azole-Resistant A fumigatus</vt:lpstr>
      <vt:lpstr>Nijmegen Invasive Aspergillosis Study</vt:lpstr>
      <vt:lpstr>Nijmegen Invasive Aspergillosis Study</vt:lpstr>
      <vt:lpstr>Nijmegen Invasive Aspergillosis Study</vt:lpstr>
      <vt:lpstr>Defining Invasive Fungal Disease EORTC/MSGERC Consensus</vt:lpstr>
      <vt:lpstr>Defining Invasive Fungal Disease International Consensus</vt:lpstr>
      <vt:lpstr>Defining Invasive Fungal Disease EORTC/MSGERC Consensus Revised Definitions </vt:lpstr>
      <vt:lpstr>Defining Invasive Fungal Disease</vt:lpstr>
      <vt:lpstr>Defining Invasive Fungal Disease</vt:lpstr>
      <vt:lpstr>EORTC/MSGERC Definitions Mycology</vt:lpstr>
      <vt:lpstr>Different Strategies for Managing Invasive Fungal Disease</vt:lpstr>
      <vt:lpstr>Different Strategies for Managing Invasive Fungal Disease</vt:lpstr>
      <vt:lpstr>Different Strategies for Managing Invasive Fungal Disease</vt:lpstr>
      <vt:lpstr>Different Strategies for Managing Invasive Fungal Disease</vt:lpstr>
      <vt:lpstr>Neglected Patient Groups at Risk</vt:lpstr>
      <vt:lpstr>Leukemia Treatment Path</vt:lpstr>
      <vt:lpstr>Posaconazole vs Fluconazole/Itraconazole Prophylaxis in Patients With Neutropenia</vt:lpstr>
      <vt:lpstr>Guidelines on Prophylaxis of Invasive Fungal Disease AGIHO</vt:lpstr>
      <vt:lpstr>Guidelines on Prophylaxis of Invasive Fungal Disease ESCMID</vt:lpstr>
      <vt:lpstr>Guidelines on Prophylaxis of Invasive Fungal Disease ECIL</vt:lpstr>
      <vt:lpstr>Guidance on Antifungal Prophylaxis in Recipients of Novel Targeted Drugs for AML</vt:lpstr>
      <vt:lpstr>Multidisciplinary Approach in the Identification and Management of Patients at Risk of IFI</vt:lpstr>
      <vt:lpstr>Multidisciplinary Approach in the Identification and Management of Patients at Risk of IFI</vt:lpstr>
      <vt:lpstr>Multidisciplinary Approach in the Identification and Management of Patients at Risk of IFI</vt:lpstr>
      <vt:lpstr>Guidelines for the Treatment of IFI One World One Guideline Program</vt:lpstr>
      <vt:lpstr>Targeted Treatment of Candidemia Echinocandins</vt:lpstr>
      <vt:lpstr>ESCMID Aspergillosis Guidelines First-Line Treatment of Pulmonary Disease</vt:lpstr>
      <vt:lpstr>Antifungal Therapy: The Last 50 Years</vt:lpstr>
      <vt:lpstr>Different Classes of Systemic Antifungal Agents Have Different Cellular Targets</vt:lpstr>
      <vt:lpstr>In Vitro Activity of Antifungal Agents</vt:lpstr>
      <vt:lpstr>Key Toxicities of Systemic Antifungal Agents</vt:lpstr>
      <vt:lpstr>Rezafungin</vt:lpstr>
      <vt:lpstr>Rezafungin for the Treatment of Candidemia and/or IC Integrated Analysis of Phase 2 and Phase 3</vt:lpstr>
      <vt:lpstr>Rezafungin for the Treatment of Candidemia and/or IC Primary Endpoint: Cure Rates at Day 14</vt:lpstr>
      <vt:lpstr>Oral Ibrexafungerp</vt:lpstr>
      <vt:lpstr>Oral Ibrexafungerp Outcomes by Fungal Disease in Patients from an Interim Analysis of a Phase 3 Open-Label Study: FURI</vt:lpstr>
      <vt:lpstr>Remaining Questions</vt:lpstr>
      <vt:lpstr>Remaining Questions</vt:lpstr>
      <vt:lpstr>Remaining Questions</vt:lpstr>
      <vt:lpstr>Emerging Treatments for Invasive Fungal Infections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2022-09-27T22:00:10Z</dcterms:created>
  <dcterms:modified xsi:type="dcterms:W3CDTF">2022-09-27T22:00:10Z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