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387A-FF77-4456-80BD-06C7D055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9778A-24E0-40FA-B7CD-5076D1C1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E7DD-82D3-420D-84C5-83B5600C90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F2ED9-E738-47D2-83E8-93966712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04900-998F-4743-95A5-0A4CE09C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C6EF-5749-418C-8695-49A23666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74D50-76A0-41CE-9B11-BD066D88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368E9-5FF4-46C5-A1BC-721F68FC8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ABA07-2F54-4882-BC58-3D24C47A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E7DD-82D3-420D-84C5-83B5600C90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14CB7-F120-4203-831F-C9331B97E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CA01-094E-4864-B607-BEEAE0970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C6EF-5749-418C-8695-49A23666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F5CF1D-5BAF-4DCD-A984-5BCFE85C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Low Can We Go? </a:t>
            </a:r>
            <a:r>
              <a:rPr lang="en-US" sz="4400"/>
              <a:t>Striving for Early Diagnosis of Alzheimer’s Disease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98248-216D-457E-9041-B5DA89C95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2BCFB7-38AD-48D3-97D7-C7E87FC8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BCD0A-DD5C-499B-9514-94502FF5A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50E90F-F35A-4CA8-B850-72F746E6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Antemortem Biomarkers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9928F-7B86-4A0E-A6C4-1379F5719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6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4AE284-B330-4CEC-83BC-87A72185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Biological Model for AD Progression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915FB-B404-4413-B41E-DDB650895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2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61D4A-C41B-4E38-BAD9-C224CAEB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2713"/>
            <a:r>
              <a:rPr lang="en-US" sz="4000"/>
              <a:t>Amyloid PET in Asymptomatic Genetic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8C3AA-95AA-4B7E-8C8E-3017E13FC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35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F92F0-E1A6-4256-90B9-E875317E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ApoE E4 Influences on Ab-PET in Preclinical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2B22F-6838-4AE2-8CA7-6F3B9E06D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0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C2B7CE-1FD9-4DC8-BB8E-16A0FFF3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Preclinical AD Detectable Without Biomarkers?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31495-2419-4A8C-BDE1-77E0D9CE5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699F50-7B3F-48E9-8F83-8C8B0026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Criteria for Alzheimer's Disease</a:t>
            </a:r>
            <a:r>
              <a:rPr lang="en-US" baseline="30000"/>
              <a:t>[a-e]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E94F8-BD1A-405B-A486-55F3971C06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9771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06FB7-0993-4BDE-906F-9E5EF9A9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Era of Blood Biomarkers…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AA7FD-4E79-437F-A56C-ADF9D9EC41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1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C6922-8F3F-4D28-B916-81F94303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>
              <a:spcBef>
                <a:spcPts val="1200"/>
              </a:spcBef>
            </a:pPr>
            <a:r>
              <a:rPr lang="en-US"/>
              <a:t>CLIA-Certified Blood Test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04CC7-DD5D-48FB-9AD2-3AD8126B8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F1B43-FF89-481F-B66E-0AB8B87B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False Positives Really Earlier Detection of Impending Disease?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A3D81-5E44-4DF5-ABBA-611D2FE30F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0507A6-694C-465E-8043-C3CFF51D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the Concept of Alzheimer's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0BAC4-F043-46FC-A876-0EEA4751D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94F0A4-222F-4DAC-8B80-C1818875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Implications?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83D92-7089-4716-BD4A-F31831B39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860FA3-171C-49B8-8782-478229A5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Biomarkers Are Lacking for Comorbid Disease…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6C648-A467-4656-9F87-3A09EFF10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F2954F-B2CD-4CF8-A5B0-9FE89B86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We Ready to Begin Diagnosing Pad?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3C56E-A17C-4010-B7F3-B7460DC4A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78B52-204B-432C-8C00-5FFCBC62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Risk Factors for AD…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3C22B-3601-4B1B-90B6-934A796AE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882E39-723D-4D9D-8F33-744720B1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Given All That We Have Discovered, How Low Can We Go?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2A1E9-56D5-49EA-A5C7-83FA60120F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66CE3-40FF-4D3C-8EF9-32095F8D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982D5-56B8-455E-ABF8-37F29CA89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0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CA62D-A41F-4EEF-B6FB-A2E85E4E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Promise of Disease-Modifying Therapies </a:t>
            </a:r>
            <a:br>
              <a:rPr lang="en-US"/>
            </a:br>
            <a:r>
              <a:rPr lang="en-US"/>
              <a:t>in Alzheimer’s Disease: </a:t>
            </a:r>
            <a:br>
              <a:rPr lang="en-US"/>
            </a:br>
            <a:r>
              <a:rPr lang="en-US"/>
              <a:t>What, When, and Who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9FA09-8D6C-494D-82EE-42B227D5F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DE089-6081-45B1-BF75-6E6DB88B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Growing Impact of Alzheimer’s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C187E-672E-4E5A-957D-DE03643C4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7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E5EDA4-91F7-4C07-AA46-2EAF0840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Landscape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CECE1-1988-4AE7-A0DD-FD984C7C6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105025-7276-4990-9512-F623DC6E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of Emerging Phase 3 Agents for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5B537-B928-478A-AF6F-F718A6938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9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90B49-D50A-41C0-BAA0-36AE683B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Concept of Mild Cognitive Impairment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0FC22-7525-4670-9DCA-153D69BF4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3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8A34B-5FA6-490F-82ED-7FDB7454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Anti-Amyloid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7E9F2-5786-4579-B40E-74CC7E929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7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43CDB-DEAB-4FDB-B78D-E9F2F49F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Clinical Trials of Investigational Disease-Modifying Biologic Therapies and Populations Studied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722CA-07B4-4DB9-971F-EC16F09CA0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2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63524-C907-4B54-B0F1-3C6C03FA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Anti-Amyloid Approaches in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814E2-3DB5-4C13-9340-F423A85BA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34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17301B-7684-4C78-88D3-1B1FFBD3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Effects on Clinical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7C4B5-8F66-4142-B81C-476402113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0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216A5-6D5D-4A27-A7C4-484710F8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on Amyloid PET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0117D-1EA5-4A45-9985-E5387DA1F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6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4DEDC-E8FB-465F-9173-1396B67D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on p-tau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32A01-AFB2-44F5-A7CC-49B77CB89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7B19D7-4B18-4933-A657-9A01B88F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Autopsy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67DF6-1389-4A50-9839-2C24CE4CB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16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7BC1DE-3A03-4DD8-A04B-F6DC6EE1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Amyloid-Related Imaging Abnormalities (ARIA)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C7D79-1699-45A2-BB72-52FF26384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34CD2D-0EAC-40EB-AC44-5511BA24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At Risk?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360D0-A454-4F62-A171-61324A4E4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4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B53EC-8BD5-420F-A970-4A4706EB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68E6D-DAEE-40E1-ADF9-0A715E776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5A25E2-05A0-43DE-886E-C77683D7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Operationalizing MCI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9976C-B68F-40D2-B2A0-8CD0285F6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3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58119-E9BB-4FF8-9096-438158D3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Anti-Amyloid Therapy 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EDD03-260E-4F0E-AE52-134A5A167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1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3374E7-84FD-4A60-A7DA-05B3EB96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View of Clinical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663AC-BC72-430C-99EF-1481C8654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8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C7C484-9825-4A3A-BA83-E4E5B993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BBF43-D626-4F6F-B5C4-67DF7A631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4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8F1B6-0C66-44E6-ABBE-0A7758AD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/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55843-79A0-4799-8901-47D524BB6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064E97-CACB-4999-9D28-1FFCB297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New Tools Sensitive to MCI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60B06-7EB3-4671-9211-656E5475BA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7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C8E51A-0FC0-421F-B2D7-ED9DA7DB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Acceptance of a Diagnosis of MCI?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1BAD5-CCC1-4D22-AC41-FAD730C9A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3ECDC7-1F90-4EF1-A11C-C037315C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Neuropathology of MCI?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D69AD-6144-4E89-9525-13853F60A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53807-3FD6-4061-9C23-49DBCAE3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Pathology Is the Norm, Not the Exception…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687F6-864E-49B5-A072-17D0C98EC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EE138-AD3C-4EA7-A5AC-8B5BF36D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Still, Neuropath Discoveries Pushed Even Further…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95BB8-BA45-4C24-A03B-F675EAD1E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559351-e2b8-40ac-ba6f-ab84b66715b9">WWY577X7UKAA-27242737-19008</_dlc_DocId>
    <TaxCatchAll xmlns="d3559351-e2b8-40ac-ba6f-ab84b66715b9" xsi:nil="true"/>
    <lcf76f155ced4ddcb4097134ff3c332f xmlns="34db6020-c3d4-4c3d-bc3b-edf303079dfa">
      <Terms xmlns="http://schemas.microsoft.com/office/infopath/2007/PartnerControls"/>
    </lcf76f155ced4ddcb4097134ff3c332f>
    <_dlc_DocIdUrl xmlns="d3559351-e2b8-40ac-ba6f-ab84b66715b9">
      <Url>https://webmdhealth.sharepoint.com/sites/MedscapeConferences/_layouts/15/DocIdRedir.aspx?ID=WWY577X7UKAA-27242737-19008</Url>
      <Description>WWY577X7UKAA-27242737-19008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2B4A82FC8D94D8A020B5FC721595A" ma:contentTypeVersion="17" ma:contentTypeDescription="Create a new document." ma:contentTypeScope="" ma:versionID="5260edd872a174df9ac057cb11c1ac36">
  <xsd:schema xmlns:xsd="http://www.w3.org/2001/XMLSchema" xmlns:xs="http://www.w3.org/2001/XMLSchema" xmlns:p="http://schemas.microsoft.com/office/2006/metadata/properties" xmlns:ns2="d3559351-e2b8-40ac-ba6f-ab84b66715b9" xmlns:ns3="34db6020-c3d4-4c3d-bc3b-edf303079dfa" targetNamespace="http://schemas.microsoft.com/office/2006/metadata/properties" ma:root="true" ma:fieldsID="0c3a56d51f229310472b1d24f015b1c6" ns2:_="" ns3:_="">
    <xsd:import namespace="d3559351-e2b8-40ac-ba6f-ab84b66715b9"/>
    <xsd:import namespace="34db6020-c3d4-4c3d-bc3b-edf303079d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59351-e2b8-40ac-ba6f-ab84b66715b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c508450-bced-4b4d-98d2-cf1ddb36cff2}" ma:internalName="TaxCatchAll" ma:showField="CatchAllData" ma:web="d3559351-e2b8-40ac-ba6f-ab84b6671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b6020-c3d4-4c3d-bc3b-edf303079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FCF06C-5723-4FDA-A0D3-90E1A723F326}">
  <ds:schemaRefs>
    <ds:schemaRef ds:uri="http://schemas.microsoft.com/office/2006/metadata/properties"/>
    <ds:schemaRef ds:uri="http://schemas.microsoft.com/office/infopath/2007/PartnerControls"/>
    <ds:schemaRef ds:uri="d3559351-e2b8-40ac-ba6f-ab84b66715b9"/>
    <ds:schemaRef ds:uri="34db6020-c3d4-4c3d-bc3b-edf303079dfa"/>
  </ds:schemaRefs>
</ds:datastoreItem>
</file>

<file path=customXml/itemProps2.xml><?xml version="1.0" encoding="utf-8"?>
<ds:datastoreItem xmlns:ds="http://schemas.openxmlformats.org/officeDocument/2006/customXml" ds:itemID="{66119DDE-B5FE-40A5-B7BB-A5D4B38B4F0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A9F2E16-4458-4B7E-A2F8-BF2B25DDD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59351-e2b8-40ac-ba6f-ab84b66715b9"/>
    <ds:schemaRef ds:uri="34db6020-c3d4-4c3d-bc3b-edf303079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C2F115-B082-4DA4-9EA1-BC4D6589E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41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How Low Can We Go? Striving for Early Diagnosis of Alzheimer’s Disease</vt:lpstr>
      <vt:lpstr>Evolution of the Concept of Alzheimer's Disease</vt:lpstr>
      <vt:lpstr>The Concept of Mild Cognitive Impairment</vt:lpstr>
      <vt:lpstr>Operationalizing MCI</vt:lpstr>
      <vt:lpstr>Development of New Tools Sensitive to MCI</vt:lpstr>
      <vt:lpstr>Acceptance of a Diagnosis of MCI?</vt:lpstr>
      <vt:lpstr>Neuropathology of MCI?</vt:lpstr>
      <vt:lpstr>Mixed Pathology Is the Norm, Not the Exception…</vt:lpstr>
      <vt:lpstr>But Still, Neuropath Discoveries Pushed Even Further…</vt:lpstr>
      <vt:lpstr>PowerPoint Presentation</vt:lpstr>
      <vt:lpstr>Other Antemortem Biomarkers</vt:lpstr>
      <vt:lpstr>Building a Biological Model for AD Progression</vt:lpstr>
      <vt:lpstr>Amyloid PET in Asymptomatic Genetic AD</vt:lpstr>
      <vt:lpstr>ApoE E4 Influences on Ab-PET in Preclinical AD</vt:lpstr>
      <vt:lpstr>Is Preclinical AD Detectable Without Biomarkers?</vt:lpstr>
      <vt:lpstr>Diagnostic Criteria for Alzheimer's Disease[a-e]</vt:lpstr>
      <vt:lpstr>The Era of Blood Biomarkers…</vt:lpstr>
      <vt:lpstr>CLIA-Certified Blood Test Available</vt:lpstr>
      <vt:lpstr>Are False Positives Really Earlier Detection of Impending Disease?</vt:lpstr>
      <vt:lpstr>What Are the Implications?</vt:lpstr>
      <vt:lpstr>Current Biomarkers Are Lacking for Comorbid Disease…</vt:lpstr>
      <vt:lpstr>Are We Ready to Begin Diagnosing Pad?</vt:lpstr>
      <vt:lpstr>Understanding Risk Factors for AD…</vt:lpstr>
      <vt:lpstr>Given All That We Have Discovered, How Low Can We Go? </vt:lpstr>
      <vt:lpstr>PowerPoint Presentation</vt:lpstr>
      <vt:lpstr>The Promise of Disease-Modifying Therapies  in Alzheimer’s Disease:  What, When, and Who</vt:lpstr>
      <vt:lpstr>Growing Impact of Alzheimer’s Disease</vt:lpstr>
      <vt:lpstr>Current Landscape</vt:lpstr>
      <vt:lpstr>Targets of Emerging Phase 3 Agents for AD</vt:lpstr>
      <vt:lpstr>Anti-Amyloid Therapies</vt:lpstr>
      <vt:lpstr>Clinical Trials of Investigational Disease-Modifying Biologic Therapies and Populations Studied</vt:lpstr>
      <vt:lpstr>Anti-Amyloid Approaches in AD</vt:lpstr>
      <vt:lpstr>Effects on Clinical Outcomes</vt:lpstr>
      <vt:lpstr>Effects on Amyloid PET</vt:lpstr>
      <vt:lpstr>Effects on p-tau Levels</vt:lpstr>
      <vt:lpstr>Autopsy Findings</vt:lpstr>
      <vt:lpstr>Amyloid-Related Imaging Abnormalities (ARIA)</vt:lpstr>
      <vt:lpstr>Who Is At Risk?</vt:lpstr>
      <vt:lpstr>Safety Data</vt:lpstr>
      <vt:lpstr>Does Anti-Amyloid Therapy Work?</vt:lpstr>
      <vt:lpstr>Another View of Clinical Benefits</vt:lpstr>
      <vt:lpstr>Summary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Low Can We Go? Striving for Early Diagnosis of Alzheimer’s Disease</dc:title>
  <dc:creator>Bentley, Levi</dc:creator>
  <cp:lastModifiedBy>Bentley, Levi</cp:lastModifiedBy>
  <cp:revision>4</cp:revision>
  <dcterms:created xsi:type="dcterms:W3CDTF">2023-05-25T21:28:20Z</dcterms:created>
  <dcterms:modified xsi:type="dcterms:W3CDTF">2023-06-27T13:52:48Z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0x0101000982B4A82FC8D94D8A020B5FC721595A</vt:lpwstr>
  </property>
  <property fmtid="{D5CDD505-2E9C-101B-9397-08002B2CF9AE}" pid="3" name="_dlc_DocIdItemGuid">
    <vt:lpwstr>def7cd50-946b-4fef-abc8-9bf3b9f46d3f</vt:lpwstr>
  </property>
</Properties>
</file>