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F05C9-BEAF-4284-AB8D-3D6C0A07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3242E-46F8-4417-81D2-6727D862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34C-4E6E-4244-A960-EDC9F9936D6C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F6903-D2BA-468F-A228-1D350AAA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C18BB-EB06-4486-93FC-E195D89E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03B0-2459-4F23-8BE5-5C7E42973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8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C932E0-148C-40ED-A4BB-884F6844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B506-A21A-427B-AC6C-616E9D5C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53A36-4CFA-464A-9A41-D04CDB35E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234C-4E6E-4244-A960-EDC9F9936D6C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E252C-715F-4A1D-9B7C-EDE31C81A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85DB0-0EF7-4D81-85C0-E1CAF3D6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C03B0-2459-4F23-8BE5-5C7E42973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7DACC6-8055-42F0-9EB7-87C73A42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E026E-D75A-41DB-9A5E-DA4CADE668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8D7A2D-5EA0-402C-8B44-E4A7107E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Emerging Biomarkers With Potential for Oncogene Inhibition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77643-326A-4C52-8C0F-40517ABA9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E1D11A-6BFC-4C0C-B4D8-4924FCC7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Prognosis of </a:t>
            </a:r>
            <a:r>
              <a:rPr lang="en-GB" i="1"/>
              <a:t>RET</a:t>
            </a:r>
            <a:r>
              <a:rPr lang="en-GB"/>
              <a:t> Fusion-Positive NSCLC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72112-B296-4A9A-B6EC-8055B1208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9C1075-AD70-4535-BBD2-E66D048C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Methods for Biomarker Analysis in NSCLC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94E7D-A8ED-45E7-84EF-524021159A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30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AF5659-6F46-4E35-9FC6-691CB5D5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/>
              <a:t>RET</a:t>
            </a:r>
            <a:r>
              <a:rPr lang="en-GB"/>
              <a:t> Fusions Are Oncogenic Drivers in Multiple Tumor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B2C9-B060-4610-8F5E-E5372B9B97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ED36EC-E603-4982-9D46-E5533F440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Fusion Partners of </a:t>
            </a:r>
            <a:r>
              <a:rPr lang="en-US" i="1"/>
              <a:t>RET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B0B96-AE2B-439D-A8F5-8A0FCB42D3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75FBA4-F5FD-4B54-B511-A6EC37CE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Testing for Rearrangements in Nonsquamous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E252F-B175-46E8-8B52-B2EBD90B72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9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42EA3F-3526-4373-9C69-2D504AD9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 </a:t>
            </a:r>
            <a:r>
              <a:rPr lang="en-US" i="1"/>
              <a:t>RET</a:t>
            </a:r>
            <a:r>
              <a:rPr lang="en-US"/>
              <a:t> Testing Algorithm in NSCLC, Non-MTC, </a:t>
            </a:r>
            <a:br>
              <a:rPr lang="en-US"/>
            </a:br>
            <a:r>
              <a:rPr lang="en-US"/>
              <a:t>Other Solid Tumors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C6E9F-205F-42B8-80A2-D874BD71DF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4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E95386-7F6C-4118-A883-2B9C8C12F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 </a:t>
            </a:r>
            <a:r>
              <a:rPr lang="en-US" i="1"/>
              <a:t>RET </a:t>
            </a:r>
            <a:r>
              <a:rPr lang="en-US"/>
              <a:t>Testing Algorithm in NSCLC, Non-MTC, </a:t>
            </a:r>
            <a:br>
              <a:rPr lang="en-US"/>
            </a:br>
            <a:r>
              <a:rPr lang="en-US"/>
              <a:t>Other Solid Tumors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1CC72-0EE5-4CD2-A731-DD61BBA2B7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4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B3EC4D-E7EF-4DDC-8A75-17801E42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 </a:t>
            </a:r>
            <a:r>
              <a:rPr lang="en-US" i="1"/>
              <a:t>RET</a:t>
            </a:r>
            <a:r>
              <a:rPr lang="en-US"/>
              <a:t> Testing Algorithm in NSCLC, Non-MTC, </a:t>
            </a:r>
            <a:br>
              <a:rPr lang="en-US"/>
            </a:br>
            <a:r>
              <a:rPr lang="en-US"/>
              <a:t>Other Solid Tumors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A345C-FAE9-48B1-8DDF-5D3F3F9AE8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7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563DCE-83E2-41E7-8F2E-DEDF1C36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Main Features of Techniques Available for Detecting </a:t>
            </a:r>
            <a:r>
              <a:rPr lang="en-US" sz="3100" i="1"/>
              <a:t>RET </a:t>
            </a:r>
            <a:r>
              <a:rPr lang="en-US" sz="3100"/>
              <a:t>Alterations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F17D6-D844-477B-A573-B80304BFA6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6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7E9F2-0F90-4B87-90AE-2A18BE44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Timeline of FDA Approvals in Lung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65575-B2CB-450A-A873-F03E17EAA3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2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141CD2-AA41-4AB3-B040-3E6C1AA3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Main Features of Techniques Available for Detecting </a:t>
            </a:r>
            <a:r>
              <a:rPr lang="en-US" sz="3100" i="1"/>
              <a:t>RET</a:t>
            </a:r>
            <a:r>
              <a:rPr lang="en-US" sz="3100"/>
              <a:t> Alterations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E9326-F33B-40C3-94F4-699AEB5DEC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7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3E64D2-17CD-42A5-A44F-BB974C73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D67CD-8420-49B4-BDD8-1F1E4F2911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7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2B99A5-AA03-403C-83AA-863D02F0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83210-BFFB-47B3-AC49-598FA4C4AE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573006-C2F6-4CEB-A831-9B67DC89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ARROW Study of Pralsetinib in </a:t>
            </a:r>
            <a:r>
              <a:rPr lang="en-US" sz="4000" i="1"/>
              <a:t>RET</a:t>
            </a:r>
            <a:r>
              <a:rPr lang="en-US" sz="4000"/>
              <a:t> Fusion-Positive NSCLC</a:t>
            </a:r>
            <a:br>
              <a:rPr lang="en-US" sz="4000"/>
            </a:br>
            <a:r>
              <a:rPr lang="en-US" i="1"/>
              <a:t>Study Design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1B560-B60A-4F53-B812-B52717731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71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F1EFBE-6755-4E30-9E4D-863AC214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— Pralsetinib</a:t>
            </a:r>
            <a:br>
              <a:rPr lang="en-GB" sz="4000"/>
            </a:br>
            <a:r>
              <a:rPr lang="en-GB" i="1"/>
              <a:t>Efficacy (BICR)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28C56-2D28-4B5D-9F3A-45C2F6DF6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8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163E29-C69E-4671-88B9-CB178A5D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— Pralsetinib</a:t>
            </a:r>
            <a:br>
              <a:rPr lang="en-GB" sz="4000"/>
            </a:br>
            <a:r>
              <a:rPr lang="en-GB" i="1"/>
              <a:t>Efficacy (BICR)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FD874-799C-4179-B608-8CE172AA21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4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C69D1D-21E1-44C1-8B69-2D9A22EC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— Pralsetinib</a:t>
            </a:r>
            <a:br>
              <a:rPr lang="en-GB" sz="4000"/>
            </a:br>
            <a:r>
              <a:rPr lang="en-GB" i="1"/>
              <a:t>Efficacy (BICR)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C0B43-B888-49B5-B919-84ED487CD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62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13DF33-0770-4FCA-A076-8484BF9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— Pralsetinib</a:t>
            </a:r>
            <a:br>
              <a:rPr lang="en-GB" sz="4000"/>
            </a:br>
            <a:r>
              <a:rPr lang="en-GB" i="1"/>
              <a:t>Tumor Reduction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0FBE8-2978-4D08-AFF4-7C38E390D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8A9A2D-CEAA-48C5-9642-41300803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— Pralsetinib</a:t>
            </a:r>
            <a:br>
              <a:rPr lang="en-GB" sz="4000"/>
            </a:br>
            <a:r>
              <a:rPr lang="en-GB" i="1"/>
              <a:t>Adverse Events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E5766-546E-4740-A825-988E83F52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3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D0788E-5078-493E-BE1F-80916CFD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Adverse Events Associated With Pralsetinib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E7BC0-7439-4C14-BCD5-FBE9F03713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D24C05-053D-43E3-BC7D-EFCC370F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Predictive Biomarker Testing in Nonsquamous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4E972-A2EC-4D11-8ED9-D3E3B634DF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2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A5DE1B-2224-4D23-8FC4-816F2107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— Updated Analysis</a:t>
            </a:r>
            <a:br>
              <a:rPr lang="en-GB" sz="4000" i="1"/>
            </a:br>
            <a:r>
              <a:rPr lang="en-GB" i="1"/>
              <a:t>Patient Characteristics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5EBDA-2885-4032-8A06-94197EA0D7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27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EA250-AD11-431B-A22B-4174C110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</a:t>
            </a:r>
            <a:r>
              <a:rPr lang="en-US" sz="4000"/>
              <a:t>— </a:t>
            </a:r>
            <a:r>
              <a:rPr lang="en-GB" sz="4000"/>
              <a:t>Updated Analysis </a:t>
            </a:r>
            <a:br>
              <a:rPr lang="en-GB" sz="4000"/>
            </a:br>
            <a:r>
              <a:rPr lang="en-GB" i="1"/>
              <a:t>Patient Characteristics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41E57-56C6-4572-A940-8B9E36BF3F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6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FFF6A0-F3C4-4171-94C3-08840D9B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</a:t>
            </a:r>
            <a:r>
              <a:rPr lang="en-US" sz="4000"/>
              <a:t>— </a:t>
            </a:r>
            <a:r>
              <a:rPr lang="en-GB" sz="4000"/>
              <a:t>Updated Analysis </a:t>
            </a:r>
            <a:br>
              <a:rPr lang="en-GB" sz="4000"/>
            </a:br>
            <a:r>
              <a:rPr lang="en-GB" i="1"/>
              <a:t>Responses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45DD6-7C0A-4BE1-8E95-A071FF71A4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1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0A33BB-1B74-4672-AA41-CA031B2C3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</a:t>
            </a:r>
            <a:r>
              <a:rPr lang="en-US" sz="4000"/>
              <a:t>— </a:t>
            </a:r>
            <a:r>
              <a:rPr lang="en-GB" sz="4000"/>
              <a:t>Updated Analysis </a:t>
            </a:r>
            <a:br>
              <a:rPr lang="en-GB" sz="4000"/>
            </a:br>
            <a:r>
              <a:rPr lang="en-GB" i="1"/>
              <a:t>Survival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AE316-7E6F-4D92-8586-408009E3D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42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78764A-A217-420F-9594-42FD4C7E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</a:t>
            </a:r>
            <a:r>
              <a:rPr lang="en-US" sz="4000"/>
              <a:t>— </a:t>
            </a:r>
            <a:r>
              <a:rPr lang="en-GB" sz="4000"/>
              <a:t>Updated Analysis </a:t>
            </a:r>
            <a:br>
              <a:rPr lang="en-GB" sz="4000"/>
            </a:br>
            <a:r>
              <a:rPr lang="en-GB" i="1"/>
              <a:t>Survival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872AD-0433-4F52-B315-FD2DC1D3AE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8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0FF1A1-96C6-49FF-9B36-1C208C6DD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ARROW </a:t>
            </a:r>
            <a:r>
              <a:rPr lang="en-US" sz="4000"/>
              <a:t>— </a:t>
            </a:r>
            <a:r>
              <a:rPr lang="en-GB" sz="4000"/>
              <a:t>Updated Analysis </a:t>
            </a:r>
            <a:br>
              <a:rPr lang="en-GB" sz="4000"/>
            </a:br>
            <a:r>
              <a:rPr lang="en-GB" i="1"/>
              <a:t>Intracranial Efficacy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3B0AE-F6B6-4936-BE65-B32CC4C7A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82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C9B35-1398-4438-A952-AD8FB269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/>
              <a:t>RET</a:t>
            </a:r>
            <a:r>
              <a:rPr lang="en-GB"/>
              <a:t> Fusion Partner in Relationship to Treatment Outcomes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A7CF-B328-41A7-A5CD-712CC223E0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85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5D0F6C-AD1F-4BDD-B522-12A7201B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/>
              <a:t>RET</a:t>
            </a:r>
            <a:r>
              <a:rPr lang="en-GB"/>
              <a:t> Fusion Partner in Relationship to Treatment Outcomes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BA7DB-7FB7-4266-B793-98C9E3D10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40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17E1B9-27AE-413F-A351-7C10A0FD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AcceleRET Lung</a:t>
            </a:r>
            <a:br>
              <a:rPr lang="en-US" sz="4000"/>
            </a:br>
            <a:r>
              <a:rPr lang="en-US" i="1"/>
              <a:t>Study Design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C94AD-FADA-47FB-8D08-49434C56E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0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525A33-1575-42F1-9806-2F36CB0A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LIBRETTO-001 — Selpercatinib in </a:t>
            </a:r>
            <a:r>
              <a:rPr lang="en-GB" sz="4000" i="1"/>
              <a:t>RET</a:t>
            </a:r>
            <a:r>
              <a:rPr lang="en-GB" sz="4000"/>
              <a:t> Fusion-Positive NSCLC</a:t>
            </a:r>
            <a:br>
              <a:rPr lang="en-GB" sz="4000"/>
            </a:br>
            <a:r>
              <a:rPr lang="en-GB" i="1"/>
              <a:t>Study Design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BA293-D42F-4EAE-8FDC-B39AB499A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1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A63EBF-6F78-406C-8A6E-070B680E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Predictive Biomarker Testing in Nonsquamous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7E2D8-9C18-4A31-B457-9B2AA6D36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02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6462A4-145D-48B4-ADC5-B1341658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LIBRETTO-001</a:t>
            </a:r>
            <a:br>
              <a:rPr lang="en-GB" sz="4000"/>
            </a:br>
            <a:r>
              <a:rPr lang="en-GB" i="1"/>
              <a:t>Efficacy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A45AD-7CFA-40D3-8885-260AA90FAF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4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74E54B-9478-4805-8C09-8434326C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LIBRETTO-001</a:t>
            </a:r>
            <a:br>
              <a:rPr lang="en-GB" sz="4000"/>
            </a:br>
            <a:r>
              <a:rPr lang="en-GB" i="1"/>
              <a:t>Efficacy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5206C-CE60-4B92-AC1B-8AEA2CB7A6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07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383B76-C8C4-4763-9F46-8DDB084B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LIBRETTO-001</a:t>
            </a:r>
            <a:br>
              <a:rPr lang="en-US" sz="4000"/>
            </a:br>
            <a:r>
              <a:rPr lang="en-US" i="1"/>
              <a:t>Tumor Reduction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DA727-C355-4A3F-9258-18E059F21A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1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84E719-74C8-40CD-A0E4-F04798E9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LIBRETTO-001</a:t>
            </a:r>
            <a:br>
              <a:rPr lang="en-US" sz="4000"/>
            </a:br>
            <a:r>
              <a:rPr lang="en-US" i="1"/>
              <a:t>Adverse Events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6124A-A358-4E0A-94E1-5EAB695BA9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2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B52B2-0F20-46CA-91BD-6F18DBE3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Adverse Events Associated With Selpercatinib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A1A7E-92BB-40D5-BC8A-C122FF4A25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87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26B8FE-8919-472B-82FB-FC75BB89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LIBRETTO-001 — Continuation of Selpercatinib Beyond Progression</a:t>
            </a:r>
            <a:br>
              <a:rPr lang="en-GB"/>
            </a:br>
            <a:r>
              <a:rPr lang="en-GB" sz="3100" i="1"/>
              <a:t>Study Design</a:t>
            </a:r>
            <a:endParaRPr lang="en-GB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549AD-FC67-42BA-879E-5047296FF9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1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054A09-8BD6-4547-84A0-728EB34C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LIBRETTO-001 — Selpercatinib Beyond Progression </a:t>
            </a:r>
            <a:br>
              <a:rPr lang="en-GB" sz="4000"/>
            </a:br>
            <a:r>
              <a:rPr lang="en-GB" i="1"/>
              <a:t>Patient Characteristics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1CCC7-1E8B-4282-8C54-FB02BA0AC0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29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4056C0-FD21-4155-9D2E-A238F739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LIBRETTO-001 — Selpercatinib Beyond Progression</a:t>
            </a:r>
            <a:br>
              <a:rPr lang="en-GB" sz="4000"/>
            </a:br>
            <a:r>
              <a:rPr lang="en-GB" i="1"/>
              <a:t>Duration of Treatment 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015F5-E656-40ED-8D61-A5B6C8DBC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4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C859F7-9E2D-40B8-AE37-B6D61699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LIBRETTO-001 — Selpercatinib Beyond Progression</a:t>
            </a:r>
            <a:br>
              <a:rPr lang="en-GB" sz="4000"/>
            </a:br>
            <a:r>
              <a:rPr lang="en-GB" i="1"/>
              <a:t>Control of Disease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F3313-B48E-4664-9B8C-BB80CF7431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39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B5AECA-7CDC-41C5-8CD5-ADC5C01A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LIBRETTO-431</a:t>
            </a:r>
            <a:br>
              <a:rPr lang="en-US"/>
            </a:br>
            <a:r>
              <a:rPr lang="en-US" i="1"/>
              <a:t>Study Design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3DFC5-A749-430B-9368-90A8B516B0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9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9024C6-A571-4BF5-87F8-C0AEE13D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Changing Treatment Landscape in Advanced NSCLC</a:t>
            </a:r>
            <a:br>
              <a:rPr lang="en-GB" sz="4000"/>
            </a:br>
            <a:r>
              <a:rPr lang="en-GB" i="1"/>
              <a:t>Treatment Options Approved in 2020-2022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69880-4383-4BA6-9CD3-C7E15FCD6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58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3BB055-760D-4AA2-8635-6470C5F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0F743-0837-4D4C-9B9A-27567154A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35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10FD57-97AE-4EC9-935E-54304563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D077F-5C0A-4A51-A66F-7A4679166A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4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D066E6-12E9-42E0-885D-F24A5B0A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8F97C-1355-4C7D-8C44-931FB64F49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A95342-7918-48C4-AA51-351590C8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Selpercatinib Treatment of </a:t>
            </a:r>
            <a:r>
              <a:rPr lang="en-US" sz="4000" i="1"/>
              <a:t>RET</a:t>
            </a:r>
            <a:r>
              <a:rPr lang="en-US" sz="4000"/>
              <a:t> Fusion-Positive NSCLC</a:t>
            </a:r>
            <a:br>
              <a:rPr lang="en-US" sz="4000"/>
            </a:br>
            <a:r>
              <a:rPr lang="en-US" i="1"/>
              <a:t>Case Study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D6372-EEF1-46A4-A5B2-03891A25C6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8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72B8C7-59BD-42F9-847B-DB46D869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Selpercatinib Treatment of</a:t>
            </a:r>
            <a:r>
              <a:rPr lang="en-US" sz="4000" i="1"/>
              <a:t> RET </a:t>
            </a:r>
            <a:r>
              <a:rPr lang="en-US" sz="4000"/>
              <a:t>Fusion-Positive NSCLC</a:t>
            </a:r>
            <a:br>
              <a:rPr lang="en-US" sz="4000"/>
            </a:br>
            <a:r>
              <a:rPr lang="en-US" i="1"/>
              <a:t>Case Study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C15EF-989C-4F5F-8D6B-6D120E5D1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3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FDB456-4F10-48AB-B9F5-78A7502C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Hepatotoxicity With Selpercatinib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85BCF-34DA-49F3-869F-7A1120187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2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8BBCA9-7B74-4EC5-B7CC-EB3D84802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Hepatotoxicity With Selpercatinib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F4464-32F0-46FF-93AC-B2363B6427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6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2AFF9-873F-4D6A-8110-DE5545B1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Pralsetinib Treatment of </a:t>
            </a:r>
            <a:r>
              <a:rPr lang="en-US" sz="4000" i="1"/>
              <a:t>RET</a:t>
            </a:r>
            <a:r>
              <a:rPr lang="en-US" sz="4000"/>
              <a:t> Fusion-Positive NSCLC</a:t>
            </a:r>
            <a:br>
              <a:rPr lang="en-US" sz="4000"/>
            </a:br>
            <a:r>
              <a:rPr lang="en-US" i="1"/>
              <a:t>Case Study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E9363-E12F-465A-ADA9-62536F2FEB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542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6B5993-C2E8-4FDA-BA4B-991ED821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Pralsetinib Treatment of </a:t>
            </a:r>
            <a:r>
              <a:rPr lang="en-US" sz="4000" i="1"/>
              <a:t>RET</a:t>
            </a:r>
            <a:r>
              <a:rPr lang="en-US" sz="4000"/>
              <a:t> Fusion-Positive NSCLC</a:t>
            </a:r>
            <a:br>
              <a:rPr lang="en-US"/>
            </a:br>
            <a:r>
              <a:rPr lang="en-US" i="1"/>
              <a:t>Case Study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9A893-FBE4-48A7-A360-6053DBC674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94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C95B55-7E8B-4CE9-9491-8ED0C977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Pralsetinib Treatment of </a:t>
            </a:r>
            <a:r>
              <a:rPr lang="en-US" sz="4000" i="1"/>
              <a:t>RET</a:t>
            </a:r>
            <a:r>
              <a:rPr lang="en-US" sz="4000"/>
              <a:t> Fusion-Positive NSCLC </a:t>
            </a:r>
            <a:br>
              <a:rPr lang="en-US" sz="4000"/>
            </a:br>
            <a:r>
              <a:rPr lang="en-US" i="1"/>
              <a:t>Case Study 2 (cont)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F086E-3AE8-4E0D-ABFF-D2270D260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4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8EDBB-6BF8-442C-B8B6-CF8FE29E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Changing Treatment Landscape in Advanced NSCLC</a:t>
            </a:r>
            <a:br>
              <a:rPr lang="en-GB" sz="4000"/>
            </a:br>
            <a:r>
              <a:rPr lang="en-GB" i="1"/>
              <a:t>Treatment Options Approved in 2020-2022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E9CFD-1BE0-4484-A889-3FAF6CBFC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65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0026C2-0ADB-4D4B-BFEC-D863E5C5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Pralsetinib Treatment of </a:t>
            </a:r>
            <a:r>
              <a:rPr lang="en-US" sz="4000" i="1"/>
              <a:t>RET</a:t>
            </a:r>
            <a:r>
              <a:rPr lang="en-US" sz="4000"/>
              <a:t> Fusion-Positive NSCLC </a:t>
            </a:r>
            <a:br>
              <a:rPr lang="en-US" sz="4000"/>
            </a:br>
            <a:r>
              <a:rPr lang="en-US" i="1"/>
              <a:t>Case Study 2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508EE-54D9-46DB-9E79-9FC6C61E12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96783A-01EE-4E76-B2E0-E06693FD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ILD/Pneumonitis With Pralsetinib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A2DBA-61B7-43AE-BF32-0F0765706A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7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385F37-4414-47EA-BC8E-266D2381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Management of ILD/Pneumonitis With Pralsetinib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DE0AE-3BE9-4885-B6D3-D50CD210D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866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7C2F1A-0A95-48ED-912A-7F34227B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Adverse Events for RET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F1DC9-F008-4EBC-81FC-01DAADAA22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4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4F328C-357E-449B-B96C-E681D723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Adverse Events for RET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FDB57-9C34-41E0-B232-3C2825F5F5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090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4267EC-69C0-463A-A8AF-4BE07480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Adverse Events for RET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0770A-9CB4-40B2-B7BE-990F179FB0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9F42B-FDC5-45A3-AF5C-0A884D79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Adverse Events for RET Inhibitors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401B3-1B09-4DA7-9E28-6C5784F31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93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5DD394-B7F3-49C8-B9E5-A973022F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Late Discovery of a </a:t>
            </a:r>
            <a:r>
              <a:rPr lang="en-US" sz="4000" i="1"/>
              <a:t>RET</a:t>
            </a:r>
            <a:r>
              <a:rPr lang="en-US" sz="4000"/>
              <a:t> Fusion</a:t>
            </a:r>
            <a:br>
              <a:rPr lang="en-US"/>
            </a:br>
            <a:r>
              <a:rPr lang="en-US" i="1"/>
              <a:t>Case Study 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2A344-9EC8-4D2F-A284-4A23ACFA1C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6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50183-EE14-4ADB-BCB5-6C9AE766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Late Discovery of a </a:t>
            </a:r>
            <a:r>
              <a:rPr lang="en-US" sz="4000" i="1"/>
              <a:t>RET</a:t>
            </a:r>
            <a:r>
              <a:rPr lang="en-US" sz="4000"/>
              <a:t> Fusion</a:t>
            </a:r>
            <a:br>
              <a:rPr lang="en-US"/>
            </a:br>
            <a:r>
              <a:rPr lang="en-US" i="1"/>
              <a:t>Case Study 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12965-2610-479B-BFFF-C10B63793B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29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2A451-68D6-439A-AD03-32854DAE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Late Discovery of a </a:t>
            </a:r>
            <a:r>
              <a:rPr lang="en-US" sz="4000" i="1"/>
              <a:t>RET</a:t>
            </a:r>
            <a:r>
              <a:rPr lang="en-US" sz="4000"/>
              <a:t> Fusion</a:t>
            </a:r>
            <a:br>
              <a:rPr lang="en-US"/>
            </a:br>
            <a:r>
              <a:rPr lang="en-US" i="1"/>
              <a:t>Case Study 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07F77-527E-4856-9CEC-664ACE7E5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70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361817-F846-4A1B-9423-48E5F235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Changing Treatment Landscape in Advanced NSCLC</a:t>
            </a:r>
            <a:br>
              <a:rPr lang="en-GB" sz="4000"/>
            </a:br>
            <a:r>
              <a:rPr lang="en-GB" i="1"/>
              <a:t>Treatment Options Approved in 2020-2022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27287-AAAE-4B11-AC85-7E11084DB4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71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7B7B61-EE60-48FB-A3F8-2B08CC31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Late Discovery of a </a:t>
            </a:r>
            <a:r>
              <a:rPr lang="en-US" sz="4000" i="1"/>
              <a:t>RET</a:t>
            </a:r>
            <a:r>
              <a:rPr lang="en-US" sz="4000"/>
              <a:t> Fusion</a:t>
            </a:r>
            <a:br>
              <a:rPr lang="en-US"/>
            </a:br>
            <a:r>
              <a:rPr lang="en-US" i="1"/>
              <a:t>Case Study 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461B1-0417-45A5-9031-1E0CBF36DF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0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1DEFC0-5172-400E-B633-D2D2F85E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Late Discovery of a </a:t>
            </a:r>
            <a:r>
              <a:rPr lang="en-US" sz="4000" i="1"/>
              <a:t>RET</a:t>
            </a:r>
            <a:r>
              <a:rPr lang="en-US" sz="4000"/>
              <a:t> Fusion</a:t>
            </a:r>
            <a:br>
              <a:rPr lang="en-US"/>
            </a:br>
            <a:r>
              <a:rPr lang="en-US" i="1"/>
              <a:t>Case Study 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4ABA6-320E-4AAB-86EA-C5C3E26418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50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9E318D-867F-4A4D-8AC7-79A304D2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A3C71-D35D-474E-A2C8-18578D3B4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70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3F971-E195-4319-B058-1229F664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267AB-9BD8-4D64-A203-035FDE1DD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4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073E65-ED25-489D-81D9-52320C0D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B50B4-A3E2-442D-876B-A7D627F79A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10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20388C-90BA-44E2-8D6A-8B36AADD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8A06A-9AD9-4043-AC7B-8B40FC206B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0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A45C3-6E5B-4AF5-9143-2EB3D926F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Takeaways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EF2C1-AAA6-4D1A-9BA0-CDD4116E6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772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F3E6AC-AFC8-44EF-81F8-26A54AC7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CCD26-3585-45BF-AF1D-A152850FE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DBD369-2321-4B64-8BC2-C3AE05B0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Changing Treatment Landscape in Advanced NSCLC</a:t>
            </a:r>
            <a:br>
              <a:rPr lang="en-GB" sz="4000"/>
            </a:br>
            <a:r>
              <a:rPr lang="en-GB" i="1"/>
              <a:t>Treatment Options Approved in 2020-2022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E164D-11DA-4941-B4B4-5069B31F4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4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AA30F7-BED6-4656-AE00-103FAC01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Molecular Testing Is an Essential and Rapidly Evolving Component of NSCLC Management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BBD38-44A4-46BF-9D69-4072F08D50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66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16F35B-EE33-4B77-87F9-0780855F959C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93acf5f-f59b-46bb-8c22-2b43a486ab2c"/>
    <ds:schemaRef ds:uri="http://schemas.microsoft.com/office/infopath/2007/PartnerControls"/>
    <ds:schemaRef ds:uri="http://purl.org/dc/elements/1.1/"/>
    <ds:schemaRef ds:uri="http://purl.org/dc/terms/"/>
    <ds:schemaRef ds:uri="174144a6-14cb-4f4b-ada6-445a4558a38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75F491C-4DAE-441F-9DDE-EDCBD3DA1D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87382F-ED97-4DA9-A3D0-EA3902BE70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Microsoft Office PowerPoint</Application>
  <PresentationFormat>Widescreen</PresentationFormat>
  <Paragraphs>72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PowerPoint Presentation</vt:lpstr>
      <vt:lpstr>Timeline of FDA Approvals in Lung Cancer</vt:lpstr>
      <vt:lpstr>Predictive Biomarker Testing in Nonsquamous NSCLC</vt:lpstr>
      <vt:lpstr>Predictive Biomarker Testing in Nonsquamous NSCLC</vt:lpstr>
      <vt:lpstr>Changing Treatment Landscape in Advanced NSCLC Treatment Options Approved in 2020-2022</vt:lpstr>
      <vt:lpstr>Changing Treatment Landscape in Advanced NSCLC Treatment Options Approved in 2020-2022</vt:lpstr>
      <vt:lpstr>Changing Treatment Landscape in Advanced NSCLC Treatment Options Approved in 2020-2022</vt:lpstr>
      <vt:lpstr>Changing Treatment Landscape in Advanced NSCLC Treatment Options Approved in 2020-2022</vt:lpstr>
      <vt:lpstr>Molecular Testing Is an Essential and Rapidly Evolving Component of NSCLC Management</vt:lpstr>
      <vt:lpstr>Emerging Biomarkers With Potential for Oncogene Inhibition</vt:lpstr>
      <vt:lpstr>Prognosis of RET Fusion-Positive NSCLC </vt:lpstr>
      <vt:lpstr>Methods for Biomarker Analysis in NSCLC</vt:lpstr>
      <vt:lpstr>RET Fusions Are Oncogenic Drivers in Multiple Tumor Types</vt:lpstr>
      <vt:lpstr>Fusion Partners of RET</vt:lpstr>
      <vt:lpstr>Testing for Rearrangements in Nonsquamous NSCLC</vt:lpstr>
      <vt:lpstr>Recommended RET Testing Algorithm in NSCLC, Non-MTC,  Other Solid Tumors</vt:lpstr>
      <vt:lpstr>Recommended RET Testing Algorithm in NSCLC, Non-MTC,  Other Solid Tumors</vt:lpstr>
      <vt:lpstr>Recommended RET Testing Algorithm in NSCLC, Non-MTC,  Other Solid Tumors</vt:lpstr>
      <vt:lpstr>Main Features of Techniques Available for Detecting RET Alterations</vt:lpstr>
      <vt:lpstr>Main Features of Techniques Available for Detecting RET Alterations</vt:lpstr>
      <vt:lpstr>PowerPoint Presentation</vt:lpstr>
      <vt:lpstr>Introduction</vt:lpstr>
      <vt:lpstr>ARROW Study of Pralsetinib in RET Fusion-Positive NSCLC Study Design</vt:lpstr>
      <vt:lpstr>ARROW — Pralsetinib Efficacy (BICR)</vt:lpstr>
      <vt:lpstr>ARROW — Pralsetinib Efficacy (BICR)</vt:lpstr>
      <vt:lpstr>ARROW — Pralsetinib Efficacy (BICR)</vt:lpstr>
      <vt:lpstr>ARROW — Pralsetinib Tumor Reduction</vt:lpstr>
      <vt:lpstr>ARROW — Pralsetinib Adverse Events</vt:lpstr>
      <vt:lpstr>Adverse Events Associated With Pralsetinib</vt:lpstr>
      <vt:lpstr>ARROW — Updated Analysis Patient Characteristics</vt:lpstr>
      <vt:lpstr>ARROW — Updated Analysis  Patient Characteristics</vt:lpstr>
      <vt:lpstr>ARROW — Updated Analysis  Responses</vt:lpstr>
      <vt:lpstr>ARROW — Updated Analysis  Survival</vt:lpstr>
      <vt:lpstr>ARROW — Updated Analysis  Survival</vt:lpstr>
      <vt:lpstr>ARROW — Updated Analysis  Intracranial Efficacy</vt:lpstr>
      <vt:lpstr>RET Fusion Partner in Relationship to Treatment Outcomes</vt:lpstr>
      <vt:lpstr>RET Fusion Partner in Relationship to Treatment Outcomes</vt:lpstr>
      <vt:lpstr>AcceleRET Lung Study Design</vt:lpstr>
      <vt:lpstr>LIBRETTO-001 — Selpercatinib in RET Fusion-Positive NSCLC Study Design</vt:lpstr>
      <vt:lpstr>LIBRETTO-001 Efficacy</vt:lpstr>
      <vt:lpstr>LIBRETTO-001 Efficacy</vt:lpstr>
      <vt:lpstr>LIBRETTO-001 Tumor Reduction</vt:lpstr>
      <vt:lpstr>LIBRETTO-001 Adverse Events</vt:lpstr>
      <vt:lpstr>Adverse Events Associated With Selpercatinib</vt:lpstr>
      <vt:lpstr>LIBRETTO-001 — Continuation of Selpercatinib Beyond Progression Study Design</vt:lpstr>
      <vt:lpstr>LIBRETTO-001 — Selpercatinib Beyond Progression  Patient Characteristics</vt:lpstr>
      <vt:lpstr>LIBRETTO-001 — Selpercatinib Beyond Progression Duration of Treatment </vt:lpstr>
      <vt:lpstr>LIBRETTO-001 — Selpercatinib Beyond Progression Control of Disease</vt:lpstr>
      <vt:lpstr>LIBRETTO-431 Study Design</vt:lpstr>
      <vt:lpstr>Concluding Remarks</vt:lpstr>
      <vt:lpstr>PowerPoint Presentation</vt:lpstr>
      <vt:lpstr>Introduction</vt:lpstr>
      <vt:lpstr>Selpercatinib Treatment of RET Fusion-Positive NSCLC Case Study 1</vt:lpstr>
      <vt:lpstr>Selpercatinib Treatment of RET Fusion-Positive NSCLC Case Study 1</vt:lpstr>
      <vt:lpstr>Management of Hepatotoxicity With Selpercatinib </vt:lpstr>
      <vt:lpstr>Management of Hepatotoxicity With Selpercatinib</vt:lpstr>
      <vt:lpstr>Pralsetinib Treatment of RET Fusion-Positive NSCLC Case Study 2</vt:lpstr>
      <vt:lpstr>Pralsetinib Treatment of RET Fusion-Positive NSCLC Case Study 2</vt:lpstr>
      <vt:lpstr>Pralsetinib Treatment of RET Fusion-Positive NSCLC  Case Study 2 (cont)</vt:lpstr>
      <vt:lpstr>Pralsetinib Treatment of RET Fusion-Positive NSCLC  Case Study 2 (cont)</vt:lpstr>
      <vt:lpstr>Management of ILD/Pneumonitis With Pralsetinib</vt:lpstr>
      <vt:lpstr>Management of ILD/Pneumonitis With Pralsetinib</vt:lpstr>
      <vt:lpstr>Adverse Events for RET Inhibitors</vt:lpstr>
      <vt:lpstr>Adverse Events for RET Inhibitors</vt:lpstr>
      <vt:lpstr>Adverse Events for RET Inhibitors</vt:lpstr>
      <vt:lpstr>Adverse Events for RET Inhibitors</vt:lpstr>
      <vt:lpstr>Late Discovery of a RET Fusion Case Study 3</vt:lpstr>
      <vt:lpstr>Late Discovery of a RET Fusion Case Study 3</vt:lpstr>
      <vt:lpstr>Late Discovery of a RET Fusion Case Study 3</vt:lpstr>
      <vt:lpstr>Late Discovery of a RET Fusion Case Study 3</vt:lpstr>
      <vt:lpstr>Late Discovery of a RET Fusion Case Study 3</vt:lpstr>
      <vt:lpstr>Concluding Remarks</vt:lpstr>
      <vt:lpstr>PowerPoint Presentation</vt:lpstr>
      <vt:lpstr>Key Takeaways</vt:lpstr>
      <vt:lpstr>Key Takeaways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Parsuram, Pranay</dc:creator>
  <cp:lastModifiedBy>Parsuram, Pranay</cp:lastModifiedBy>
  <cp:revision>2</cp:revision>
  <dcterms:created xsi:type="dcterms:W3CDTF">2022-11-08T14:09:37Z</dcterms:created>
  <dcterms:modified xsi:type="dcterms:W3CDTF">2022-11-08T15:02:47Z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  <property fmtid="{D5CDD505-2E9C-101B-9397-08002B2CF9AE}" pid="3" name="MediaServiceImageTags">
    <vt:lpwstr/>
  </property>
</Properties>
</file>