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4B80F-DE1A-09FB-EA97-5A51F1CC31E9}" v="5" dt="2022-12-01T16:55:00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C376-B5D6-464C-B74B-BC1A6631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1234B-7CBE-4012-99F1-F7888B1E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00ED-D966-4B29-A6C7-1EC49FDC4E8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1E07A-9FA5-4592-8FB4-B193435A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1FB68-2AD3-4A75-9D01-185017ED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E239-7B23-4BA1-A084-22D305CC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0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D4743-EFC1-46E8-B60A-25E2C39C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91B40-3381-44C7-A75B-3A870EDF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DD60B-3D0A-4378-AF0A-193278C6B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00ED-D966-4B29-A6C7-1EC49FDC4E8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E5DBC-28EC-4382-95DD-93E4329FF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CE255-445D-4771-82CF-806EC3A00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E239-7B23-4BA1-A084-22D305CC2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22449F-D887-4B5D-B592-47EFCCE0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87BB3E-9C0D-C286-647D-53E14CC03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" y="-1854"/>
            <a:ext cx="12189372" cy="68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4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D42F4F-7FB2-4A09-99C2-3C4A32C9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/>
              <a:t>Risk Factors for OIRD</a:t>
            </a:r>
            <a:br>
              <a:rPr lang="en-US" sz="3600" cap="none"/>
            </a:br>
            <a:r>
              <a:rPr lang="en-US" sz="3100" i="1" cap="none"/>
              <a:t>Systematic Review and Meta-Analysis (cont)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94D53-AEC0-4DEA-BAFA-99309417B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4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BF1463-D0F6-483C-BD93-8F147616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Opioid Dose and Occurrence of Critical Events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B243D-6514-46D5-B054-D8837A16DA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24FA7C-0C37-40C8-BD9B-B151A07A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and Early Detection of OIRD</a:t>
            </a:r>
            <a:br>
              <a:rPr lang="en-US"/>
            </a:br>
            <a:r>
              <a:rPr lang="en-US" sz="3100" i="1"/>
              <a:t>PRODIGY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177BF-4E3C-4158-B54B-33AB889B0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4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5F7151-21D9-4711-B5FB-74E52208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and Early Detection of OIRD</a:t>
            </a:r>
            <a:br>
              <a:rPr lang="en-US"/>
            </a:br>
            <a:r>
              <a:rPr lang="en-US" sz="3100" i="1"/>
              <a:t>PRODIGY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BD8F0-6AFA-4F86-A1CF-0B005C9D7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6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C8A304-F963-4760-B4C4-19E08D2E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br>
              <a:rPr lang="en-US"/>
            </a:br>
            <a:r>
              <a:rPr lang="en-US" sz="3100" i="1"/>
              <a:t>Dartmouth Hitchcock Sentinel Event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444CC-2C33-47C1-BD71-9034BA98F0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6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10E756-CCFD-4F5F-8A4B-68EEE674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Dartmouth Hitchcock Sentinel Event </a:t>
            </a:r>
            <a:br>
              <a:rPr lang="en-US"/>
            </a:br>
            <a:r>
              <a:rPr kumimoji="0" lang="en-US" sz="3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Observations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C4C781-415E-4E58-A932-854379B4B0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0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AB5614-808F-4143-B750-ED6C204F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Opinion</a:t>
            </a:r>
            <a:br>
              <a:rPr lang="en-US"/>
            </a:br>
            <a:r>
              <a:rPr lang="en-US" sz="3100" i="1"/>
              <a:t>Dr McGrath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F2E9B-E488-4A2F-822C-1CCA62AC9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4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F29F88-698D-41EE-AAB4-98BF6556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Continuous Monitoring in General Care</a:t>
            </a:r>
            <a:br>
              <a:rPr lang="en-US"/>
            </a:br>
            <a:r>
              <a:rPr lang="en-US" sz="3100" i="1"/>
              <a:t>Design Considerations — Dr McGrath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89AC2-EA5C-423F-9160-8DF391B62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2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B0D629-DDA9-4297-B23A-48689D99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Continuous Monitoring in General Care</a:t>
            </a:r>
            <a:br>
              <a:rPr lang="en-US"/>
            </a:br>
            <a:r>
              <a:rPr lang="en-US" sz="3100" i="1"/>
              <a:t>Design Considerations — Dr McGrath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4FD01-5167-4105-ABEB-7113EFCFAD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2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6E3C91-0885-4221-998C-0FBFFF4D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Continuous Monitoring in General Care</a:t>
            </a:r>
            <a:br>
              <a:rPr lang="en-US"/>
            </a:br>
            <a:r>
              <a:rPr lang="en-US" sz="3100" i="1"/>
              <a:t>Design Considerations — Dr McGrath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FDD40-6F8F-49C5-ACA9-0137303879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7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48A587-C2F3-4EAB-8EDE-9BB9CBCF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13999-AC64-45B2-8E76-E799E26275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06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9F5FC9-CB8B-4869-ABE7-1E07097F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Continuous Monitoring in General Care</a:t>
            </a:r>
            <a:br>
              <a:rPr lang="en-US"/>
            </a:br>
            <a:r>
              <a:rPr lang="en-US" sz="3100" i="1"/>
              <a:t>Design Considerations — Dr McGrath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5E95D-00DC-4FD6-A1B0-99E94D7C29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1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942B39-D763-4321-B1ED-F7C7B024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Continuous Monitoring in General Care</a:t>
            </a:r>
            <a:br>
              <a:rPr lang="en-US"/>
            </a:br>
            <a:r>
              <a:rPr lang="en-US" sz="3100" i="1"/>
              <a:t>Design Considerations — Dr McGrath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2BD9A-198E-49A9-B1B5-920D67FD23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3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1C55A4-A4F4-4FFF-B609-E3C762D8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Alert on </a:t>
            </a:r>
            <a:r>
              <a:rPr lang="en-US"/>
              <a:t>Medical Device Alarm Safety in Hospitals</a:t>
            </a:r>
            <a:br>
              <a:rPr lang="en-US"/>
            </a:br>
            <a:r>
              <a:rPr lang="en-US" sz="3100" i="1"/>
              <a:t>Alarm Fatigue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42491-681C-4B8E-81C2-C269CD986A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3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E79E6E-A44A-48D7-8652-6C005804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Reducing Alarm Fatigue in General Care Settings</a:t>
            </a:r>
            <a:br>
              <a:rPr lang="en-GB"/>
            </a:br>
            <a:r>
              <a:rPr lang="en-GB" sz="3100"/>
              <a:t>"</a:t>
            </a:r>
            <a:r>
              <a:rPr lang="en-GB" sz="3100" i="1"/>
              <a:t>Surveillance” Approach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4E492-BD9E-4574-B781-24D5F547C7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6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D7BB9E-45B8-4855-9B89-63B8FDF0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Reducing Alarm Fatigue in General Care Settings</a:t>
            </a:r>
            <a:br>
              <a:rPr lang="en-GB"/>
            </a:br>
            <a:r>
              <a:rPr lang="en-GB" sz="3100"/>
              <a:t>"</a:t>
            </a:r>
            <a:r>
              <a:rPr lang="en-GB" sz="3100" i="1"/>
              <a:t>Surveillance” Approach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73C4D-C3FF-4391-87A3-C394AABD6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72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99D39E-99AD-4BD0-A610-80298C4F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/>
              <a:t>Impact of Continuous Monitoring on Morbidity and Mortality</a:t>
            </a:r>
            <a:br>
              <a:rPr lang="en-US" sz="3600" cap="none"/>
            </a:br>
            <a:r>
              <a:rPr lang="en-US" sz="3100" i="1" cap="none"/>
              <a:t>Retrospective Review</a:t>
            </a:r>
            <a:endParaRPr lang="en-US" sz="3600" i="1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E9AB2-235B-4E16-9DFC-29E6BB9CAE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94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ACFE39-AF6F-43F6-B615-AF4F5A42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/>
              <a:t>Impact of Continuous Monitoring on Morbidity and Mortality</a:t>
            </a:r>
            <a:br>
              <a:rPr lang="en-US" sz="3600" cap="none"/>
            </a:br>
            <a:r>
              <a:rPr lang="en-US" sz="3100" i="1" cap="none"/>
              <a:t>Retrospective Review: Results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64C0A-378B-4B27-9480-17C57A4708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8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D4A108-1044-4635-8BF5-0ED82372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Monitoring in the Postoperative Period</a:t>
            </a:r>
            <a:br>
              <a:rPr lang="en-US"/>
            </a:br>
            <a:r>
              <a:rPr lang="en-US" sz="3100" i="1"/>
              <a:t>Expert Opinion — Dr Zacharowski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5776E-A511-4BC3-92B8-3E209E52F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8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0AEAE-339C-4F76-B95E-2E9E73A7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Monitoring in the Postoperative Period</a:t>
            </a:r>
            <a:br>
              <a:rPr lang="en-US"/>
            </a:br>
            <a:r>
              <a:rPr lang="en-US" sz="3100" i="1"/>
              <a:t>Expert Opinion — Dr Zacharowski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98F81-09CC-4205-A421-6127D1180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95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4681EA-5077-41A2-9A56-B64A0067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Monitoring in the Postoperative Period</a:t>
            </a:r>
            <a:br>
              <a:rPr lang="en-US"/>
            </a:br>
            <a:r>
              <a:rPr lang="en-US" sz="3100" i="1"/>
              <a:t>Expert Opinion — Dr Zacharowski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7228C-0D3B-4C0D-B468-688C236AB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3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EA4237-782A-4A3E-90AE-B64D030E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br>
              <a:rPr lang="en-GB"/>
            </a:br>
            <a:r>
              <a:rPr lang="en-GB" sz="3100" i="1"/>
              <a:t>Need for a Delicate Balance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24BA7-3F63-46EC-A9D8-493B063784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80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DF314E-30CC-44DC-AB87-FE11F37D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Monitoring in the Postoperative Period</a:t>
            </a:r>
            <a:br>
              <a:rPr lang="en-US"/>
            </a:br>
            <a:r>
              <a:rPr lang="en-US" sz="3100" i="1"/>
              <a:t>Expert Opinion — Dr Zacharowski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18E6F-5E47-446E-921D-6329F6AE6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96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427E92-5064-4115-A3AF-36F2A2E3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Else Can Be Done to Address OIRD?</a:t>
            </a:r>
            <a:br>
              <a:rPr lang="en-US"/>
            </a:br>
            <a:r>
              <a:rPr lang="en-US" sz="3100" i="1"/>
              <a:t>Expert Opinion — Dr Zacharowski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3E2F0-D19B-4607-8BA9-E83A7E8DA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87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40CEB1-05B6-4001-A035-7CCB5909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Home Monitoring With Pulse Oximetry</a:t>
            </a:r>
            <a:br>
              <a:rPr lang="en-US"/>
            </a:br>
            <a:r>
              <a:rPr lang="en-US" i="1"/>
              <a:t>Established Technologies: COVID Pandemic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2F4A7-3502-4B50-91EC-C280C2D4B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69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8696D9-A21E-4D00-B884-9837A1F6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Home Monitoring With Pulse Oximetry</a:t>
            </a:r>
            <a:br>
              <a:rPr lang="en-US"/>
            </a:br>
            <a:r>
              <a:rPr lang="en-US" i="1"/>
              <a:t>Established and Emerging Technologies: OIRD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15C11-1204-4DD9-9C44-F43DD51FDE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50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03E687-ACA0-4F40-AECB-97E30506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Postoperative Critical Events in Patients With OSA</a:t>
            </a:r>
            <a:br>
              <a:rPr lang="en-US"/>
            </a:br>
            <a:r>
              <a:rPr lang="en-US" sz="3100" i="1"/>
              <a:t>Event Timing and Location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53500-397F-4866-B111-C7B3CF5E5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67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BD2EFF-5441-4B44-95A4-01B1299D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Postoperative Critical Events in Patients With OSA</a:t>
            </a:r>
            <a:br>
              <a:rPr lang="en-US"/>
            </a:br>
            <a:r>
              <a:rPr lang="en-US" sz="3100" i="1"/>
              <a:t>Event Timing and Location: Findings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3AD6E-AF6C-43EC-9F5D-FA7B93EB1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1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E0719D-8DBF-4320-9612-A2CD6619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Postoperative Critical Events in Patients With OSA</a:t>
            </a:r>
            <a:br>
              <a:rPr lang="en-US"/>
            </a:br>
            <a:r>
              <a:rPr lang="en-US" sz="3100" i="1"/>
              <a:t>Event Timing and Location: Findings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EB49F-A53E-4324-A64C-352A74BEB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05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5982A8-E726-40DB-A17D-ECA6878C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Opinion</a:t>
            </a:r>
            <a:br>
              <a:rPr lang="en-US"/>
            </a:br>
            <a:r>
              <a:rPr lang="en-US" sz="3100" i="1"/>
              <a:t>Dr Chung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BDD48-60CE-446A-B711-9D52C6AA7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7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2C1165-A6A5-490D-A55D-B818BF4C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of Respiratory Events </a:t>
            </a:r>
            <a:br>
              <a:rPr lang="en-US"/>
            </a:br>
            <a:r>
              <a:rPr lang="en-US" sz="3100" i="1"/>
              <a:t>Post Hoc Study of PRODIGY Trial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EE814-E532-408F-822B-E5E62F720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63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FEFAA2-8CC6-42BB-9FDA-FA396DAD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At-Home Oximetry in Patients Taking Opioids </a:t>
            </a:r>
            <a:br>
              <a:rPr lang="en-US"/>
            </a:br>
            <a:r>
              <a:rPr lang="en-US" sz="3100" i="1"/>
              <a:t>Post Hoc Analysis of Prospective Cohort Study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DA02D-186C-4F13-9455-5C89282F52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3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480DD8-BE68-4B52-A704-2A0B0114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br>
              <a:rPr lang="en-GB"/>
            </a:br>
            <a:r>
              <a:rPr lang="en-GB" sz="3100" i="1"/>
              <a:t>Need for a Delicate Balance (cont)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60A0B-7AFA-4B18-9E43-C44D18595B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15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43CE43-27D3-4C19-8937-C70E80CF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At-Home Oximetry in Patients Taking Opioids </a:t>
            </a:r>
            <a:br>
              <a:rPr lang="en-US"/>
            </a:br>
            <a:r>
              <a:rPr lang="en-US" sz="3100" i="1"/>
              <a:t>Post Hoc Analysis of Prospective Cohort Study: Results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1E961-0DC2-49F5-AA25-821748154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0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AA1804-17AC-4A20-BAC9-AFB154B0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At-Home Oximetry in Patients Taking Opioids </a:t>
            </a:r>
            <a:br>
              <a:rPr lang="en-US"/>
            </a:br>
            <a:r>
              <a:rPr lang="en-US" sz="3100" i="1"/>
              <a:t>Post Hoc Analysis of Prospective Cohort Study: Results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AA705-3570-42A7-86C0-6BF02F019D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56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5729A9-8900-4428-B147-8288DB0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Scales for Assessing Sedation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7A509-A466-4EA2-8B98-409B4B727A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11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14B5DA-D3A8-4A2E-A6C1-95F1197A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 Recommendations for Reducing Opioid-Related Harm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7CA13-D951-4A2B-AC4D-E0FEFF9E50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6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9D05D-4930-49C0-9324-D46EA80E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Joint Commission Elements of Performance</a:t>
            </a:r>
            <a:br>
              <a:rPr lang="en-US"/>
            </a:br>
            <a:r>
              <a:rPr lang="en-US" sz="3100" i="1"/>
              <a:t>Pain Assessment and Management Standards for Hospitals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0A6F5-B4A1-460E-B6B0-80AA5B336D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0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C0B0E2-AF52-4492-8A43-A48C4DFA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6FE0C-4BF7-4F2E-8204-43B36A275D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51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DB2D68-EA46-486A-9E24-E128F28E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8C0E4-C1D0-475C-A93B-6804201B8E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5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C64A3E-59C9-404F-B47B-97F0B468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Opioid Analgesics and Respiratory Depression</a:t>
            </a:r>
            <a:br>
              <a:rPr lang="en-US"/>
            </a:br>
            <a:r>
              <a:rPr lang="en-US" sz="3100" i="1"/>
              <a:t>An Overview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28149-2453-41F6-9D9F-470165A6D4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2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8514D8-76B3-4FBB-8215-79431BCF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br>
              <a:rPr lang="en-US"/>
            </a:br>
            <a:r>
              <a:rPr lang="en-US" sz="3100" i="1"/>
              <a:t>No Risk Factors for OIRD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A1623-025C-4081-9DF9-EFB7EA7A9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8092EA-2156-45BC-988C-C6AF8F8B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br>
              <a:rPr lang="en-US"/>
            </a:br>
            <a:r>
              <a:rPr lang="en-US" sz="3100" i="1"/>
              <a:t>Risk Factors for OIRD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7D409-492C-49CE-9903-484185031F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0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DC0392-23A3-429D-A3C7-1FBEF2DF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/>
              <a:t>Risk Factors for OIRD</a:t>
            </a:r>
            <a:br>
              <a:rPr lang="en-US" sz="3600" cap="none"/>
            </a:br>
            <a:r>
              <a:rPr lang="en-US" sz="3100" i="1" cap="none"/>
              <a:t>Literature Review</a:t>
            </a:r>
            <a:r>
              <a:rPr lang="en-US" sz="3100" cap="none"/>
              <a:t>	</a:t>
            </a:r>
            <a:endParaRPr lang="en-US" sz="3600" cap="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B4AA8-3233-4B19-9167-D989651593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4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BEA711-CE0D-491E-9B7D-DD0E99FA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/>
              <a:t>Risk Factors for OIRD</a:t>
            </a:r>
            <a:br>
              <a:rPr lang="en-US" sz="3600" cap="none"/>
            </a:br>
            <a:r>
              <a:rPr lang="en-US" sz="3100" i="1" cap="none"/>
              <a:t>Systematic Review and Meta-Analysis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FDC0E-89A0-4326-8719-7F74593602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4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C6B6496C0B74AAA5D012D5AA76AF2" ma:contentTypeVersion="16" ma:contentTypeDescription="Create a new document." ma:contentTypeScope="" ma:versionID="7c990c29ea949f650057fc75c9364a1c">
  <xsd:schema xmlns:xsd="http://www.w3.org/2001/XMLSchema" xmlns:xs="http://www.w3.org/2001/XMLSchema" xmlns:p="http://schemas.microsoft.com/office/2006/metadata/properties" xmlns:ns2="225e1383-d34d-4a71-be02-64bc6da1f6fb" xmlns:ns3="e93acf5f-f59b-46bb-8c22-2b43a486ab2c" targetNamespace="http://schemas.microsoft.com/office/2006/metadata/properties" ma:root="true" ma:fieldsID="d4f29afa3288deae134070c808b2b474" ns2:_="" ns3:_="">
    <xsd:import namespace="225e1383-d34d-4a71-be02-64bc6da1f6fb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umber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e1383-d34d-4a71-be02-64bc6da1f6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3" nillable="true" ma:displayName="Number" ma:format="Dropdown" ma:internalName="Number" ma:percentage="FALSE">
      <xsd:simpleType>
        <xsd:restriction base="dms:Number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225e1383-d34d-4a71-be02-64bc6da1f6fb">
      <Terms xmlns="http://schemas.microsoft.com/office/infopath/2007/PartnerControls"/>
    </lcf76f155ced4ddcb4097134ff3c332f>
    <Number xmlns="225e1383-d34d-4a71-be02-64bc6da1f6f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02EE15-C280-4844-875D-330E16165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e1383-d34d-4a71-be02-64bc6da1f6fb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9A2703-4323-479E-A019-5373C4B8F392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225e1383-d34d-4a71-be02-64bc6da1f6fb"/>
  </ds:schemaRefs>
</ds:datastoreItem>
</file>

<file path=customXml/itemProps3.xml><?xml version="1.0" encoding="utf-8"?>
<ds:datastoreItem xmlns:ds="http://schemas.openxmlformats.org/officeDocument/2006/customXml" ds:itemID="{74627C98-18B3-42E7-A89E-92287E2EA6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Widescreen</PresentationFormat>
  <Paragraphs>43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Introduction Need for a Delicate Balance</vt:lpstr>
      <vt:lpstr>Introduction Need for a Delicate Balance (cont)</vt:lpstr>
      <vt:lpstr>Opioid Analgesics and Respiratory Depression An Overview</vt:lpstr>
      <vt:lpstr>Case Study No Risk Factors for OIRD</vt:lpstr>
      <vt:lpstr>Case Study Risk Factors for OIRD</vt:lpstr>
      <vt:lpstr>Risk Factors for OIRD Literature Review </vt:lpstr>
      <vt:lpstr>Risk Factors for OIRD Systematic Review and Meta-Analysis</vt:lpstr>
      <vt:lpstr>Risk Factors for OIRD Systematic Review and Meta-Analysis (cont)</vt:lpstr>
      <vt:lpstr>Opioid Dose and Occurrence of Critical Events</vt:lpstr>
      <vt:lpstr>Monitoring and Early Detection of OIRD PRODIGY</vt:lpstr>
      <vt:lpstr>Monitoring and Early Detection of OIRD PRODIGY</vt:lpstr>
      <vt:lpstr>Case Study Dartmouth Hitchcock Sentinel Event</vt:lpstr>
      <vt:lpstr>Dartmouth Hitchcock Sentinel Event  Observations</vt:lpstr>
      <vt:lpstr>Expert Opinion Dr McGrath</vt:lpstr>
      <vt:lpstr>Implementing Continuous Monitoring in General Care Design Considerations — Dr McGrath</vt:lpstr>
      <vt:lpstr>Implementing Continuous Monitoring in General Care Design Considerations — Dr McGrath</vt:lpstr>
      <vt:lpstr>Implementing Continuous Monitoring in General Care Design Considerations — Dr McGrath</vt:lpstr>
      <vt:lpstr>Implementing Continuous Monitoring in General Care Design Considerations — Dr McGrath</vt:lpstr>
      <vt:lpstr>Implementing Continuous Monitoring in General Care Design Considerations — Dr McGrath</vt:lpstr>
      <vt:lpstr>Alert on Medical Device Alarm Safety in Hospitals Alarm Fatigue</vt:lpstr>
      <vt:lpstr>Reducing Alarm Fatigue in General Care Settings "Surveillance” Approach</vt:lpstr>
      <vt:lpstr>Reducing Alarm Fatigue in General Care Settings "Surveillance” Approach</vt:lpstr>
      <vt:lpstr>Impact of Continuous Monitoring on Morbidity and Mortality Retrospective Review</vt:lpstr>
      <vt:lpstr>Impact of Continuous Monitoring on Morbidity and Mortality Retrospective Review: Results</vt:lpstr>
      <vt:lpstr>Continuous Monitoring in the Postoperative Period Expert Opinion — Dr Zacharowski</vt:lpstr>
      <vt:lpstr>Continuous Monitoring in the Postoperative Period Expert Opinion — Dr Zacharowski</vt:lpstr>
      <vt:lpstr>Continuous Monitoring in the Postoperative Period Expert Opinion — Dr Zacharowski</vt:lpstr>
      <vt:lpstr>Continuous Monitoring in the Postoperative Period Expert Opinion — Dr Zacharowski</vt:lpstr>
      <vt:lpstr>What Else Can Be Done to Address OIRD? Expert Opinion — Dr Zacharowski</vt:lpstr>
      <vt:lpstr>Remote Home Monitoring With Pulse Oximetry Established Technologies: COVID Pandemic</vt:lpstr>
      <vt:lpstr>Remote Home Monitoring With Pulse Oximetry Established and Emerging Technologies: OIRD</vt:lpstr>
      <vt:lpstr>Postoperative Critical Events in Patients With OSA Event Timing and Location</vt:lpstr>
      <vt:lpstr>Postoperative Critical Events in Patients With OSA Event Timing and Location: Findings</vt:lpstr>
      <vt:lpstr>Postoperative Critical Events in Patients With OSA Event Timing and Location: Findings</vt:lpstr>
      <vt:lpstr>Expert Opinion Dr Chung</vt:lpstr>
      <vt:lpstr>Timing of Respiratory Events  Post Hoc Study of PRODIGY Trial</vt:lpstr>
      <vt:lpstr>At-Home Oximetry in Patients Taking Opioids  Post Hoc Analysis of Prospective Cohort Study</vt:lpstr>
      <vt:lpstr>At-Home Oximetry in Patients Taking Opioids  Post Hoc Analysis of Prospective Cohort Study: Results</vt:lpstr>
      <vt:lpstr>At-Home Oximetry in Patients Taking Opioids  Post Hoc Analysis of Prospective Cohort Study: Results</vt:lpstr>
      <vt:lpstr>Scales for Assessing Sedation</vt:lpstr>
      <vt:lpstr>Guideline Recommendations for Reducing Opioid-Related Harm</vt:lpstr>
      <vt:lpstr>The Joint Commission Elements of Performance Pain Assessment and Management Standards for Hospitals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5</cp:revision>
  <dcterms:created xsi:type="dcterms:W3CDTF">2022-11-22T15:39:19Z</dcterms:created>
  <dcterms:modified xsi:type="dcterms:W3CDTF">2023-01-09T15:55:15Z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0x010100462C6B6496C0B74AAA5D012D5AA76AF2</vt:lpwstr>
  </property>
  <property fmtid="{D5CDD505-2E9C-101B-9397-08002B2CF9AE}" pid="3" name="MediaServiceImageTags">
    <vt:lpwstr/>
  </property>
</Properties>
</file>