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B340-AE35-57FB-C3F0-BB7DDB09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93019B-BE96-FF29-F2E4-22B1EBC4F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A8C2-34EA-4492-AD79-C763EED94D8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EA35D-FBE1-A5AB-0F6E-E497B4C3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47DB91-6B89-8135-55A1-88472E0AB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C29E-A9E7-47DD-9266-989519CF6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8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E67BBD-4C1A-72BF-2B7B-E31FCC04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2EA96-6B51-CC83-F79E-1C7E557B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122E4-40B1-0E38-4B68-EBEE351C5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A8C2-34EA-4492-AD79-C763EED94D80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D361B-A951-D2A4-F81D-C210559EE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5AFA9-75D8-A584-2EAF-1F9F7006C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C29E-A9E7-47DD-9266-989519CF6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1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4C023C-357F-E3C2-4CE3-43D4E09CA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C55D4-F094-DAF4-D7F6-1B48ECD2E9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71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749FDA-0553-4027-0174-AAC83394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Intravitreal ADVM-022</a:t>
            </a:r>
            <a:br>
              <a:rPr lang="en-US"/>
            </a:br>
            <a:r>
              <a:rPr lang="en-US" sz="3100" i="1"/>
              <a:t>OPTIC Phase 1 Study Outcomes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E1823-3976-1D4E-48E1-595EBB03B8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87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1D1A4F-4BD6-3C09-26DE-3F097CF4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08DCB-6AAD-CAAC-0D22-9EECBDBBAA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55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A40A1-F839-EF96-F610-F1FE75A7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Expert Perspectives</a:t>
            </a:r>
            <a:br>
              <a:rPr lang="en-US"/>
            </a:br>
            <a:r>
              <a:rPr lang="en-US" sz="3100" i="1"/>
              <a:t>Gene Therapy for nAMD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CE513E-3A93-596F-5A6D-558E10A4D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38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A9A593-018F-D5C9-E093-B637C729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Implants for Anti-VEGF Delivery</a:t>
            </a:r>
            <a:br>
              <a:rPr lang="en-US"/>
            </a:br>
            <a:r>
              <a:rPr lang="en-US" sz="3100" i="1"/>
              <a:t>Port Delivery System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53155-6E19-8E39-8FA6-A65474C1F8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45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BF0A2C-A6C4-2B06-A5B0-49FA6E17E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ARCHWAY Phase 3 Trial in nAMD</a:t>
            </a:r>
            <a:br>
              <a:rPr lang="en-US" noProof="0"/>
            </a:br>
            <a:r>
              <a:rPr lang="en-US" sz="3100" i="1" noProof="0"/>
              <a:t>2-Year Data (End of Study)</a:t>
            </a:r>
            <a:endParaRPr lang="en-US" i="1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834E79-8CAD-E951-6ED8-742F7876E9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977646-C79E-4E08-C971-C5CE0049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ARCHWAY Phase 3 Trial in nAMD</a:t>
            </a:r>
            <a:br>
              <a:rPr lang="en-US" noProof="0"/>
            </a:br>
            <a:r>
              <a:rPr lang="en-US" sz="3100" i="1" noProof="0"/>
              <a:t>2-Year Data (End of Study)</a:t>
            </a:r>
            <a:endParaRPr lang="en-US" i="1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83F75-99D7-E818-702E-B668C093D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3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0FFF47-2E52-2FE6-CAE2-2892D810E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ARCHWAY Phase 3 Trial in nAMD</a:t>
            </a:r>
            <a:br>
              <a:rPr lang="en-US"/>
            </a:br>
            <a:r>
              <a:rPr lang="en-US" sz="3100" i="1"/>
              <a:t>CST Through Week 96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774A4F-FAED-82C0-BDF6-757407D60D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4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B994F9-A8B4-7A97-EDB3-4CC4E42F0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ARCHWAY Phase 3 Trial in nAMD</a:t>
            </a:r>
            <a:br>
              <a:rPr lang="en-US" noProof="0"/>
            </a:br>
            <a:r>
              <a:rPr lang="en-US" sz="3100" i="1"/>
              <a:t>Distribution of CST Fluctuations &gt; 50 µm Over 96 Weeks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D9692-F6D0-C1AB-025B-2EF0766644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8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2F85DD-1EC8-0238-2735-BDB720B7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ARCHWAY Phase 3 Trial in nAMD</a:t>
            </a:r>
            <a:br>
              <a:rPr lang="en-US" noProof="0"/>
            </a:br>
            <a:r>
              <a:rPr lang="en-US" sz="3100" i="1"/>
              <a:t>Distribution of CST Fluctuations &gt; 50 µm Over 96 Weeks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D46D1-22E4-93CF-D30D-616F3B3656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D26D74-4F6C-E3F6-A815-516772D36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ARCHWAY Phase 3 Trial in nAMD</a:t>
            </a:r>
            <a:br>
              <a:rPr lang="en-US" noProof="0"/>
            </a:br>
            <a:r>
              <a:rPr lang="en-US" sz="3100" i="1"/>
              <a:t>Similar IRF/SRF Dynamics in the Center 1 mm</a:t>
            </a:r>
            <a:endParaRPr lang="en-US" sz="3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7A7E65-F37D-FAB7-23E7-6728BFCF33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70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E4D451-159E-1841-F4E3-E3BA18FE6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78C26-A911-006A-707C-BD4CF40950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883111-D41F-A2E4-A9DD-7EF08B4E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PORTAL Extension 3-Year Data</a:t>
            </a:r>
            <a:br>
              <a:rPr lang="en-US"/>
            </a:br>
            <a:r>
              <a:rPr lang="en-US" sz="3100" i="1"/>
              <a:t>Stable Retinal Anatomy Through Week 144 in Both Arms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CC83F-B8D5-31E9-A6E3-44A244383E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94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2ECE73-11EE-874B-78C2-91B1179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PORTAL Extension 3-Year Data</a:t>
            </a:r>
            <a:br>
              <a:rPr lang="en-US"/>
            </a:br>
            <a:r>
              <a:rPr lang="en-US" sz="3100" i="1"/>
              <a:t>Most PDS Recipients Do Not Require Supplemental Anti-VEGF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CE0515-8AD3-909E-5660-AA178F37F8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76AE07-F60A-8FEF-9BF9-0CEA33E5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PORTAL Extension 3-Year Data</a:t>
            </a:r>
            <a:br>
              <a:rPr lang="en-US"/>
            </a:br>
            <a:r>
              <a:rPr lang="en-US" sz="3100" i="1"/>
              <a:t>Ocular AEs of Special Interest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62CD5-4B58-885F-E42E-7E14D4439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4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B767CF-4566-AC26-5ADA-F718E1E7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PORTAL Extension 3-Year Data</a:t>
            </a:r>
            <a:br>
              <a:rPr lang="en-US"/>
            </a:br>
            <a:r>
              <a:rPr lang="en-US" sz="3100" i="1"/>
              <a:t>Patient Preference in Those Switching From Intravitreal Injections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4B5B0-DFA2-3E76-7720-4E501FC636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84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182AC7-B9EE-34F7-C7F1-F8422D69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Implications for Clinical Practice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sz="3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Patient Selection - Learning From the US Experience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D618D-C2B2-1825-454D-A3D034BB82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64E4EB-3AA8-1B5D-0681-5B9E5029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Implications for Clinical Practice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sz="3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Patient Selection - Learning From the US Experience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C226B-637F-0D74-5A4D-7D75E7F1F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14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74BA2A-3B77-55ED-6142-5B1248DC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Implications for Clinical Practice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</a:br>
            <a:r>
              <a:rPr kumimoji="0" lang="en-US" sz="31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Condensed"/>
                <a:ea typeface="+mj-ea"/>
                <a:cs typeface="+mj-cs"/>
              </a:rPr>
              <a:t>Patient Selection - Identifying Poor Candidates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637A4-99FA-53D8-EE4B-96750B7A0E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72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3769EF-75AB-6BBD-362B-12F3873D4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Clinical Practice</a:t>
            </a:r>
            <a:br>
              <a:rPr lang="en-US"/>
            </a:br>
            <a:r>
              <a:rPr lang="en-US" sz="3100" i="1"/>
              <a:t>Patient Selection - Previous Treatment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F309F-D66A-CF55-FA0B-A2E5076454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18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A5390F-42AF-409F-9FA1-5B1BEAE68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Clinical Practice</a:t>
            </a:r>
            <a:br>
              <a:rPr lang="en-US"/>
            </a:br>
            <a:r>
              <a:rPr lang="en-US" sz="3100" i="1"/>
              <a:t>Patient Selection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1DA0F-D5C0-BD5A-88DC-69E8F45B60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97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716D91-6113-C709-200F-0ABFB8C0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Clinical Practice</a:t>
            </a:r>
            <a:br>
              <a:rPr lang="en-US"/>
            </a:br>
            <a:r>
              <a:rPr lang="en-US" sz="3100" i="1"/>
              <a:t>Refill-Exchange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A2179-D5D1-F907-AEEF-D85FCA1778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D16AC0-771B-8D15-1125-0E62B2EF1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FBD0D-0FFD-0536-99EA-0E0B52989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10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453F72-D4D2-144A-A05A-0C2B07AA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Clinical Practice</a:t>
            </a:r>
            <a:br>
              <a:rPr lang="en-US"/>
            </a:br>
            <a:r>
              <a:rPr lang="en-US" sz="3100" i="1"/>
              <a:t>Surgical Complications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73F6AE-97B1-E823-D6FA-BDAC5E756E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70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F2FC79-B952-282E-F3DD-7031D005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Meticulously Follow the FDA-Approved Instructions for Use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A99EB5-1FC8-190E-514D-2047CDEAA7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8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BCF701-6172-CC8C-16B5-F5C5F8D83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Clinical Practice</a:t>
            </a:r>
            <a:br>
              <a:rPr lang="en-US"/>
            </a:br>
            <a:r>
              <a:rPr lang="en-US" sz="3100" i="1"/>
              <a:t>Surgical Complications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3A071-2CB9-646C-F7BE-2585E1EC8B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AE1043-E0E7-3DF5-E615-C7BCF549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Surgical Technique</a:t>
            </a:r>
            <a:br>
              <a:rPr lang="en-US"/>
            </a:br>
            <a:r>
              <a:rPr lang="en-US" sz="3100" i="1"/>
              <a:t>Closing 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9CB0E-AD6B-9D2F-8D91-9BB33C74F5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41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8357FF-01F7-E5F7-89EF-13CB23E6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Pitfalls</a:t>
            </a:r>
            <a:br>
              <a:rPr lang="en-US"/>
            </a:br>
            <a:r>
              <a:rPr lang="en-US" sz="3100" i="1"/>
              <a:t>Poor Closing Can Lead to Implant Exposure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1345D-2784-E552-CAE6-F447B9DCDD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03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DA8E52-F05B-6CDA-39D9-BB57ED08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Clinical Practice</a:t>
            </a:r>
            <a:br>
              <a:rPr lang="en-US"/>
            </a:br>
            <a:r>
              <a:rPr lang="en-US" sz="3100" i="1"/>
              <a:t>Surgical Complications (cont)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972C1-ADC9-AC12-3F86-812BC297F7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120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9238F0-7F4D-3404-0F9C-C8C98D1D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Clinical Practice</a:t>
            </a:r>
            <a:br>
              <a:rPr lang="en-US"/>
            </a:br>
            <a:r>
              <a:rPr lang="en-US" sz="3100" i="1"/>
              <a:t>Follow-Up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7B85D-8EBA-263D-CD6D-965D574418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9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231B61F-3E1D-D41C-27C5-F86C8057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1DBA5A-DBDF-AD50-1A13-0C638BBD80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0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B93F67-B609-B656-A8C6-7F566AFD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D900B-18DD-81DD-A83A-00348569F3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09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7FB86B-DEBE-0C67-5967-72D6806AC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Technological Approaches to Durability in nAMD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201E5-57DB-FB99-86DB-323EFC8DD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E859E-7C5D-E9DA-A735-891466D0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Therapy for nAMD</a:t>
            </a:r>
            <a:br>
              <a:rPr lang="en-US"/>
            </a:br>
            <a:r>
              <a:rPr lang="en-US" sz="3100" i="1"/>
              <a:t>RGX-314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F44C77-CB67-7D04-299B-0C39523844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D13982-DA4E-8583-2EA5-B67DE3539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Subretinal RGX-314 for nAMD</a:t>
            </a:r>
            <a:br>
              <a:rPr lang="en-US"/>
            </a:br>
            <a:r>
              <a:rPr lang="en-US" sz="3100" i="1"/>
              <a:t>NCT03066258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37BCB-A09B-4BDE-946C-14DB4802EE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870870-F0C8-D758-65EE-CC5B2D46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Suprachoroidal RGX-314 for nAMD</a:t>
            </a:r>
            <a:br>
              <a:rPr lang="en-US"/>
            </a:br>
            <a:r>
              <a:rPr lang="en-US" sz="3100" i="1"/>
              <a:t>NCT04514653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1AFD12-1465-29D4-DA26-E5716A52E7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66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D4C2AB-F76D-B97D-6232-9B294758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Therapy for nAMD</a:t>
            </a:r>
            <a:br>
              <a:rPr lang="en-US"/>
            </a:br>
            <a:r>
              <a:rPr lang="en-US" sz="3100" i="1"/>
              <a:t>ADVM-022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12E8E-98DA-3398-100A-100E52AD9A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7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76C1FE-30D1-8DAA-15DE-237BF4D76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Intravitreal ADVM-022</a:t>
            </a:r>
            <a:br>
              <a:rPr lang="en-US"/>
            </a:br>
            <a:r>
              <a:rPr lang="en-US" sz="3100" i="1"/>
              <a:t>OPTIC Phase 1 Study Design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51A99-93F8-07C0-5C7A-1886E4B3E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63F32EC640F4CA39B1640B9054034" ma:contentTypeVersion="15" ma:contentTypeDescription="Create a new document." ma:contentTypeScope="" ma:versionID="267146b9a94583b0c093f020705d1b82">
  <xsd:schema xmlns:xsd="http://www.w3.org/2001/XMLSchema" xmlns:xs="http://www.w3.org/2001/XMLSchema" xmlns:p="http://schemas.microsoft.com/office/2006/metadata/properties" xmlns:ns2="1b2a5b1d-c984-4491-94df-afc9417ad354" xmlns:ns3="e93acf5f-f59b-46bb-8c22-2b43a486ab2c" targetNamespace="http://schemas.microsoft.com/office/2006/metadata/properties" ma:root="true" ma:fieldsID="87a6a3b7cf24d2b7522d81f66cc02e70" ns2:_="" ns3:_="">
    <xsd:import namespace="1b2a5b1d-c984-4491-94df-afc9417ad354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a5b1d-c984-4491-94df-afc9417ad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b2a5b1d-c984-4491-94df-afc9417ad35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6E17B8-0A58-4549-8D79-967839D10C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6C2BBC-8CFA-4C60-90CE-821142CF0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a5b1d-c984-4491-94df-afc9417ad354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9C96A2-9B94-435C-9240-DD1D7ECA8F1E}">
  <ds:schemaRefs>
    <ds:schemaRef ds:uri="http://schemas.microsoft.com/office/2006/metadata/properties"/>
    <ds:schemaRef ds:uri="http://schemas.microsoft.com/office/infopath/2007/PartnerControls"/>
    <ds:schemaRef ds:uri="e93acf5f-f59b-46bb-8c22-2b43a486ab2c"/>
    <ds:schemaRef ds:uri="1b2a5b1d-c984-4491-94df-afc9417ad35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Widescreen</PresentationFormat>
  <Paragraphs>34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Introduction</vt:lpstr>
      <vt:lpstr>Technological Approaches to Durability in nAMD</vt:lpstr>
      <vt:lpstr>Gene Therapy for nAMD RGX-314</vt:lpstr>
      <vt:lpstr>Subretinal RGX-314 for nAMD NCT03066258</vt:lpstr>
      <vt:lpstr>Suprachoroidal RGX-314 for nAMD NCT04514653</vt:lpstr>
      <vt:lpstr>Gene Therapy for nAMD ADVM-022</vt:lpstr>
      <vt:lpstr>Intravitreal ADVM-022 OPTIC Phase 1 Study Design</vt:lpstr>
      <vt:lpstr>Intravitreal ADVM-022 OPTIC Phase 1 Study Outcomes</vt:lpstr>
      <vt:lpstr>PowerPoint Presentation</vt:lpstr>
      <vt:lpstr>Expert Perspectives Gene Therapy for nAMD</vt:lpstr>
      <vt:lpstr>Implants for Anti-VEGF Delivery Port Delivery System</vt:lpstr>
      <vt:lpstr>ARCHWAY Phase 3 Trial in nAMD 2-Year Data (End of Study)</vt:lpstr>
      <vt:lpstr>ARCHWAY Phase 3 Trial in nAMD 2-Year Data (End of Study)</vt:lpstr>
      <vt:lpstr>ARCHWAY Phase 3 Trial in nAMD CST Through Week 96</vt:lpstr>
      <vt:lpstr>ARCHWAY Phase 3 Trial in nAMD Distribution of CST Fluctuations &gt; 50 µm Over 96 Weeks</vt:lpstr>
      <vt:lpstr>ARCHWAY Phase 3 Trial in nAMD Distribution of CST Fluctuations &gt; 50 µm Over 96 Weeks</vt:lpstr>
      <vt:lpstr>ARCHWAY Phase 3 Trial in nAMD Similar IRF/SRF Dynamics in the Center 1 mm</vt:lpstr>
      <vt:lpstr>PORTAL Extension 3-Year Data Stable Retinal Anatomy Through Week 144 in Both Arms</vt:lpstr>
      <vt:lpstr>PORTAL Extension 3-Year Data Most PDS Recipients Do Not Require Supplemental Anti-VEGF</vt:lpstr>
      <vt:lpstr>PORTAL Extension 3-Year Data Ocular AEs of Special Interest </vt:lpstr>
      <vt:lpstr>PORTAL Extension 3-Year Data Patient Preference in Those Switching From Intravitreal Injections</vt:lpstr>
      <vt:lpstr>Implications for Clinical Practice Patient Selection - Learning From the US Experience</vt:lpstr>
      <vt:lpstr>Implications for Clinical Practice Patient Selection - Learning From the US Experience</vt:lpstr>
      <vt:lpstr>Implications for Clinical Practice Patient Selection - Identifying Poor Candidates</vt:lpstr>
      <vt:lpstr>Implications for Clinical Practice Patient Selection - Previous Treatment</vt:lpstr>
      <vt:lpstr>Implications for Clinical Practice Patient Selection</vt:lpstr>
      <vt:lpstr>Implications for Clinical Practice Refill-Exchange</vt:lpstr>
      <vt:lpstr>Implications for Clinical Practice Surgical Complications</vt:lpstr>
      <vt:lpstr>Meticulously Follow the FDA-Approved Instructions for Use</vt:lpstr>
      <vt:lpstr>Implications for Clinical Practice Surgical Complications (cont)</vt:lpstr>
      <vt:lpstr>Good Surgical Technique Closing </vt:lpstr>
      <vt:lpstr>Pitfalls Poor Closing Can Lead to Implant Exposure</vt:lpstr>
      <vt:lpstr>Implications for Clinical Practice Surgical Complications (cont)</vt:lpstr>
      <vt:lpstr>Implications for Clinical Practice Follow-Up</vt:lpstr>
      <vt:lpstr>Conclusions</vt:lpstr>
      <vt:lpstr>PowerPoint Presentation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McKinney, Susan</dc:creator>
  <cp:lastModifiedBy>McKinney, Susan</cp:lastModifiedBy>
  <cp:revision>2</cp:revision>
  <dcterms:created xsi:type="dcterms:W3CDTF">2022-11-01T14:42:13Z</dcterms:created>
  <dcterms:modified xsi:type="dcterms:W3CDTF">2022-11-02T14:18:21Z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0x010100E7C63F32EC640F4CA39B1640B9054034</vt:lpwstr>
  </property>
</Properties>
</file>