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customXml" Target="../customXml/item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75A3-D833-4536-B63A-9219463C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F854A-C775-4C2E-A7B0-AA6F42FC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358F-3AC8-45FF-9916-5E1C2576C0FF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EF59C-FAB1-4A29-A25D-DDFCE6DC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298EE-1D3D-4F7A-8F94-E9ACE45A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CD20-8640-4A8C-9DC9-A9AA6BE3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76F43D-B761-4E4C-80D2-6A5D93555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05EFC-CFB1-43C4-AB22-2B27340CF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595AE-A091-4D21-989B-8CD6183F5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2358F-3AC8-45FF-9916-5E1C2576C0FF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E9AEB-6964-43B9-8E13-F591DE576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27E21-EB98-404E-AF57-B70A92868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ECD20-8640-4A8C-9DC9-A9AA6BE3A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8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C43F14-923D-46AF-9A89-48458B95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Advances in Newly Diagnosed Higher-Risk Myelodysplastic Syndrome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3F638-7F95-47C5-9465-D2D68F3661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93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1229A3-D1ED-439C-B25D-03A375A7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Pevonedistat + AZA in HR-MDS </a:t>
            </a:r>
            <a:br>
              <a:rPr lang="en-GB" sz="3600"/>
            </a:br>
            <a:r>
              <a:rPr lang="en-GB" sz="3100" i="1"/>
              <a:t>No Significant Survival Benefit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E392E-189D-48CC-B96C-3BF345A30C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530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B84D7B-B5C6-48E2-AD79-C42A73AF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SIMPLIFY-1</a:t>
            </a:r>
            <a:br>
              <a:rPr lang="en-US"/>
            </a:br>
            <a:r>
              <a:rPr lang="en-US" sz="3100" i="1"/>
              <a:t>Rate and Duration of Transfusion Independence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C02BF-FE4B-4CE7-8805-6F25A8E160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603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4AB0E5-74BC-4AB9-827F-2F59EB3C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SIMPLIFY-1</a:t>
            </a:r>
            <a:br>
              <a:rPr lang="en-US"/>
            </a:br>
            <a:r>
              <a:rPr lang="en-US" sz="3100" i="1"/>
              <a:t>OS in Momelotinib TI-Responders vs TI-Nonresponders by Week 24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26BE2-B38C-49EE-BFB8-9B1BB21716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78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B63D36-5AA0-48F8-9172-62F97CFAA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MOMENTUM: Phase 3 Registration Trial of Momelotinib</a:t>
            </a:r>
            <a:br>
              <a:rPr lang="en-US"/>
            </a:br>
            <a:r>
              <a:rPr lang="en-US" sz="3100" i="1"/>
              <a:t>Study Design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08052-18FF-46F0-8EF7-C65C2D78A8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6964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AE8818-67CD-4769-A7AC-E16EFCDCD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MOMENTUM: Momelotinib vs Danazol</a:t>
            </a:r>
            <a:br>
              <a:rPr lang="en-US"/>
            </a:br>
            <a:r>
              <a:rPr lang="en-US" sz="3100" i="1"/>
              <a:t>Total Symptom Score Response Rate at Week 24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EA87A5-8B0A-482C-8707-5F7FFB8EFC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1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E8C1E8-D49A-4C46-B15C-3A284518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MOMENTUM: Momelotinib vs Danazol</a:t>
            </a:r>
            <a:br>
              <a:rPr lang="en-US"/>
            </a:br>
            <a:r>
              <a:rPr lang="en-US" sz="3100" i="1"/>
              <a:t>Spleen Response Rate at Week 24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22138-D130-4153-8AE6-DBE94FBC0F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3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F65CBA-6BB1-4CF4-9209-E50F6A82E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MOMENTUM: Momelotinib vs Danazol</a:t>
            </a:r>
            <a:br>
              <a:rPr lang="en-US"/>
            </a:br>
            <a:r>
              <a:rPr lang="en-US" sz="3100" i="1"/>
              <a:t>Transfusion Independence at Week 24, Mean Hemoglobin Over Time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7CC83-4E9B-43D5-AFA0-D1D37CF4E3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0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F48BB9-0A52-4D26-B8DE-71777E0B9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MOMENTUM: Momelotinib vs Danazol</a:t>
            </a:r>
            <a:br>
              <a:rPr lang="en-US"/>
            </a:br>
            <a:r>
              <a:rPr lang="en-US" sz="3100" i="1"/>
              <a:t>Safety and Tolerability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393C6-0905-4154-B3FD-03592A3747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164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0C8EE2-B25A-4C6F-8FAD-67E822CB2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Conclusions</a:t>
            </a:r>
            <a:endParaRPr 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1E53E-1AE7-498E-8139-FD2D97D4A2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875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130073-449E-4D33-88D8-CA9CDE6D2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NCCN Guidelines</a:t>
            </a:r>
            <a:br>
              <a:rPr lang="en-US"/>
            </a:br>
            <a:r>
              <a:rPr lang="en-US" sz="3100" i="1" noProof="0"/>
              <a:t>Treatment for Higher-Risk MF </a:t>
            </a:r>
            <a:endParaRPr lang="en-US" i="1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A5C6D-023A-4554-A792-3A7A007689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0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886D8A-BCB1-48F1-BA1A-5176AEB37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7C75CC-6E1E-47EC-97F1-7B1B3D1D76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31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60AF88-D78B-4630-84E5-55C5B18D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Eprenetapopt (APR-246) + AZA in HR-MDS</a:t>
            </a:r>
            <a:br>
              <a:rPr lang="en-US"/>
            </a:br>
            <a:r>
              <a:rPr lang="en-US" sz="3100" i="1"/>
              <a:t>Study Design and Objectives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6E98B-DD35-4EE0-B9A7-E32E27D1CC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906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63DFB1-59F5-4AC3-A28C-52EA0DCB5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1BB13-067B-4894-85A9-8B5920657E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5588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699B03-72BA-4204-9B28-118967E8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Novel Agents in Polycythemia Vera and Essential Thrombocythemia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BB6F5-B927-4ACF-ACA9-234BFCEF21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515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9BDEA9-6F4C-49F9-96FC-4F398D1D4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Polycythemia Vera (PV) News: Ropeginterferon</a:t>
            </a:r>
            <a:br>
              <a:rPr lang="en-US" sz="3600" b="0"/>
            </a:br>
            <a:br>
              <a:rPr lang="en-US" sz="3600" b="0">
                <a:solidFill>
                  <a:srgbClr val="BB4D9C"/>
                </a:solidFill>
              </a:rPr>
            </a:br>
            <a:endParaRPr lang="en-US" b="0" dirty="0">
              <a:solidFill>
                <a:srgbClr val="BB4D9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0AD58-C4AF-4505-B946-D21E307775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3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B6A4C0-BCFD-4697-BE8F-36995AD0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Ropeginterferon Alfa-2b-njft for PV</a:t>
            </a:r>
            <a:br>
              <a:rPr lang="en-US"/>
            </a:br>
            <a:r>
              <a:rPr lang="en-US" sz="3100" i="1"/>
              <a:t>Background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31B20-18AB-4F91-9585-E251DD5785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675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2A66CB-7EB4-4297-93EB-6DAC32ECB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PROUD-PV and CONTINUATION-PV: Ropeginterferon Alfa-2b</a:t>
            </a:r>
            <a:br>
              <a:rPr lang="en-US"/>
            </a:br>
            <a:r>
              <a:rPr lang="en-US" i="1"/>
              <a:t>Study Design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3DD5B-C5DF-4C83-9960-B2E84D7E38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117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377B24-C314-4AE6-BA1F-FB2D88254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Ropeginterferon Alfa-2b for PV</a:t>
            </a:r>
            <a:br>
              <a:rPr lang="en-US"/>
            </a:br>
            <a:r>
              <a:rPr lang="en-US" sz="3100" i="1"/>
              <a:t>Hematologic and Molecular Responses at 5 Years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0DDEE-F756-4098-8042-0DD2A814EE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432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9B7989-FA27-4D98-868F-46503C4D3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Ropeginterferon Alfa-2b for PV</a:t>
            </a:r>
            <a:br>
              <a:rPr lang="en-US"/>
            </a:br>
            <a:r>
              <a:rPr lang="en-US" sz="3100" i="1"/>
              <a:t>Potential Disease Modification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6B5AE-9DBE-43B8-9BD8-7B64DBE731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6147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5C4ACF-6460-45CA-82C7-591F910D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Ropeginterferon Alfa-2b for PV</a:t>
            </a:r>
            <a:br>
              <a:rPr lang="en-US"/>
            </a:br>
            <a:r>
              <a:rPr lang="en-US" sz="3100" i="1"/>
              <a:t>Probability of Event-Free Survival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417B8-8D25-4E65-B993-947AD489EB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620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4F2CC3-92FD-413D-9EB2-0B645FA5D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PV News: Rusfertide</a:t>
            </a:r>
            <a:br>
              <a:rPr lang="en-US" b="0"/>
            </a:br>
            <a:endParaRPr lang="en-US" b="0" dirty="0">
              <a:solidFill>
                <a:srgbClr val="BB4D9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1696-3A71-4310-A461-5ADF2807A4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492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803A50-7761-4740-8EA8-42A62877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Rusfertide (PTG-300), a Hepcidin Mimetic</a:t>
            </a:r>
            <a:br>
              <a:rPr lang="en-US"/>
            </a:br>
            <a:r>
              <a:rPr lang="en-US" sz="3100" i="1"/>
              <a:t>Mechanism of Action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363B6-0BA0-406B-A713-17E5FC8E8D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F485DF-EA0B-46CC-A35C-E4E5A66B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Eprenetapopt + AZA in HR-MDS </a:t>
            </a:r>
            <a:br>
              <a:rPr lang="en-US"/>
            </a:br>
            <a:r>
              <a:rPr lang="en-US" sz="3100" i="1"/>
              <a:t>Combined Response Rates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DA448-5DC6-410B-B005-1EFAA8576B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5597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FC1F0D-90EE-4D17-A0D6-37E05DAA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Rusfertide (PTG-300), a Hepcidin Mimetic</a:t>
            </a:r>
            <a:br>
              <a:rPr lang="en-US"/>
            </a:br>
            <a:r>
              <a:rPr lang="en-US" sz="3100" i="1"/>
              <a:t>Mechanism of Action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98F9D-8791-43EA-92A0-221C10BA77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219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9CE0D8-1E0B-4806-B2C3-D072D74C2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REVIVE Phase 2 Study: Rusfertide for Phlebotomy-Dependent PV</a:t>
            </a:r>
            <a:br>
              <a:rPr lang="en-US"/>
            </a:br>
            <a:r>
              <a:rPr lang="en-US" sz="3100" i="1"/>
              <a:t>Study Design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83BBD5-268B-4B61-B474-905475F978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41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D49D17-58C4-4411-9F23-783DBDED6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REVIVE: Rusfertide for Phlebotomy-Dependent PV</a:t>
            </a:r>
            <a:br>
              <a:rPr lang="en-US"/>
            </a:br>
            <a:r>
              <a:rPr lang="en-US" sz="3100" i="1"/>
              <a:t>Effect on Phlebotomy Frequency</a:t>
            </a:r>
            <a:endParaRPr lang="en-US" sz="3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D83BB-1196-40E4-82FD-286DA30646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606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B8672E-6CF1-4BFC-BDC6-BDFC86FF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REVIVE: Rusfertide for Phlebotomy-Dependent PV</a:t>
            </a:r>
            <a:br>
              <a:rPr lang="en-US"/>
            </a:br>
            <a:r>
              <a:rPr lang="en-US" sz="3100" i="1"/>
              <a:t>Improvement in MPN-SAF Total Symptom Scores</a:t>
            </a:r>
            <a:endParaRPr lang="en-US" sz="3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112F93-D39D-4DCB-BA90-7A7DAF0737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2835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88D39E-8FFE-4104-B6FA-0970757D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REVIVE: Rusfertide for Phlebotomy-Dependent PV</a:t>
            </a:r>
            <a:br>
              <a:rPr lang="en-US" noProof="0"/>
            </a:br>
            <a:r>
              <a:rPr lang="en-US" sz="3100" i="1"/>
              <a:t>Safety and Tolerability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AB5E4-0474-41F6-AD54-EFF7D6A08C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9725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908E3C-A4FB-4C2B-892E-58B3D82BB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Essential Thrombocythemia (ET) News: Bomedemstat</a:t>
            </a:r>
            <a:br>
              <a:rPr lang="en-US" sz="3600" b="0"/>
            </a:br>
            <a:br>
              <a:rPr lang="en-US" sz="3600" b="0">
                <a:solidFill>
                  <a:srgbClr val="BB4D9C"/>
                </a:solidFill>
              </a:rPr>
            </a:br>
            <a:endParaRPr lang="en-US" b="0" dirty="0">
              <a:solidFill>
                <a:srgbClr val="BB4D9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6DA8E-4E2E-445E-A0C1-169C58B98D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64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ABB873-4E6C-473F-9F68-D118E7D8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Bomedemstat (IMG-7289)</a:t>
            </a:r>
            <a:br>
              <a:rPr lang="en-US"/>
            </a:br>
            <a:r>
              <a:rPr lang="en-US" sz="3100" i="1"/>
              <a:t>Inhibiting LSD1 Reduces Hematopoietic Differentiation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42C58-8F80-4BA6-9FA9-AA39C8B226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386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03A966-CBA5-4B7C-98AA-317F7EC0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2b Study: Bomedemstat for ET</a:t>
            </a:r>
            <a:br>
              <a:rPr lang="en-US"/>
            </a:br>
            <a:r>
              <a:rPr lang="en-US" sz="3100" i="1"/>
              <a:t>Study Design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07265-AF43-4100-9E54-2D6EB86BE9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407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BB7068-1053-4E48-B653-91868BBE7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Bomedemstat for ET</a:t>
            </a:r>
            <a:br>
              <a:rPr lang="en-US"/>
            </a:br>
            <a:r>
              <a:rPr lang="en-US" sz="3100" i="1"/>
              <a:t>Primary Endpoint: PLT Reduction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D8F4B-BA04-48F5-8009-A1DA1C1AF8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705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CAB260-3522-4682-BC8B-C90F95A8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Bomedemstat for ET</a:t>
            </a:r>
            <a:br>
              <a:rPr lang="en-US"/>
            </a:br>
            <a:r>
              <a:rPr lang="en-US" sz="3100" i="1"/>
              <a:t>Exploratory Endpoints: WBC Reduction, Hgb Stability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1AB14-30A6-486A-BD30-5519B48E17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25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1C3722-03A2-46B5-B3B5-0361663E4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Eprenetapopt + AZA in HR-MDS</a:t>
            </a:r>
            <a:br>
              <a:rPr lang="en-US"/>
            </a:br>
            <a:r>
              <a:rPr lang="en-US" sz="3100" i="1"/>
              <a:t>OS and Survival by Molecular Response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E0F02-3445-4176-B324-CE97DC6B9F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8231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3A20AE-8987-445E-B567-090DE6FC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Bomedemstat for ET</a:t>
            </a:r>
            <a:br>
              <a:rPr lang="en-US"/>
            </a:br>
            <a:r>
              <a:rPr lang="en-US" sz="3100" i="1"/>
              <a:t>Exploratory Endpoints: Symptom Reduction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B9DD8-248F-4133-BB8F-7F4836D11A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7638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9754E2-1EB1-4EA1-A47F-6C2060AA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Bomedemstat for ET</a:t>
            </a:r>
            <a:br>
              <a:rPr lang="en-US"/>
            </a:br>
            <a:r>
              <a:rPr lang="en-US" sz="3100" i="1"/>
              <a:t>Safety and Tolerability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222D9-B638-409A-A395-5964B30702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81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AEBEFB-C11E-49E7-95CE-6E18409E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Breaking News in Myeloid/Lymphoid Neoplasms: Pemigatinib Approval</a:t>
            </a:r>
            <a:endParaRPr 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450BA-E9A4-4656-98B7-9E88009324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604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80C991-09DC-4A0F-A1EB-1099992C0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Pemigatinib for </a:t>
            </a:r>
            <a:r>
              <a:rPr lang="en-US" i="1"/>
              <a:t>FGFR1</a:t>
            </a:r>
            <a:r>
              <a:rPr lang="en-US"/>
              <a:t>-Rearranged Myeloid/Lymphoid Neoplasms</a:t>
            </a:r>
            <a:br>
              <a:rPr lang="en-US"/>
            </a:br>
            <a:r>
              <a:rPr lang="en-US" sz="3100" i="1"/>
              <a:t>New</a:t>
            </a:r>
            <a:r>
              <a:rPr lang="en-US" sz="3100"/>
              <a:t> </a:t>
            </a:r>
            <a:r>
              <a:rPr lang="en-US" sz="3100" i="1"/>
              <a:t>Approval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55128-2B41-40B9-92F2-D0E6F46223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445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B4F342-1010-471D-90B5-87A25F2A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2 FIGHT-203 Study: Pemigatinib</a:t>
            </a:r>
            <a:br>
              <a:rPr lang="en-US"/>
            </a:br>
            <a:r>
              <a:rPr lang="en-US" sz="3100" i="1"/>
              <a:t>Response Rates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2CDB6-C37F-4311-8679-EA92F42DD4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0601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021208-0228-4229-93F6-02127631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C67C2-130C-409E-B352-FAB579B8B7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43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6C4799-723C-49B1-ADAA-0D1CE3ECA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 + AZA in HR-MDS</a:t>
            </a:r>
            <a:br>
              <a:rPr lang="en-US" sz="4400"/>
            </a:br>
            <a:r>
              <a:rPr lang="en-US" sz="3100" i="1"/>
              <a:t>Phase 1 Trial Amended Study Design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FC74C-752D-4DAC-A4A6-D3787F138B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9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74BE1C-EFF6-454E-98FE-E7DEAD667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 + AZA in HR-MDS</a:t>
            </a:r>
            <a:br>
              <a:rPr lang="en-US" sz="3200"/>
            </a:br>
            <a:r>
              <a:rPr lang="en-US" sz="3100" i="1"/>
              <a:t>Response Rates</a:t>
            </a:r>
            <a:endParaRPr lang="en-GB" sz="31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E077E-CE31-4323-8368-F9AAA20D08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07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215047-13D5-4ABA-9D4A-EA483D861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 + AZA in HR-MDS</a:t>
            </a:r>
            <a:br>
              <a:rPr lang="en-US" sz="3600"/>
            </a:br>
            <a:r>
              <a:rPr lang="en-US" sz="3200" i="1"/>
              <a:t>Survival Outcomes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5C2BB-DB59-422F-A2DE-A6A8D5D417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3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6E01D2-5062-4443-B08F-0532B59F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 + AZA in HR-MDS</a:t>
            </a:r>
            <a:br>
              <a:rPr lang="en-US" sz="4000"/>
            </a:br>
            <a:r>
              <a:rPr lang="en-US" sz="3100" i="1"/>
              <a:t>MD Anderson Experience: Phase 1/2 Study Design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23868-87FF-4237-A2ED-5629FD400F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85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A1F8D7-787F-4781-9B9D-06AC6B22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 + AZA in HR-MDS</a:t>
            </a:r>
            <a:br>
              <a:rPr lang="en-US" sz="4000"/>
            </a:br>
            <a:r>
              <a:rPr lang="en-US" sz="3100" i="1"/>
              <a:t>Overall Responses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B56BD-FF95-4A7D-8F67-3A569A94EE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25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C50988-2ECD-4BE4-9872-E88268E4B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 + AZA in HR-MDS </a:t>
            </a:r>
            <a:br>
              <a:rPr lang="en-US"/>
            </a:br>
            <a:r>
              <a:rPr lang="en-US" sz="3100" i="1"/>
              <a:t>OS and PFS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B4063-0771-45CD-BB0C-DDB61B09DA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9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F08EDA-6779-4B74-B3A9-04BAD9AE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Algorithm for Patients With MDS 2022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0489B-7414-467F-9693-C702880F3C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E5DDB0-5DD2-4CC0-A183-427BA853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VEN + ASTX727 (Oral Decitabine/Cedazuridine) in HR-MDS</a:t>
            </a:r>
            <a:br>
              <a:rPr lang="en-US" sz="4000"/>
            </a:br>
            <a:r>
              <a:rPr lang="en-US" sz="3200" i="1"/>
              <a:t>Study Design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7D46F7-C3AD-4D1B-82F1-0DB887007D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6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A1BCA0-CA21-412B-892D-2BBB7D94C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VEN + ASTX727 in HR-MDS</a:t>
            </a:r>
            <a:br>
              <a:rPr lang="en-US" sz="3200"/>
            </a:br>
            <a:r>
              <a:rPr lang="en-US" sz="3100" i="1"/>
              <a:t>Response Rates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E036F-44B8-4BB6-B503-C13E808D41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28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41930C-E0E6-482F-B6A2-C5E75528B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Sabatolimab + HMA in vHR</a:t>
            </a:r>
            <a:r>
              <a:rPr lang="en-US"/>
              <a:t>/</a:t>
            </a:r>
            <a:r>
              <a:rPr lang="en-US" sz="3600"/>
              <a:t>HR-MDS</a:t>
            </a:r>
            <a:br>
              <a:rPr lang="en-US" sz="3600"/>
            </a:br>
            <a:r>
              <a:rPr lang="en-US" sz="3100" i="1"/>
              <a:t>STIMULUS Trial: Study Design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D86B1-ECAB-4AFD-B6AC-C1799A80BB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77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659A87-C808-4C90-9731-8C8879DE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Sabatolimab + HMA</a:t>
            </a:r>
            <a:br>
              <a:rPr lang="en-US" sz="3200"/>
            </a:br>
            <a:r>
              <a:rPr lang="en-US" sz="2800" i="1"/>
              <a:t>STIMULUS Trial: Responses in vHR/HR-MDS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7AA5A-CACD-47FF-A795-898D45A951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7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65A874-AF4E-445B-B3BC-C28C55DAC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/>
              <a:t>Magrolimab: First-in-Class Macrophage Immune Checkpoint Inhibitor Targeting CD47</a:t>
            </a:r>
            <a:endParaRPr lang="en-NL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AE875-BC22-4686-BB1C-372B65B7C7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43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4FAD93-BFC1-4E12-9E53-C43C0063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Magrolimab + AZA in Previously Untreated HR-MDS</a:t>
            </a:r>
            <a:br>
              <a:rPr lang="en-US"/>
            </a:br>
            <a:r>
              <a:rPr lang="en-US" sz="3100" i="1"/>
              <a:t>Study Design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03E25-DDD9-4241-B49C-60C2752370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09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9804AD-8635-4C68-B9C8-9BF5C116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Magrolimab + AZA in Previously Untreated HR-MDS</a:t>
            </a:r>
            <a:br>
              <a:rPr lang="en-US"/>
            </a:br>
            <a:r>
              <a:rPr lang="en-US" sz="3100" i="1"/>
              <a:t>Response Rates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DC235-F493-4CFD-B331-CF304D2143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55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2DBAE0-BA6A-4D82-9A6F-8BB502C4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Magrolimab + AZA in Previously Untreated HR-MDS</a:t>
            </a:r>
            <a:br>
              <a:rPr lang="en-US"/>
            </a:br>
            <a:r>
              <a:rPr lang="en-US" sz="3100" i="1"/>
              <a:t>OS Overall and by </a:t>
            </a:r>
            <a:r>
              <a:rPr lang="en-US" sz="3100"/>
              <a:t>TP53</a:t>
            </a:r>
            <a:r>
              <a:rPr lang="en-US" sz="3100" i="1"/>
              <a:t> Status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AB6D3-CCA0-47FE-A17C-1A47DA144E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88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16382F-3944-40D7-9478-B9BFB3BF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Azacitidine + Evorpacept (ALX 148)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B044A-2613-4611-A81E-F50C0CDCC6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02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79FB0B-BFE6-4D60-B11E-54F9E165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Role for Chemotherapy in HR-MDS?</a:t>
            </a:r>
            <a:endParaRPr 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3DCD4-AA93-4AEE-9376-1863D45360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A61A90-31DE-4DAB-A903-FA1627D3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Azacitidine vs Conventional Care </a:t>
            </a:r>
            <a:br>
              <a:rPr lang="en-US"/>
            </a:br>
            <a:r>
              <a:rPr lang="en-US" sz="3100" i="1"/>
              <a:t>OS in ITT Population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E7C92-F282-41F0-833C-E0F873DDBF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9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688B09-0337-4BF2-81F8-ADDCF61EE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CPX-351 in HR-MDS</a:t>
            </a:r>
            <a:br>
              <a:rPr lang="en-US"/>
            </a:br>
            <a:r>
              <a:rPr lang="en-US" sz="3100" i="1"/>
              <a:t>Treatment Approach 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14853-4D1E-4305-BA2E-33036A1DDF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82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E911B1-74DE-4644-B71C-4699DA25D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CPX-351 in HR-MDS</a:t>
            </a:r>
            <a:br>
              <a:rPr lang="en-US" sz="3600"/>
            </a:br>
            <a:r>
              <a:rPr lang="en-US" sz="3100" i="1"/>
              <a:t>Response Rates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C4E62-0350-46CA-97E6-8EC68FAD6A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39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1B5BF2-CC61-462A-94C0-91C4E0499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Targeted Options in HR-MDS</a:t>
            </a:r>
            <a:endParaRPr 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E708B-C9F8-4F57-9E2D-212F6923DE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1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C8C154-CB3D-4E95-A9A2-33416C16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Targets and Corresponding Therapies in HR-MDS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93A72-2FB2-4C81-A564-AB191B6C2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50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21B016-4A37-4030-BAEE-655333B4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 panose="020B0604020202020204" pitchFamily="34" charset="0"/>
              </a:rPr>
              <a:t>Phase 2 Study: </a:t>
            </a:r>
            <a:r>
              <a:rPr lang="en-US"/>
              <a:t>ENA +/- AZA in </a:t>
            </a:r>
            <a:r>
              <a:rPr lang="en-US" i="1"/>
              <a:t>IDH2</a:t>
            </a:r>
            <a:r>
              <a:rPr lang="en-US"/>
              <a:t>-Mutated HR-MDS </a:t>
            </a:r>
            <a:br>
              <a:rPr lang="en-US">
                <a:cs typeface="Arial" panose="020B0604020202020204" pitchFamily="34" charset="0"/>
              </a:rPr>
            </a:br>
            <a:r>
              <a:rPr lang="en-US" sz="3100" i="1">
                <a:cs typeface="Arial" panose="020B0604020202020204" pitchFamily="34" charset="0"/>
              </a:rPr>
              <a:t>Response Rates</a:t>
            </a:r>
            <a:endParaRPr lang="en-US" sz="3600" i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31EAE-CDD7-45BA-AC10-6C98CB66FC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06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203044-6E44-4F6A-9D6A-61293C62F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A4497-FFB3-4605-9314-5767F55183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8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584CB1-2F18-42F9-9CA4-563004EA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IDEAL Phase 2 Study: ENA in </a:t>
            </a:r>
            <a:r>
              <a:rPr lang="en-US" i="1"/>
              <a:t>IDH2</a:t>
            </a:r>
            <a:r>
              <a:rPr lang="en-US"/>
              <a:t>-Mutated MDS </a:t>
            </a:r>
            <a:br>
              <a:rPr lang="en-US"/>
            </a:br>
            <a:r>
              <a:rPr lang="en-US" sz="3100" i="1"/>
              <a:t>Study Design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D5C5D-7315-4B3F-81D3-EC3545F1C6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04"/>
    </mc:Choice>
    <mc:Fallback xmlns="">
      <p:transition spd="slow" advTm="106904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1DA5E6-BFF9-46FB-A169-73051720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ENA in </a:t>
            </a:r>
            <a:r>
              <a:rPr lang="en-US" i="1"/>
              <a:t>IDH2</a:t>
            </a:r>
            <a:r>
              <a:rPr lang="en-US"/>
              <a:t>-Mutated HR-MDS</a:t>
            </a:r>
            <a:br>
              <a:rPr lang="en-GB"/>
            </a:br>
            <a:r>
              <a:rPr lang="en-GB" sz="3100" i="1"/>
              <a:t>Overall Response Rate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B395B-BFA3-4E54-B94E-695FFE0091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56"/>
    </mc:Choice>
    <mc:Fallback xmlns="">
      <p:transition spd="slow" advTm="9635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4D26BC-16A7-43D4-BF71-4DCECE62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300"/>
              <a:t>IDIOME Phase 2 Study: IVO Monotherapy in </a:t>
            </a:r>
            <a:r>
              <a:rPr lang="en-GB" sz="3300" i="1"/>
              <a:t>IDH1-</a:t>
            </a:r>
            <a:r>
              <a:rPr lang="en-GB" sz="3300"/>
              <a:t>Mutated MDS</a:t>
            </a:r>
            <a:br>
              <a:rPr lang="en-GB"/>
            </a:br>
            <a:r>
              <a:rPr lang="en-GB" sz="3100" i="1"/>
              <a:t>Study Design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50F5D-9BF1-43E9-A7B3-FAF1BC7B8B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1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11"/>
    </mc:Choice>
    <mc:Fallback xmlns="">
      <p:transition spd="slow" advTm="3341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823D5B-E92F-40AD-AFFE-1A7AC711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IVO in </a:t>
            </a:r>
            <a:r>
              <a:rPr lang="en-GB" sz="3200" i="1"/>
              <a:t>IDH1-</a:t>
            </a:r>
            <a:r>
              <a:rPr lang="en-GB" sz="3200"/>
              <a:t>Mutated MDS </a:t>
            </a:r>
            <a:br>
              <a:rPr lang="en-GB" sz="3200"/>
            </a:br>
            <a:r>
              <a:rPr lang="en-GB" sz="2800" i="1"/>
              <a:t>Responses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EC9D9-04D0-4C43-A6C6-6760C3059C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1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31"/>
    </mc:Choice>
    <mc:Fallback xmlns="">
      <p:transition spd="slow" advTm="4963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D8D03D-1D5A-425C-8162-425B5C54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ASTX727 (Oral Cedazuridine/Decitabine)</a:t>
            </a:r>
            <a:br>
              <a:rPr lang="en-US"/>
            </a:br>
            <a:r>
              <a:rPr lang="en-US" sz="3100" i="1"/>
              <a:t>Background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DD74B-D0E5-4DDD-AED5-78FDCD84C4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42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2C86B5-AF61-4289-8CD2-04D5BE34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Role of HSCT in HR-MDS</a:t>
            </a:r>
            <a:endParaRPr 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13CF0-71DE-4CE0-B62D-3725D27C13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DEA575-73AA-42C3-A7CC-27BC11C39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HSCT in </a:t>
            </a:r>
            <a:r>
              <a:rPr lang="en-US" i="1"/>
              <a:t>NPM1-</a:t>
            </a:r>
            <a:r>
              <a:rPr lang="en-US"/>
              <a:t>Mutated MDS</a:t>
            </a:r>
            <a:br>
              <a:rPr lang="en-US"/>
            </a:br>
            <a:r>
              <a:rPr lang="en-US" sz="3100" i="1"/>
              <a:t>Survival Outcomes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FD103-1DEA-4DF1-B8E3-8987F17259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5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FD49ED-65BF-46E6-B2DC-7AFB2BA00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HSCT in HR-MDS </a:t>
            </a:r>
            <a:br>
              <a:rPr lang="en-US"/>
            </a:br>
            <a:r>
              <a:rPr lang="en-US" sz="3100" i="1"/>
              <a:t>3-Year OS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C4D8B-F856-4EE6-9180-A5CDA52145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00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9FA923-190C-46EB-AA40-2C789C91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A3B3E-C215-4C47-9D2F-6CDDD89E17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52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C16B1D-BFD3-419E-8950-C0B6017B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 and Future Directions in HR-MDS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078D2-F309-41C8-A2A9-F2E1D9C80F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65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23B792-5FF5-4682-A9CC-748EC7EBF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49995-47D2-4562-AACD-8C7CC2E4E9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53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AD2950-2C3F-4237-8222-F8D07D76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Advances in MDS Management Following  HMA Failure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FC727-B429-4FA2-B787-835DBF5961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232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BA0BB1-6EC9-47A4-8FD3-98441A9D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Hypomethylating Agents</a:t>
            </a:r>
            <a:br>
              <a:rPr lang="en-US"/>
            </a:br>
            <a:r>
              <a:rPr lang="en-US" sz="3100" i="1"/>
              <a:t>Standard of Care for Higher-Risk MDS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C21A5-3FDA-4CDE-A2EB-02C5EAA9FC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1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C86A27-7ACD-4DCD-BF00-D32F0B42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Survival With HR-MDS Remains Poor Despite HMA Use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B028D0-0FCA-4A0B-ACF7-3F0073E08B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697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63B374-9788-48ED-ABD0-E9A6A376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HMA-Based Combinations for Frontline Treatment of HR-MDS</a:t>
            </a:r>
            <a:br>
              <a:rPr lang="en-US"/>
            </a:br>
            <a:r>
              <a:rPr lang="en-US" i="1"/>
              <a:t>The Graveyard Keeps Expanding!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1C1B9-45AF-4CA9-9310-16F46A45B8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4250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7C7D6D-96AC-4090-911C-CF2252BD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ASTX727 (Cedazuridine/Decitabine) </a:t>
            </a:r>
            <a:br>
              <a:rPr lang="en-US"/>
            </a:br>
            <a:r>
              <a:rPr lang="en-US" sz="3100" i="1"/>
              <a:t>Phase 1 Dose Finding Study in MDS and CMML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4AD8E-0714-47DB-A956-E7E851B3CE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6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BBFD33-22AE-43AF-8293-1500F4CF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Survival With HR-MDS After HMA Failure Is Even More Dismal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27634-CCF0-40E7-A0F3-E51B1BFC9D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15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074F25-DCDA-4575-969B-1E5214BB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Survival With HR-MDS After HMA Failure Is Even More Dismal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10751-6895-4762-90A9-BD8B0E7F26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4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CCB980-C62F-465F-BEFA-847F3557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Stratification After HMA Failure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ED767-AFBD-4700-B12B-CCA452FB09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133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2DC4F6-F832-45A0-B66E-54D7BB84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Drug Development for HR-MDS Post-HMA Failure Has Proven Even More Challenging Than Frontline Setting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4B2F4-322C-47CA-92F6-8BA85B9832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60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FF94F7-7633-4579-B616-D737B198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I Manage Patients With HR-MDS After HMA Failure?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46AD9-BDC4-4E02-B8F0-D9AB2C2FE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41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D6FF86-8C1A-4E0D-8788-7FC89935B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 Would NOT Switch to Another HMA if Patient Is CLEARLY Resistant to the First HMA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2B605-B5E3-48D5-9507-28CE20AF17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421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5A8F07-6C47-47DD-93AB-CD5520A9D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2 Trial: CPX-351 for First-Line Treatment of HR-MDS</a:t>
            </a:r>
            <a:br>
              <a:rPr lang="en-US"/>
            </a:br>
            <a:r>
              <a:rPr lang="en-US" sz="3100" i="1"/>
              <a:t>Responses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83B60-E965-456C-8AA7-FBF0BFA757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72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E83DC9-25C2-4D64-85DC-704F58CBD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Phase 1b Study: VEN + AZA for R/R MDS</a:t>
            </a:r>
            <a:br>
              <a:rPr lang="en-US" sz="3200"/>
            </a:br>
            <a:r>
              <a:rPr lang="en-US" sz="2800" i="1"/>
              <a:t>Study Design and Patient Characteristics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A3FAF-65F0-4C28-8864-77F4E039C7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E1824D-A9FB-406F-BD04-C61D4D00F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Phase 1b Study: VEN + AZA for R/R MDS</a:t>
            </a:r>
            <a:br>
              <a:rPr lang="en-US" sz="3200"/>
            </a:br>
            <a:r>
              <a:rPr lang="en-US" sz="2800" i="1"/>
              <a:t>Response Rates and Durability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6D331-7FC1-4CC3-80D9-730058379D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356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18F3FF-E608-4100-AC4E-7D0BB23E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Phase 1b Study: VEN + AZA for R/R MDS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</a:b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Response by Mutational Status and </a:t>
            </a:r>
            <a:r>
              <a:rPr lang="en-US" sz="2800" i="1">
                <a:solidFill>
                  <a:prstClr val="white"/>
                </a:solidFill>
                <a:latin typeface="Roboto Condensed"/>
              </a:rPr>
              <a:t>T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ransfusion Independence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944D5-BAEB-4D61-BCED-71F58EB0D7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2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8ABA6A-8EF7-4A4B-A4A5-FED520386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Phase 3 ASCERTAIN Trial: Oral ASTX727 vs IV Decitabine </a:t>
            </a:r>
            <a:br>
              <a:rPr lang="en-US" sz="3200"/>
            </a:br>
            <a:r>
              <a:rPr lang="en-US" sz="2800" i="1"/>
              <a:t>Primary Endpoint: 5-Day Decitabine AUC Equivalence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DA472-3A23-4B1F-9080-8D222ECD72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330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9FC894-7500-40AC-9472-F5A240A9E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 + AZA in HR-MDS: The MD Anderson Experience</a:t>
            </a:r>
            <a:br>
              <a:rPr lang="en-US" sz="4000"/>
            </a:br>
            <a:r>
              <a:rPr lang="en-US" sz="3100" i="1"/>
              <a:t>Overall Responses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39C06-508A-4496-922D-E0FBBB693A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513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3B9581-1A78-44F8-839A-EA957069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Considerations in Use of Venetoclax in R/R MDS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04C47-9EB9-40EA-A84A-CC4317A3A5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40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72B65B-54C1-4B86-996C-70DB6A15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Targeting </a:t>
            </a:r>
            <a:r>
              <a:rPr lang="en-US" i="1"/>
              <a:t>IDH2</a:t>
            </a:r>
            <a:r>
              <a:rPr lang="en-US"/>
              <a:t> Mutations in Patients With MDS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756B8-E30C-4D17-8069-DA2FA8FD6B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762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0B0690-DB2C-4D60-BE6A-89DC6000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IDEAL: ENA in </a:t>
            </a:r>
            <a:r>
              <a:rPr lang="en-US" sz="3200" i="1"/>
              <a:t>IDH2</a:t>
            </a:r>
            <a:r>
              <a:rPr lang="en-US" sz="3200"/>
              <a:t>-Mutated MDS</a:t>
            </a:r>
            <a:br>
              <a:rPr lang="en-US" sz="3200"/>
            </a:br>
            <a:r>
              <a:rPr lang="en-US" sz="2800" i="1"/>
              <a:t>Response Rates by Cohort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A2897-4841-4229-B0A7-A171091A47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56"/>
    </mc:Choice>
    <mc:Fallback xmlns="">
      <p:transition spd="slow" advTm="96356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7CBA0F-8B50-4235-85D0-DE85E192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ENA Monotherapy in HMA-Failure </a:t>
            </a:r>
            <a:r>
              <a:rPr lang="en-GB" sz="3200" i="1"/>
              <a:t>IDH2</a:t>
            </a:r>
            <a:r>
              <a:rPr lang="en-GB" sz="3200"/>
              <a:t>-Mutated MDS</a:t>
            </a:r>
            <a:br>
              <a:rPr lang="en-GB" sz="3200"/>
            </a:br>
            <a:r>
              <a:rPr lang="en-GB" sz="2800" i="1"/>
              <a:t>Response Rates (N = 23)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9060E-802A-4179-B821-04D943BA74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4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56"/>
    </mc:Choice>
    <mc:Fallback xmlns="">
      <p:transition spd="slow" advTm="96356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9E7BD3-335A-42B1-BC19-9ACC78DE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ENA Monotherapy in HMA-Failure </a:t>
            </a:r>
            <a:r>
              <a:rPr lang="en-GB" sz="3200" i="1"/>
              <a:t>IDH2</a:t>
            </a:r>
            <a:r>
              <a:rPr lang="en-GB" sz="3200"/>
              <a:t>-Mutated MDS</a:t>
            </a:r>
            <a:br>
              <a:rPr lang="en-GB" sz="3200"/>
            </a:br>
            <a:r>
              <a:rPr lang="en-GB" sz="2800" i="1"/>
              <a:t>OS and DOR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3567F-7E20-4B2D-A1A0-FB554C7CEC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56"/>
    </mc:Choice>
    <mc:Fallback xmlns="">
      <p:transition spd="slow" advTm="96356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0D5113-9868-4885-BC57-A3D9962B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IDIOME Phase 2 Study: IVO in </a:t>
            </a:r>
            <a:r>
              <a:rPr lang="en-GB" sz="3200" i="1"/>
              <a:t>IDH1</a:t>
            </a:r>
            <a:r>
              <a:rPr lang="en-GB" sz="3200"/>
              <a:t>-Mutated MDS</a:t>
            </a:r>
            <a:br>
              <a:rPr lang="en-GB" sz="3200"/>
            </a:br>
            <a:r>
              <a:rPr lang="en-GB" sz="2800" i="1"/>
              <a:t>Response Rates by Cohort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1777E-0CC8-4AB4-8A93-F309849985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31"/>
    </mc:Choice>
    <mc:Fallback xmlns="">
      <p:transition spd="slow" advTm="4963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8CF8D9-1907-436D-B79C-ED4D5DF02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1/2 TakeAim Study: Emavusertib in R/R HR-MDS or AML</a:t>
            </a:r>
            <a:br>
              <a:rPr lang="en-US"/>
            </a:br>
            <a:r>
              <a:rPr lang="en-US" sz="3100" i="1"/>
              <a:t>Study Design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7EE8C-5DB1-4A9A-88D1-D0168E6510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92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7F2530-55CC-4907-B1BA-B5A15F3A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TakeAim: Emavusertib</a:t>
            </a:r>
            <a:br>
              <a:rPr lang="en-US" sz="3200"/>
            </a:br>
            <a:r>
              <a:rPr lang="en-US" sz="2800" i="1"/>
              <a:t>Single-Agent Activity in Select AML and MDS Subgroups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63DF2-0E47-4D08-9765-02017975E7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79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E34D33-D14E-4F24-BE87-5A89185D8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Novel Therapies Under Investigation in MDS</a:t>
            </a:r>
            <a:r>
              <a:rPr lang="en-US" baseline="30000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3F08C-B70F-4441-BF6A-600AFECBFB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6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4C10D9-27B4-4A1D-B317-5C46D1BE9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HMA Doublet Therapies in HR-MDS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86842-34D8-457C-A293-0831C436B5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8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692577-B41E-4776-A4D3-8FA345A4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DA2EA-008B-468B-8DCD-CFDEE3EA7E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595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DD1DBB-1F97-4795-A4AA-078E133A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 the Use of JAK Inhibitors in the Management of Myelofibrosis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F6F20-657F-4CAC-BC4D-EC7B3B2708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897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390DEE-D295-4016-887C-4B973AC0E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j-lt"/>
                <a:ea typeface="Roboto Condensed" panose="02000000000000000000" pitchFamily="2" charset="0"/>
              </a:rPr>
              <a:t>The 2022 JAK Inhibitor Landscape in MF </a:t>
            </a:r>
            <a:endParaRPr lang="en-US" noProof="0" dirty="0">
              <a:latin typeface="+mj-lt"/>
              <a:ea typeface="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688DC-34E2-4009-8D8F-6DB8FD0964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792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B0F3A0-6627-4305-9CB4-84E4161B7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JAK Inhibitors</a:t>
            </a:r>
            <a:br>
              <a:rPr lang="en-US"/>
            </a:br>
            <a:r>
              <a:rPr lang="en-US" sz="3100" i="1"/>
              <a:t>A Molecular Overview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7E7F5-EEDC-4179-90B0-70A53B20AC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030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FFCF1D-4802-4753-8DC4-F1231B44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Ruxolitinib</a:t>
            </a:r>
            <a:endParaRPr 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581BD-E6ED-4E6B-9C26-3F07CE9C5B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759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898EDF-EEE8-4122-B055-77DD2192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Ruxolitinib Phase 3 Trials</a:t>
            </a:r>
            <a:br>
              <a:rPr lang="en-US"/>
            </a:br>
            <a:r>
              <a:rPr lang="en-US" sz="3100" i="1"/>
              <a:t>COMFORT-I and COMFORT-II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624FB-A75E-4FAA-A5B4-80AF6704FF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769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483EF8-34E2-4B71-9558-AB1297A9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COMFORT-I</a:t>
            </a:r>
            <a:br>
              <a:rPr lang="en-US"/>
            </a:br>
            <a:r>
              <a:rPr lang="en-US" sz="3100" i="1"/>
              <a:t>Key Efficacy Endpoints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38634-C3B0-4E17-9901-E096D82925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467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0EDD63-9F4A-44DF-862F-3C98CEDE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COMFORT-I</a:t>
            </a:r>
            <a:br>
              <a:rPr lang="en-US"/>
            </a:br>
            <a:r>
              <a:rPr lang="en-US" sz="3100" i="1"/>
              <a:t>Worst Hematologic Laboratory Test Abnormalities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9A5E9-69B2-493F-8868-9C75F05462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935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ABE45C-3D3E-4A42-930E-1524134DC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COMFORT-I </a:t>
            </a:r>
            <a:br>
              <a:rPr lang="en-US"/>
            </a:br>
            <a:r>
              <a:rPr lang="en-US" sz="3100" i="1"/>
              <a:t>M</a:t>
            </a:r>
            <a:r>
              <a:rPr lang="en-US" sz="3100" i="1" noProof="0"/>
              <a:t>ean Platelet Count and Hemoglobin Over Time</a:t>
            </a:r>
            <a:endParaRPr lang="en-US" i="1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4EC53-8C77-45CB-BC21-25ED9B185C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156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874B32-DA90-4D6E-80BD-5D80AA99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COMFORT-I</a:t>
            </a:r>
            <a:br>
              <a:rPr lang="en-US" altLang="en-US"/>
            </a:br>
            <a:r>
              <a:rPr lang="en-US" altLang="en-US" sz="3100" i="1"/>
              <a:t>Spleen Volume and Symptom Scores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0543B-AD0E-43B4-AE39-42CBE62086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5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7DE056-3135-4F6B-8751-A44BDD7C7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PANTHER (P-3001)Trial: Pevonedistat + AZA in HR-MDS</a:t>
            </a:r>
            <a:br>
              <a:rPr lang="en-GB"/>
            </a:br>
            <a:r>
              <a:rPr lang="en-GB" sz="3100" i="1"/>
              <a:t>Study Design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FBA9C-FF76-4112-BD9E-C85E83F512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524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DE0555-9903-4AC5-9084-E296742C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Pooled Analysis of COMFORT Studies</a:t>
            </a:r>
            <a:br>
              <a:rPr lang="en-US"/>
            </a:br>
            <a:r>
              <a:rPr lang="en-US" sz="3100" i="1"/>
              <a:t>Survival Benefit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E8A93-8111-47F3-AE92-A364E61BD7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274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45ED86-B8FE-4CF2-B4DE-F2AF37A7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Ruxolitinib Discontinuation Over Time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3D649-035C-4A2C-99E8-AF9497A580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81781"/>
      </p:ext>
    </p:extLst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77CF32-46E3-4269-83E1-BF7966FC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Outcomes After Ruxolitinib Discontinuation</a:t>
            </a:r>
            <a:endParaRPr lang="it-IT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78A9-CB8C-4256-959D-8839F06FBB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133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93945E-F273-4A64-BC66-EC2F623B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Fedratinib</a:t>
            </a:r>
            <a:endParaRPr 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0151A-1934-4275-ADBF-B7F8C0C55F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123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B22CB8-EFAB-4D86-842F-58BC0569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Fedratinib Clinical Trials</a:t>
            </a:r>
            <a:br>
              <a:rPr lang="en-US"/>
            </a:br>
            <a:r>
              <a:rPr lang="en-US" sz="3100" i="1"/>
              <a:t>JAKARTA-1 (Phase 3) and JAKARTA-2 (Phase 2)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96784-0DB6-4270-821B-CD6442C76B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375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AAB81A-0B1D-48CC-866C-FE208CBC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noProof="0">
                <a:latin typeface="Roboto Condensed" panose="02000000000000000000" pitchFamily="2" charset="0"/>
                <a:ea typeface="Roboto Condensed" panose="02000000000000000000" pitchFamily="2" charset="0"/>
              </a:rPr>
              <a:t>JAKARTA-1: First-Line Fedratinib</a:t>
            </a:r>
            <a:br>
              <a:rPr lang="en-US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3100" b="0" i="1" noProof="0">
                <a:latin typeface="Roboto Condensed" panose="02000000000000000000" pitchFamily="2" charset="0"/>
                <a:ea typeface="Roboto Condensed" panose="02000000000000000000" pitchFamily="2" charset="0"/>
              </a:rPr>
              <a:t>Spleen Volume and Symptom Response</a:t>
            </a:r>
            <a:endParaRPr lang="en-US" sz="3600" b="0" i="1" noProof="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CC7BDA-493D-40EB-83FD-C1E6859582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992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FBACB9-F6FC-40B4-A953-FAC01D8BA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noProof="0">
                <a:latin typeface="Roboto Condensed" panose="02000000000000000000" pitchFamily="2" charset="0"/>
                <a:ea typeface="Roboto Condensed" panose="02000000000000000000" pitchFamily="2" charset="0"/>
              </a:rPr>
              <a:t>JAKARTA-1: First-Line Fedratinib</a:t>
            </a:r>
            <a:br>
              <a:rPr lang="en-US" noProof="0"/>
            </a:br>
            <a:r>
              <a:rPr lang="en-US" sz="3100" i="1" noProof="0"/>
              <a:t>Adverse Events</a:t>
            </a:r>
            <a:r>
              <a:rPr lang="en-US" sz="3100" i="1" baseline="30000" noProof="0"/>
              <a:t>[a]</a:t>
            </a:r>
            <a:endParaRPr lang="en-US" i="1" baseline="300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C4ED2-ECDD-42DB-8334-28298D5A73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329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BC1324-ACB1-45A0-9E16-310409A8A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noProof="0">
                <a:latin typeface="Roboto Condensed" panose="02000000000000000000" pitchFamily="2" charset="0"/>
                <a:ea typeface="Roboto Condensed" panose="02000000000000000000" pitchFamily="2" charset="0"/>
              </a:rPr>
              <a:t>JAKARTA-1: First-Line Fedratinib</a:t>
            </a:r>
            <a:br>
              <a:rPr lang="en-US" noProof="0"/>
            </a:br>
            <a:r>
              <a:rPr lang="en-US" sz="3100" i="1" noProof="0"/>
              <a:t>Adverse Events</a:t>
            </a:r>
            <a:r>
              <a:rPr lang="en-US" sz="3100" i="1" baseline="30000" noProof="0"/>
              <a:t>[a]</a:t>
            </a:r>
            <a:endParaRPr lang="en-US" i="1" baseline="300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F601-147B-44FE-B9A6-5751CF03B5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531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CCA7E0-2B51-49B1-B470-0E8186BA8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noProof="0">
                <a:latin typeface="Roboto Condensed" panose="02000000000000000000" pitchFamily="2" charset="0"/>
                <a:ea typeface="Roboto Condensed" panose="02000000000000000000" pitchFamily="2" charset="0"/>
              </a:rPr>
              <a:t>JAKARTA-1: First-Line Fedratinib</a:t>
            </a:r>
            <a:br>
              <a:rPr lang="en-US" noProof="0"/>
            </a:br>
            <a:r>
              <a:rPr lang="en-US" sz="3100" i="1" noProof="0"/>
              <a:t>Adverse Events</a:t>
            </a:r>
            <a:r>
              <a:rPr lang="en-US" sz="3100" i="1" baseline="30000" noProof="0"/>
              <a:t>[a]</a:t>
            </a:r>
            <a:endParaRPr lang="en-US" i="1" baseline="300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18B30-A28E-41D8-AE4B-2D96380CAC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555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7BA882-3562-4BCD-A997-7D9918106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noProof="0">
                <a:latin typeface="Roboto Condensed" panose="02000000000000000000" pitchFamily="2" charset="0"/>
                <a:ea typeface="Roboto Condensed" panose="02000000000000000000" pitchFamily="2" charset="0"/>
              </a:rPr>
              <a:t>JAKARTA-2: </a:t>
            </a:r>
            <a:r>
              <a:rPr lang="en-US"/>
              <a:t>Second-Line Fedratinib</a:t>
            </a:r>
            <a:br>
              <a:rPr lang="en-US"/>
            </a:br>
            <a:r>
              <a:rPr lang="en-US" sz="3100" i="1"/>
              <a:t>Spleen Volume and Symptom Responses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72E9E-FCCA-4F87-9EBB-6066D11516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5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8721E9-AA62-4958-83CA-59DD3915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Pevonedistat + AZA in HR-MDS</a:t>
            </a:r>
            <a:br>
              <a:rPr lang="en-GB" sz="3600"/>
            </a:br>
            <a:r>
              <a:rPr lang="en-GB" sz="3100" i="1"/>
              <a:t>Response</a:t>
            </a:r>
            <a:r>
              <a:rPr lang="en-GB" sz="3200" i="1"/>
              <a:t> Rates Were Not Superior to AZA Alone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1F56A-A0FC-415C-A04A-C3BF0C652E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39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0108A2-2219-4402-B314-BC5D267D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Pacritinib</a:t>
            </a:r>
            <a:endParaRPr 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10D13-B5CC-4FA4-8F3B-690576E8C9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3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707C18-1A6D-45A6-9C4F-88E59BE7A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3 Pacritinib Trials</a:t>
            </a:r>
            <a:br>
              <a:rPr lang="en-US"/>
            </a:br>
            <a:r>
              <a:rPr lang="en-US" sz="3100" i="1"/>
              <a:t>PERSIST-1 and PERSIST-2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F0804-230E-4969-8469-983AD1B932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153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93F351-D5B8-4709-A50F-6577B309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j-lt"/>
                <a:ea typeface="Roboto Condensed" panose="02000000000000000000" pitchFamily="2" charset="0"/>
              </a:rPr>
              <a:t>PERSIST-2</a:t>
            </a:r>
            <a:br>
              <a:rPr lang="en-US">
                <a:ea typeface="Roboto Condensed" panose="02000000000000000000" pitchFamily="2" charset="0"/>
              </a:rPr>
            </a:br>
            <a:r>
              <a:rPr lang="en-US" sz="3100" i="1" noProof="0">
                <a:latin typeface="+mj-lt"/>
                <a:ea typeface="Roboto Condensed" panose="02000000000000000000" pitchFamily="2" charset="0"/>
              </a:rPr>
              <a:t>Spleen</a:t>
            </a:r>
            <a:r>
              <a:rPr lang="en-US" sz="3100" i="1">
                <a:ea typeface="Roboto Condensed" panose="02000000000000000000" pitchFamily="2" charset="0"/>
              </a:rPr>
              <a:t> Volume </a:t>
            </a:r>
            <a:r>
              <a:rPr lang="en-US" sz="3100" i="1" noProof="0">
                <a:latin typeface="+mj-lt"/>
                <a:ea typeface="Roboto Condensed" panose="02000000000000000000" pitchFamily="2" charset="0"/>
              </a:rPr>
              <a:t>Responses ≥ 35% at Week 24</a:t>
            </a:r>
            <a:endParaRPr lang="en-US" i="1" noProof="0" dirty="0">
              <a:latin typeface="+mj-lt"/>
              <a:ea typeface="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6B37A-9CBD-4770-90EB-67ABDDFB77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966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8EFB12-3F5A-4DB1-9AFB-1EA64F8B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j-lt"/>
                <a:ea typeface="Roboto Condensed" panose="02000000000000000000" pitchFamily="2" charset="0"/>
              </a:rPr>
              <a:t>PERSIST-2</a:t>
            </a:r>
            <a:br>
              <a:rPr lang="en-US">
                <a:ea typeface="Roboto Condensed" panose="02000000000000000000" pitchFamily="2" charset="0"/>
              </a:rPr>
            </a:br>
            <a:r>
              <a:rPr lang="en-US" sz="3100" i="1" noProof="0">
                <a:latin typeface="+mj-lt"/>
                <a:ea typeface="Roboto Condensed" panose="02000000000000000000" pitchFamily="2" charset="0"/>
              </a:rPr>
              <a:t>Hematologic Stability </a:t>
            </a:r>
            <a:endParaRPr lang="en-US" i="1" noProof="0" dirty="0">
              <a:latin typeface="+mj-lt"/>
              <a:ea typeface="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F4B2D-B002-4BC7-9EE5-AEB4DF0788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816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3659FF-F715-4A1F-BC54-A30DF7AF7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j-lt"/>
                <a:ea typeface="Roboto Condensed" panose="02000000000000000000" pitchFamily="2" charset="0"/>
              </a:rPr>
              <a:t>PERSIST-2</a:t>
            </a:r>
            <a:br>
              <a:rPr lang="en-US">
                <a:ea typeface="Roboto Condensed" panose="02000000000000000000" pitchFamily="2" charset="0"/>
              </a:rPr>
            </a:br>
            <a:r>
              <a:rPr lang="en-US" sz="3100" i="1" noProof="0">
                <a:latin typeface="+mj-lt"/>
                <a:ea typeface="Roboto Condensed" panose="02000000000000000000" pitchFamily="2" charset="0"/>
              </a:rPr>
              <a:t>Adverse Events</a:t>
            </a:r>
            <a:endParaRPr lang="en-US" i="1" noProof="0" dirty="0">
              <a:latin typeface="+mj-lt"/>
              <a:ea typeface="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53DDE-252E-4C57-888E-6E8B31AECF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899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C41775-27ED-4E1D-B88E-29CA60107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PACIFICA: Phase 3 Pacritinib Trial</a:t>
            </a:r>
            <a:br>
              <a:rPr lang="en-US"/>
            </a:br>
            <a:r>
              <a:rPr lang="en-US" sz="3100" i="1"/>
              <a:t>Enrollment Ongoing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3D548-E60E-400A-BCF9-53015A8E0A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514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C3CD4E-D278-43C1-866D-B08C069E3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Momelotinib</a:t>
            </a:r>
            <a:endParaRPr 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663BC-D0D7-4752-8F4A-3BF93997F4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453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87F5EC-4F36-44E0-B344-B4AC4F016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Momelotinib Phase 3 Trials </a:t>
            </a:r>
            <a:br>
              <a:rPr lang="en-US"/>
            </a:br>
            <a:r>
              <a:rPr lang="en-US" sz="3100" i="1"/>
              <a:t>SIMPLIFY-1 and SIMPLIFY-2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48D19-DC1A-44F3-A18F-3DCE7D65CC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67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59AE23-8885-4E35-99D9-5D639234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SIMPLIFY-1</a:t>
            </a:r>
            <a:br>
              <a:rPr lang="en-US"/>
            </a:br>
            <a:r>
              <a:rPr lang="en-US" sz="3100" i="1"/>
              <a:t>Spleen and Symptom Responses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6C94C-0525-43B2-9BC8-0443D0F58A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892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22D103-E622-4D6A-A20A-7023DB45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SIMPLIFY-2</a:t>
            </a:r>
            <a:br>
              <a:rPr lang="en-US"/>
            </a:br>
            <a:r>
              <a:rPr lang="en-US" sz="3100" i="1"/>
              <a:t>Spleen and Symptom Responses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EF664D-35D2-40B4-B848-90A9B8FED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5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2B4A82FC8D94D8A020B5FC721595A" ma:contentTypeVersion="16" ma:contentTypeDescription="Create a new document." ma:contentTypeScope="" ma:versionID="b126439f6b60fb00d29c475814f915bb">
  <xsd:schema xmlns:xsd="http://www.w3.org/2001/XMLSchema" xmlns:xs="http://www.w3.org/2001/XMLSchema" xmlns:p="http://schemas.microsoft.com/office/2006/metadata/properties" xmlns:ns2="d3559351-e2b8-40ac-ba6f-ab84b66715b9" xmlns:ns3="34db6020-c3d4-4c3d-bc3b-edf303079dfa" targetNamespace="http://schemas.microsoft.com/office/2006/metadata/properties" ma:root="true" ma:fieldsID="8b57a4c580371b10846efa40a2d74422" ns2:_="" ns3:_="">
    <xsd:import namespace="d3559351-e2b8-40ac-ba6f-ab84b66715b9"/>
    <xsd:import namespace="34db6020-c3d4-4c3d-bc3b-edf303079df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59351-e2b8-40ac-ba6f-ab84b66715b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c508450-bced-4b4d-98d2-cf1ddb36cff2}" ma:internalName="TaxCatchAll" ma:showField="CatchAllData" ma:web="d3559351-e2b8-40ac-ba6f-ab84b6671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b6020-c3d4-4c3d-bc3b-edf303079d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0E94AE-B4A6-4027-9F46-9ACE7C756F5E}"/>
</file>

<file path=customXml/itemProps2.xml><?xml version="1.0" encoding="utf-8"?>
<ds:datastoreItem xmlns:ds="http://schemas.openxmlformats.org/officeDocument/2006/customXml" ds:itemID="{7949108E-9D1B-4B0F-A24F-9A27D82D301D}"/>
</file>

<file path=customXml/itemProps3.xml><?xml version="1.0" encoding="utf-8"?>
<ds:datastoreItem xmlns:ds="http://schemas.openxmlformats.org/officeDocument/2006/customXml" ds:itemID="{1FC7FB20-372B-4495-999A-464BAB1EBF2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1216</Words>
  <Application>Microsoft Office PowerPoint</Application>
  <PresentationFormat>Widescreen</PresentationFormat>
  <Paragraphs>129</Paragraphs>
  <Slides>135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0" baseType="lpstr">
      <vt:lpstr>Arial</vt:lpstr>
      <vt:lpstr>Calibri</vt:lpstr>
      <vt:lpstr>Calibri Light</vt:lpstr>
      <vt:lpstr>Roboto Condensed</vt:lpstr>
      <vt:lpstr>Office Theme</vt:lpstr>
      <vt:lpstr>Advances in Newly Diagnosed Higher-Risk Myelodysplastic Syndrome</vt:lpstr>
      <vt:lpstr>Treatment Algorithm for Patients With MDS 2022</vt:lpstr>
      <vt:lpstr>Azacitidine vs Conventional Care  OS in ITT Population</vt:lpstr>
      <vt:lpstr>ASTX727 (Oral Cedazuridine/Decitabine) Background </vt:lpstr>
      <vt:lpstr>ASTX727 (Cedazuridine/Decitabine)  Phase 1 Dose Finding Study in MDS and CMML </vt:lpstr>
      <vt:lpstr>Phase 3 ASCERTAIN Trial: Oral ASTX727 vs IV Decitabine  Primary Endpoint: 5-Day Decitabine AUC Equivalence</vt:lpstr>
      <vt:lpstr>HMA Doublet Therapies in HR-MDS</vt:lpstr>
      <vt:lpstr>PANTHER (P-3001)Trial: Pevonedistat + AZA in HR-MDS Study Design</vt:lpstr>
      <vt:lpstr>Pevonedistat + AZA in HR-MDS Response Rates Were Not Superior to AZA Alone</vt:lpstr>
      <vt:lpstr>Pevonedistat + AZA in HR-MDS  No Significant Survival Benefit</vt:lpstr>
      <vt:lpstr>Eprenetapopt (APR-246) + AZA in HR-MDS Study Design and Objectives</vt:lpstr>
      <vt:lpstr>Eprenetapopt + AZA in HR-MDS  Combined Response Rates</vt:lpstr>
      <vt:lpstr>Eprenetapopt + AZA in HR-MDS OS and Survival by Molecular Response</vt:lpstr>
      <vt:lpstr>VEN + AZA in HR-MDS Phase 1 Trial Amended Study Design</vt:lpstr>
      <vt:lpstr>VEN + AZA in HR-MDS Response Rates</vt:lpstr>
      <vt:lpstr>VEN + AZA in HR-MDS Survival Outcomes</vt:lpstr>
      <vt:lpstr>VEN + AZA in HR-MDS MD Anderson Experience: Phase 1/2 Study Design</vt:lpstr>
      <vt:lpstr>VEN + AZA in HR-MDS Overall Responses</vt:lpstr>
      <vt:lpstr>VEN + AZA in HR-MDS  OS and PFS</vt:lpstr>
      <vt:lpstr>VEN + ASTX727 (Oral Decitabine/Cedazuridine) in HR-MDS Study Design</vt:lpstr>
      <vt:lpstr>VEN + ASTX727 in HR-MDS Response Rates</vt:lpstr>
      <vt:lpstr>Sabatolimab + HMA in vHR/HR-MDS STIMULUS Trial: Study Design</vt:lpstr>
      <vt:lpstr>Sabatolimab + HMA STIMULUS Trial: Responses in vHR/HR-MDS</vt:lpstr>
      <vt:lpstr>Magrolimab: First-in-Class Macrophage Immune Checkpoint Inhibitor Targeting CD47</vt:lpstr>
      <vt:lpstr>Magrolimab + AZA in Previously Untreated HR-MDS Study Design</vt:lpstr>
      <vt:lpstr>Magrolimab + AZA in Previously Untreated HR-MDS Response Rates</vt:lpstr>
      <vt:lpstr>Magrolimab + AZA in Previously Untreated HR-MDS OS Overall and by TP53 Status</vt:lpstr>
      <vt:lpstr>Azacitidine + Evorpacept (ALX 148)</vt:lpstr>
      <vt:lpstr>Role for Chemotherapy in HR-MDS?</vt:lpstr>
      <vt:lpstr>CPX-351 in HR-MDS Treatment Approach </vt:lpstr>
      <vt:lpstr>CPX-351 in HR-MDS Response Rates</vt:lpstr>
      <vt:lpstr>Targeted Options in HR-MDS</vt:lpstr>
      <vt:lpstr>Targets and Corresponding Therapies in HR-MDS</vt:lpstr>
      <vt:lpstr>Phase 2 Study: ENA +/- AZA in IDH2-Mutated HR-MDS  Response Rates</vt:lpstr>
      <vt:lpstr>PowerPoint Presentation</vt:lpstr>
      <vt:lpstr>IDEAL Phase 2 Study: ENA in IDH2-Mutated MDS  Study Design</vt:lpstr>
      <vt:lpstr>ENA in IDH2-Mutated HR-MDS Overall Response Rate</vt:lpstr>
      <vt:lpstr>IDIOME Phase 2 Study: IVO Monotherapy in IDH1-Mutated MDS Study Design</vt:lpstr>
      <vt:lpstr>IVO in IDH1-Mutated MDS  Responses</vt:lpstr>
      <vt:lpstr>Role of HSCT in HR-MDS</vt:lpstr>
      <vt:lpstr>Role of HSCT in NPM1-Mutated MDS Survival Outcomes</vt:lpstr>
      <vt:lpstr>Role of HSCT in HR-MDS  3-Year OS</vt:lpstr>
      <vt:lpstr>PowerPoint Presentation</vt:lpstr>
      <vt:lpstr>Conclusions and Future Directions in HR-MDS</vt:lpstr>
      <vt:lpstr>PowerPoint Presentation</vt:lpstr>
      <vt:lpstr>Advances in MDS Management Following  HMA Failure</vt:lpstr>
      <vt:lpstr>Hypomethylating Agents Standard of Care for Higher-Risk MDS</vt:lpstr>
      <vt:lpstr>Survival With HR-MDS Remains Poor Despite HMA Use</vt:lpstr>
      <vt:lpstr>HMA-Based Combinations for Frontline Treatment of HR-MDS The Graveyard Keeps Expanding!</vt:lpstr>
      <vt:lpstr>Survival With HR-MDS After HMA Failure Is Even More Dismal</vt:lpstr>
      <vt:lpstr>Survival With HR-MDS After HMA Failure Is Even More Dismal (cont)</vt:lpstr>
      <vt:lpstr>Risk Stratification After HMA Failure</vt:lpstr>
      <vt:lpstr>Clinical Drug Development for HR-MDS Post-HMA Failure Has Proven Even More Challenging Than Frontline Setting</vt:lpstr>
      <vt:lpstr>How Do I Manage Patients With HR-MDS After HMA Failure? </vt:lpstr>
      <vt:lpstr>I Would NOT Switch to Another HMA if Patient Is CLEARLY Resistant to the First HMA</vt:lpstr>
      <vt:lpstr>Phase 2 Trial: CPX-351 for First-Line Treatment of HR-MDS Responses</vt:lpstr>
      <vt:lpstr>Phase 1b Study: VEN + AZA for R/R MDS Study Design and Patient Characteristics</vt:lpstr>
      <vt:lpstr>Phase 1b Study: VEN + AZA for R/R MDS Response Rates and Durability</vt:lpstr>
      <vt:lpstr>Phase 1b Study: VEN + AZA for R/R MDS Response by Mutational Status and Transfusion Independence</vt:lpstr>
      <vt:lpstr>VEN + AZA in HR-MDS: The MD Anderson Experience Overall Responses</vt:lpstr>
      <vt:lpstr>Considerations in Use of Venetoclax in R/R MDS</vt:lpstr>
      <vt:lpstr>Targeting IDH2 Mutations in Patients With MDS</vt:lpstr>
      <vt:lpstr>IDEAL: ENA in IDH2-Mutated MDS Response Rates by Cohort</vt:lpstr>
      <vt:lpstr>ENA Monotherapy in HMA-Failure IDH2-Mutated MDS Response Rates (N = 23)</vt:lpstr>
      <vt:lpstr>ENA Monotherapy in HMA-Failure IDH2-Mutated MDS OS and DOR</vt:lpstr>
      <vt:lpstr>IDIOME Phase 2 Study: IVO in IDH1-Mutated MDS Response Rates by Cohort</vt:lpstr>
      <vt:lpstr>Phase 1/2 TakeAim Study: Emavusertib in R/R HR-MDS or AML Study Design</vt:lpstr>
      <vt:lpstr>TakeAim: Emavusertib Single-Agent Activity in Select AML and MDS Subgroups</vt:lpstr>
      <vt:lpstr>Novel Therapies Under Investigation in MDS </vt:lpstr>
      <vt:lpstr>PowerPoint Presentation</vt:lpstr>
      <vt:lpstr>Optimizing the Use of JAK Inhibitors in the Management of Myelofibrosis</vt:lpstr>
      <vt:lpstr>The 2022 JAK Inhibitor Landscape in MF </vt:lpstr>
      <vt:lpstr>JAK Inhibitors A Molecular Overview</vt:lpstr>
      <vt:lpstr>Ruxolitinib</vt:lpstr>
      <vt:lpstr>Ruxolitinib Phase 3 Trials COMFORT-I and COMFORT-II</vt:lpstr>
      <vt:lpstr>COMFORT-I Key Efficacy Endpoints</vt:lpstr>
      <vt:lpstr>COMFORT-I Worst Hematologic Laboratory Test Abnormalities</vt:lpstr>
      <vt:lpstr>COMFORT-I  Mean Platelet Count and Hemoglobin Over Time</vt:lpstr>
      <vt:lpstr>COMFORT-I Spleen Volume and Symptom Scores</vt:lpstr>
      <vt:lpstr>Pooled Analysis of COMFORT Studies Survival Benefit</vt:lpstr>
      <vt:lpstr>Ruxolitinib Discontinuation Over Time</vt:lpstr>
      <vt:lpstr>Outcomes After Ruxolitinib Discontinuation</vt:lpstr>
      <vt:lpstr>Fedratinib</vt:lpstr>
      <vt:lpstr>Fedratinib Clinical Trials JAKARTA-1 (Phase 3) and JAKARTA-2 (Phase 2)</vt:lpstr>
      <vt:lpstr>JAKARTA-1: First-Line Fedratinib Spleen Volume and Symptom Response</vt:lpstr>
      <vt:lpstr>JAKARTA-1: First-Line Fedratinib Adverse Events[a]</vt:lpstr>
      <vt:lpstr>JAKARTA-1: First-Line Fedratinib Adverse Events[a]</vt:lpstr>
      <vt:lpstr>JAKARTA-1: First-Line Fedratinib Adverse Events[a]</vt:lpstr>
      <vt:lpstr>JAKARTA-2: Second-Line Fedratinib Spleen Volume and Symptom Responses</vt:lpstr>
      <vt:lpstr>Pacritinib</vt:lpstr>
      <vt:lpstr>Phase 3 Pacritinib Trials PERSIST-1 and PERSIST-2</vt:lpstr>
      <vt:lpstr>PERSIST-2 Spleen Volume Responses ≥ 35% at Week 24</vt:lpstr>
      <vt:lpstr>PERSIST-2 Hematologic Stability </vt:lpstr>
      <vt:lpstr>PERSIST-2 Adverse Events</vt:lpstr>
      <vt:lpstr>PACIFICA: Phase 3 Pacritinib Trial Enrollment Ongoing</vt:lpstr>
      <vt:lpstr>Momelotinib</vt:lpstr>
      <vt:lpstr>Momelotinib Phase 3 Trials  SIMPLIFY-1 and SIMPLIFY-2</vt:lpstr>
      <vt:lpstr>SIMPLIFY-1 Spleen and Symptom Responses</vt:lpstr>
      <vt:lpstr>SIMPLIFY-2 Spleen and Symptom Responses</vt:lpstr>
      <vt:lpstr>SIMPLIFY-1 Rate and Duration of Transfusion Independence</vt:lpstr>
      <vt:lpstr>SIMPLIFY-1 OS in Momelotinib TI-Responders vs TI-Nonresponders by Week 24</vt:lpstr>
      <vt:lpstr>MOMENTUM: Phase 3 Registration Trial of Momelotinib Study Design</vt:lpstr>
      <vt:lpstr>MOMENTUM: Momelotinib vs Danazol Total Symptom Score Response Rate at Week 24</vt:lpstr>
      <vt:lpstr>MOMENTUM: Momelotinib vs Danazol Spleen Response Rate at Week 24</vt:lpstr>
      <vt:lpstr>MOMENTUM: Momelotinib vs Danazol Transfusion Independence at Week 24, Mean Hemoglobin Over Time</vt:lpstr>
      <vt:lpstr>MOMENTUM: Momelotinib vs Danazol Safety and Tolerability</vt:lpstr>
      <vt:lpstr>Conclusions</vt:lpstr>
      <vt:lpstr>NCCN Guidelines Treatment for Higher-Risk MF </vt:lpstr>
      <vt:lpstr>Summary </vt:lpstr>
      <vt:lpstr>PowerPoint Presentation</vt:lpstr>
      <vt:lpstr>Novel Agents in Polycythemia Vera and Essential Thrombocythemia</vt:lpstr>
      <vt:lpstr>Polycythemia Vera (PV) News: Ropeginterferon  </vt:lpstr>
      <vt:lpstr>Ropeginterferon Alfa-2b-njft for PV Background</vt:lpstr>
      <vt:lpstr>PROUD-PV and CONTINUATION-PV: Ropeginterferon Alfa-2b Study Design</vt:lpstr>
      <vt:lpstr>Ropeginterferon Alfa-2b for PV Hematologic and Molecular Responses at 5 Years</vt:lpstr>
      <vt:lpstr>Ropeginterferon Alfa-2b for PV Potential Disease Modification</vt:lpstr>
      <vt:lpstr>Ropeginterferon Alfa-2b for PV Probability of Event-Free Survival</vt:lpstr>
      <vt:lpstr>PV News: Rusfertide </vt:lpstr>
      <vt:lpstr>Rusfertide (PTG-300), a Hepcidin Mimetic Mechanism of Action</vt:lpstr>
      <vt:lpstr>Rusfertide (PTG-300), a Hepcidin Mimetic Mechanism of Action</vt:lpstr>
      <vt:lpstr>REVIVE Phase 2 Study: Rusfertide for Phlebotomy-Dependent PV Study Design</vt:lpstr>
      <vt:lpstr>REVIVE: Rusfertide for Phlebotomy-Dependent PV Effect on Phlebotomy Frequency</vt:lpstr>
      <vt:lpstr>REVIVE: Rusfertide for Phlebotomy-Dependent PV Improvement in MPN-SAF Total Symptom Scores</vt:lpstr>
      <vt:lpstr>REVIVE: Rusfertide for Phlebotomy-Dependent PV Safety and Tolerability</vt:lpstr>
      <vt:lpstr>Essential Thrombocythemia (ET) News: Bomedemstat  </vt:lpstr>
      <vt:lpstr>Bomedemstat (IMG-7289) Inhibiting LSD1 Reduces Hematopoietic Differentiation</vt:lpstr>
      <vt:lpstr>Phase 2b Study: Bomedemstat for ET Study Design</vt:lpstr>
      <vt:lpstr>Bomedemstat for ET Primary Endpoint: PLT Reduction</vt:lpstr>
      <vt:lpstr>Bomedemstat for ET Exploratory Endpoints: WBC Reduction, Hgb Stability</vt:lpstr>
      <vt:lpstr>Bomedemstat for ET Exploratory Endpoints: Symptom Reduction </vt:lpstr>
      <vt:lpstr>Bomedemstat for ET Safety and Tolerability</vt:lpstr>
      <vt:lpstr>Breaking News in Myeloid/Lymphoid Neoplasms: Pemigatinib Approval</vt:lpstr>
      <vt:lpstr>Pemigatinib for FGFR1-Rearranged Myeloid/Lymphoid Neoplasms New Approval</vt:lpstr>
      <vt:lpstr>Phase 2 FIGHT-203 Study: Pemigatinib Response Rates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Newly Diagnosed Higher-Risk Myelodysplastic Syndrome</dc:title>
  <dc:creator>Eckstein, Zachary</dc:creator>
  <cp:lastModifiedBy>Eckstein, Zachary</cp:lastModifiedBy>
  <cp:revision>1</cp:revision>
  <dcterms:created xsi:type="dcterms:W3CDTF">2022-11-08T17:29:02Z</dcterms:created>
  <dcterms:modified xsi:type="dcterms:W3CDTF">2022-11-08T17:29:02Z</dcterms:modified>
</cp:coreProperties>
</file>