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4ACA1-515E-480A-835A-BE680E58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D53C4-289C-426E-ACCD-90134C5E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9F73-7F2A-4073-8ADB-AF9D7BB6477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03D94-328C-4F98-B9CB-E82884A4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C01F6-6AF3-4913-A5E8-A93DA5F8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58D89-4E8A-4433-B33F-EF505067A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AD824-D0D6-4321-98B6-6C34426B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0F661-C79B-4C17-8001-57B9EE31A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99A07-43DA-430C-98CC-A82D7D41A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9F73-7F2A-4073-8ADB-AF9D7BB64773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27307-884D-4989-B74B-B077D1A03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85242-1573-45D5-B791-5D47E2F6E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58D89-4E8A-4433-B33F-EF505067A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9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028747-1BB7-419F-8E4E-B92936A8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59299-1E6B-4366-93A3-04DE68A524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1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E4D6DA-B9B4-4164-96D3-8EC067E9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SOLO1/GOG-3004</a:t>
            </a:r>
            <a:br>
              <a:rPr lang="en-US"/>
            </a:br>
            <a:r>
              <a:rPr lang="en-US" sz="3200" i="1"/>
              <a:t>TFST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97104-2982-4E8A-94BB-97651CF3B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57A74F-0976-4F47-900D-BC80884A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Expert Opinions on the Use of PARP Inhibitors </a:t>
            </a:r>
            <a:br>
              <a:rPr lang="en-GB"/>
            </a:br>
            <a:r>
              <a:rPr lang="en-GB"/>
              <a:t>in Ovarian Cancer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75B06-1DB1-4853-989C-1F364FD1F6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5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39CEC6-FB20-407C-AD2E-7C011E58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PRIMA/ENGOT-Ov26/GOG-3012 </a:t>
            </a:r>
            <a:br>
              <a:rPr lang="en-US" altLang="en-US"/>
            </a:br>
            <a:r>
              <a:rPr lang="en-US" i="1"/>
              <a:t>Phase 3 Study of Niraparib Maintenance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0F377-0DA7-49F3-A494-9D3781A62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6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9375BD-4EFB-4F5A-923C-B0503465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PRIMA/ENGOT-Ov26/GOG-3012 </a:t>
            </a:r>
            <a:br>
              <a:rPr lang="en-GB"/>
            </a:br>
            <a:r>
              <a:rPr lang="en-GB" sz="3200" i="1"/>
              <a:t>PFS by Biomarker Status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7F69C-569F-49CE-9FC2-EFA03A754E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8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145A69-86BB-498D-BE61-AF601D218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PARP Inhibitors for Patients With Recurrent Ovarian Cancer Who Respond to Platinum-Based Chemotherapy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7B054-B064-49D8-ADC3-717C4A373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9FE966-5DE4-46C1-BD96-FF8DCC25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AE Incidence With PARP Inhibitors in Newly Diagnosed </a:t>
            </a:r>
            <a:br>
              <a:rPr lang="en-US"/>
            </a:br>
            <a:r>
              <a:rPr lang="en-US"/>
              <a:t>Ovarian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AFC8B-86BC-40A4-AA34-2F9BD4C4F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3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35FD7C-F285-4615-89FA-4748D519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Faculty Perspectives: Managing Potential Side Effects </a:t>
            </a:r>
            <a:br>
              <a:rPr lang="en-GB"/>
            </a:br>
            <a:r>
              <a:rPr lang="en-GB"/>
              <a:t>of PARP Inhibitor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F6FF3-D1D0-416D-A25D-F542CE5992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7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C237EF-ACD1-4475-BFF4-D5BD1C2F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Faculty Perspectives: Managing Potential Side Effects </a:t>
            </a:r>
            <a:br>
              <a:rPr lang="en-GB"/>
            </a:br>
            <a:r>
              <a:rPr lang="en-GB"/>
              <a:t>of PARP Inhibitor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54665-D107-4A17-B975-66F5C15B07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4F3E2B-C629-4C42-B8A9-41845391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Faculty Perspectives: Managing Potential Side Effects </a:t>
            </a:r>
            <a:br>
              <a:rPr lang="en-GB"/>
            </a:br>
            <a:r>
              <a:rPr lang="en-GB"/>
              <a:t>of PARP Inhibitor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486CC-803D-4613-9E72-5C34F08C48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5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5F84A2-A742-4B36-AE10-8C09DBD20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Faculty Perspectives: Managing Potential Side Effects </a:t>
            </a:r>
            <a:br>
              <a:rPr lang="en-GB"/>
            </a:br>
            <a:r>
              <a:rPr lang="en-GB"/>
              <a:t>of PARP Inhibitor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E8EDE-EB74-4D3A-892F-FF72BC277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5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D77146-B70B-47CF-A093-E8A9DC4C4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AD694-703D-48D3-9564-1C907D982A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4A025F-48C0-4C84-9672-F9BE67CB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Faculty Perspectives: Managing Potential Side Effects </a:t>
            </a:r>
            <a:br>
              <a:rPr lang="en-GB"/>
            </a:br>
            <a:r>
              <a:rPr lang="en-GB"/>
              <a:t>of PARP Inhibitor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06AA3-846D-4075-99AD-FE4E39DA67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13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004279-2D93-4985-B823-7798D360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Faculty Perspectives: Managing Potential Side Effects </a:t>
            </a:r>
            <a:br>
              <a:rPr lang="en-GB"/>
            </a:br>
            <a:r>
              <a:rPr lang="en-GB"/>
              <a:t>of PARP Inhibitor Therapy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73A54-6830-41FD-85A9-A1549ED192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564FF9-C434-4C0F-A043-C0D391BB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Faculty Perspectives: How Frequently Should You Monitor Platelets in Patients Treated With a PARP Inhibitor?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3C24F-AD21-4BEF-91F4-CD9D12564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69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4462A9-3BB9-423E-B2B6-C97E3F6A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Faculty Perspectives: How Frequently Should You Monitor Platelets in Patients Treated With a PARP Inhibitor?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4EE10-5374-425F-AC34-690E4325E7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36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BC5698-5BFB-46CE-A6F3-20D8BEC5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Patients on PARP Inhibitors Is a Team Effort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D15C7-2E73-4311-A0B3-C57422AA4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56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A288D7-5D9D-4B68-AFBA-71D05A72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Past Clinical Data</a:t>
            </a:r>
            <a:br>
              <a:rPr lang="en-US"/>
            </a:br>
            <a:r>
              <a:rPr lang="en-US" sz="3200" i="1"/>
              <a:t>Logistical Considerations in Clinical Practice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E9870-48C0-4B9E-98AF-C6DD45259B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08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50A506-067E-4056-A71C-A1075FF3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Split-Fill Prescription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D41CE9-2D23-4AAC-B68D-2C9FD329F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72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F53E0B-AA6B-4AAC-B7C1-27E013D3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Pros and Cons of Split-Fill Prescribing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B962D-CDF0-4C20-87CB-F20907BBAA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61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20153A-6572-44C4-9266-0FB38A14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Toxicity in Gynecologic Cancers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EE431-3198-4CC8-A23E-2E39A12C21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5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3D3010-6BAB-428D-B457-9992751F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Burden of PARP Inhibitors on Patients, Payers, and Financial Assistance Programs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17495-55D0-41EC-B556-EF905B7E7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49B1FD-5580-4ACA-966E-266F17DE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E8E2D-CA07-4FF3-B83A-4F910742BC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10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E1753A-03A0-45A3-9754-C86DD2AA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Compendia for Off-Label Uses of Cancer Drugs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260E3-0973-48E8-ACC0-C39F17BD36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72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590D08-2ECA-4275-AD1C-ADCC1C75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Peer-Reviewed Journals Recognized by CMS for Off-Label Coverage of Anti-Cancer Therapies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2F8E3D-6F9C-472F-BADD-DE12F969E2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2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A0DAFB-1A38-4644-9737-5EF35939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/>
              <a:t>Phase 3 Study of 1L Rucaparib Maintenance in Advanced Ovarian Cancer</a:t>
            </a:r>
            <a:br>
              <a:rPr lang="en-US" sz="3300"/>
            </a:br>
            <a:r>
              <a:rPr lang="en-US" sz="3100" i="1"/>
              <a:t>ATHENA-MONO: Investigator-Assessed PFS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69266-CF5E-427F-AC01-BC40B7FB6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3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35AEE1-1C56-4FD4-B176-D49E1527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Implementing Therapy in Clinical Practice Requires </a:t>
            </a:r>
            <a:br>
              <a:rPr lang="en-GB"/>
            </a:br>
            <a:r>
              <a:rPr lang="en-GB"/>
              <a:t>Planning and Teamwork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80E84-4FC9-4D2F-BC5B-20E5A3ACFD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49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A8037B-5D2C-4724-AD8D-A38B6954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Interprofessional Care for Patients With Ovarian Cancer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FB2BA2-4F95-4BAB-8244-A06CBFA19E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04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8C34CA-B857-4B28-AC4A-ACC3669E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 of the Managed Care Pharmacist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CE75B-462F-4F0F-8D86-F9598D501F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91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6D132E-418F-4C10-B4CC-8EFDE84F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Telemedicine Plays a Role in Managing Care of Patients With Ovarian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1EFD4-F343-4EC2-858B-F895046A27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2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91B80-7E38-4809-8566-116101B7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20FE4-4219-4F79-AD9B-D60438D7C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1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B7D700-EDAD-427E-BDF3-654FCE11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Histological and Molecular Subtypes of Epithelial </a:t>
            </a:r>
            <a:br>
              <a:rPr lang="en-US"/>
            </a:br>
            <a:r>
              <a:rPr lang="en-US"/>
              <a:t>Ovarian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15F79-3C4B-4FED-A655-9BE0BDA966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8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C644F9-5C29-44FD-8043-4D27F98B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Approximately 50% of High-Grade Serous EOC Have Alterations in Homologous Recombination Repair Genes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35582-9200-469B-950B-5ACEED0C2D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6BEE5E-D7BA-4FF0-B6B5-6284C06C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Approximately 50% of High-Grade Serous EOC Have Alterations in Homologous Recombination Repair Genes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BB594-9E63-44C0-A6DD-C66712DEC2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6D3E68-00C3-4846-A441-92EC4EDE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FDA-Approved PARP Inhibitors</a:t>
            </a:r>
            <a:br>
              <a:rPr lang="en-GB"/>
            </a:br>
            <a:r>
              <a:rPr lang="en-GB" sz="3200" i="1"/>
              <a:t>Current Indications in Ovarian Cancer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D7F0A-0B6F-4D08-8570-C570278DAF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D35B52-CD93-48A7-87DA-2E7675D2E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Progression-Free Survival in Clinical Trials of PARP Inhibitors </a:t>
            </a:r>
            <a:br>
              <a:rPr lang="en-GB"/>
            </a:br>
            <a:r>
              <a:rPr lang="en-GB"/>
              <a:t>as Frontline Maintenance 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E356C-100D-47DD-A65B-958B8BE24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5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56CF8E-E964-4EDD-809B-D3F85D33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SOLO1/GOG-3004</a:t>
            </a:r>
            <a:br>
              <a:rPr lang="en-US"/>
            </a:br>
            <a:r>
              <a:rPr lang="en-US" sz="3200" i="1"/>
              <a:t>Phase 3 Study of Frontline Olaparib Maintenance Therapy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36CDB-C930-43A3-AAAC-48333A6E4F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7" ma:contentTypeDescription="Create a new document." ma:contentTypeScope="" ma:versionID="8a11b0400542e313059abda2066d507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232688f3954c7332d0fc71bff66819d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4F862-AD52-4CB9-9277-B33F0DB83462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174144a6-14cb-4f4b-ada6-445a4558a380"/>
  </ds:schemaRefs>
</ds:datastoreItem>
</file>

<file path=customXml/itemProps2.xml><?xml version="1.0" encoding="utf-8"?>
<ds:datastoreItem xmlns:ds="http://schemas.openxmlformats.org/officeDocument/2006/customXml" ds:itemID="{B1400B82-518D-4098-A0C0-980450DF43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5C25F1-9792-4528-A822-0B12B3F76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144a6-14cb-4f4b-ada6-445a4558a380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Widescreen</PresentationFormat>
  <Paragraphs>34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Background</vt:lpstr>
      <vt:lpstr>Histological and Molecular Subtypes of Epithelial  Ovarian Cancer</vt:lpstr>
      <vt:lpstr>Approximately 50% of High-Grade Serous EOC Have Alterations in Homologous Recombination Repair Genes</vt:lpstr>
      <vt:lpstr>Approximately 50% of High-Grade Serous EOC Have Alterations in Homologous Recombination Repair Genes (cont)</vt:lpstr>
      <vt:lpstr>FDA-Approved PARP Inhibitors Current Indications in Ovarian Cancer</vt:lpstr>
      <vt:lpstr>Progression-Free Survival in Clinical Trials of PARP Inhibitors  as Frontline Maintenance  </vt:lpstr>
      <vt:lpstr>SOLO1/GOG-3004 Phase 3 Study of Frontline Olaparib Maintenance Therapy</vt:lpstr>
      <vt:lpstr>SOLO1/GOG-3004 TFST</vt:lpstr>
      <vt:lpstr>Expert Opinions on the Use of PARP Inhibitors  in Ovarian Cancer</vt:lpstr>
      <vt:lpstr>PRIMA/ENGOT-Ov26/GOG-3012  Phase 3 Study of Niraparib Maintenance Therapy</vt:lpstr>
      <vt:lpstr>PRIMA/ENGOT-Ov26/GOG-3012  PFS by Biomarker Status</vt:lpstr>
      <vt:lpstr>PARP Inhibitors for Patients With Recurrent Ovarian Cancer Who Respond to Platinum-Based Chemotherapy</vt:lpstr>
      <vt:lpstr>AE Incidence With PARP Inhibitors in Newly Diagnosed  Ovarian Cancer</vt:lpstr>
      <vt:lpstr>Faculty Perspectives: Managing Potential Side Effects  of PARP Inhibitor Therapy</vt:lpstr>
      <vt:lpstr>Faculty Perspectives: Managing Potential Side Effects  of PARP Inhibitor Therapy</vt:lpstr>
      <vt:lpstr>Faculty Perspectives: Managing Potential Side Effects  of PARP Inhibitor Therapy</vt:lpstr>
      <vt:lpstr>Faculty Perspectives: Managing Potential Side Effects  of PARP Inhibitor Therapy</vt:lpstr>
      <vt:lpstr>Faculty Perspectives: Managing Potential Side Effects  of PARP Inhibitor Therapy</vt:lpstr>
      <vt:lpstr>Faculty Perspectives: Managing Potential Side Effects  of PARP Inhibitor Therapy</vt:lpstr>
      <vt:lpstr>Faculty Perspectives: How Frequently Should You Monitor Platelets in Patients Treated With a PARP Inhibitor?</vt:lpstr>
      <vt:lpstr>Faculty Perspectives: How Frequently Should You Monitor Platelets in Patients Treated With a PARP Inhibitor?</vt:lpstr>
      <vt:lpstr>Monitoring Patients on PARP Inhibitors Is a Team Effort</vt:lpstr>
      <vt:lpstr>Looking Past Clinical Data Logistical Considerations in Clinical Practice</vt:lpstr>
      <vt:lpstr>Split-Fill Prescription</vt:lpstr>
      <vt:lpstr>Pros and Cons of Split-Fill Prescribing</vt:lpstr>
      <vt:lpstr>Financial Toxicity in Gynecologic Cancers </vt:lpstr>
      <vt:lpstr>Financial Burden of PARP Inhibitors on Patients, Payers, and Financial Assistance Programs</vt:lpstr>
      <vt:lpstr>Compendia for Off-Label Uses of Cancer Drugs</vt:lpstr>
      <vt:lpstr>Peer-Reviewed Journals Recognized by CMS for Off-Label Coverage of Anti-Cancer Therapies</vt:lpstr>
      <vt:lpstr>Phase 3 Study of 1L Rucaparib Maintenance in Advanced Ovarian Cancer ATHENA-MONO: Investigator-Assessed PFS</vt:lpstr>
      <vt:lpstr>Implementing Therapy in Clinical Practice Requires  Planning and Teamwork </vt:lpstr>
      <vt:lpstr>Interprofessional Care for Patients With Ovarian Cancer</vt:lpstr>
      <vt:lpstr>Role of the Managed Care Pharmacist</vt:lpstr>
      <vt:lpstr>Telemedicine Plays a Role in Managing Care of Patients With Ovarian Cancer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3</cp:revision>
  <dcterms:created xsi:type="dcterms:W3CDTF">2023-02-07T14:20:08Z</dcterms:created>
  <dcterms:modified xsi:type="dcterms:W3CDTF">2023-02-07T21:53:54Z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