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17E0-25C2-D0E6-DBDC-3FF47C68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09D8F-B6A1-5DA7-908F-078E5601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F726-D0DF-4089-B367-05DA6BFA3DF2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ADFA6-C2EB-678C-4C18-BCAEF322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2F002-B93E-E263-96BD-2D530F78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4D304-911B-48D2-AF1A-3770B3352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0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8F7C7-8FF8-55CF-673F-C93FAC23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D8E38-A442-3816-6578-38E69109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77439-ECBD-59C4-05B4-3087E10CF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F726-D0DF-4089-B367-05DA6BFA3DF2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EDFD-4B6C-66EE-6688-A93224589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15729-C3D3-B54E-EB8C-3C6B16390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4D304-911B-48D2-AF1A-3770B3352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1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89A953-AFE3-3E5C-5E72-380CACA7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C6932-E6BD-A8C9-5C63-B9FACFBE15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E00FC-34D4-35A5-652E-77064FF9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Utilization of HET in Australia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67AEE-9051-3474-B35A-9A5147E2F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03F3EE-4CCF-2FC2-9CA8-AEE1D76A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3100" i="1"/>
              <a:t>First-Line HET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B429C-FA41-6FBF-592D-883B1CD7A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5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B2E796-C848-916F-9562-31FCD4BB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3100" i="1"/>
              <a:t>First-Line HET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15E9C-9925-9022-FD2A-E5C88E93C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8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81A64B-D401-F123-9448-90E942AB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3100" i="1"/>
              <a:t>First-Line HET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AEECB-4E20-116D-879F-F9CD3E780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2FBB5-7E7B-1F33-0669-B7829171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3100" i="1"/>
              <a:t>Patient Failing First Line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B4BB8-481D-5E7B-22B6-B412765F1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2F932-2257-4E83-C821-4AC3882B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3100" i="1"/>
              <a:t>Patient Failing First-Line HET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413A4-F52A-2F03-7CB3-FF050010F1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F38A7C-982B-6D4D-93D5-B09DACE7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</a:t>
            </a:r>
            <a:br>
              <a:rPr lang="en-US"/>
            </a:br>
            <a:r>
              <a:rPr lang="en-US" sz="3100" i="1"/>
              <a:t>Patient Failing First-Line HET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9BC49-D128-8A6A-83D6-ECDBEAF914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FFFF14-738F-71C9-D6AB-C0C6CA6C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Therapeutic Inertia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0A2B3-065A-8105-6F56-81C8469C5A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ED61C-70AF-2F30-88B4-713DFB76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Factors That Impact HET Initiation</a:t>
            </a:r>
            <a:br>
              <a:rPr lang="en-GB"/>
            </a:br>
            <a:r>
              <a:rPr lang="en-GB" sz="3100" i="1"/>
              <a:t>Expert Perspective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72C49-B8F7-496E-47E3-62DF9750F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3FD5F-2B21-581C-2BBB-6B58227F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Roboto Condensed"/>
                <a:cs typeface="Roboto Condensed"/>
              </a:rPr>
              <a:t>Therapeutic Inertia Is Common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61C5E-1020-C70B-31ED-08DE36850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E6C1D8-615D-2DA0-0A36-EDC86BDA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F5C3E-A307-7C9C-CA38-BE6A7F9B1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6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CB449C-6A36-279C-0802-9EEA6A5F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Risk Tolerance Among Patients With MS</a:t>
            </a:r>
            <a:br>
              <a:rPr lang="en-US"/>
            </a:br>
            <a:r>
              <a:rPr lang="en-US" sz="3100" i="1"/>
              <a:t>NARCOMS Registry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0D69C-A79D-51D6-0FE7-632F16FEC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BA1885-D499-0F44-CD87-D620BBB5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Anti-CD20 Therapies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15F16-91B4-65FF-2EF3-1AD916CFE7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44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6BFE8-34CE-C4FE-5FA7-7571856E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ORATARIO</a:t>
            </a:r>
            <a:br>
              <a:rPr lang="en-GB"/>
            </a:br>
            <a:r>
              <a:rPr lang="en-GB" sz="3100" i="1"/>
              <a:t>Phase 3 Trial of Ocrelizumab in PPMS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10585-0B33-6367-CDAB-001BD46EE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60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0FB54-4446-DC10-AC04-570519EC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 I and OPERA II </a:t>
            </a:r>
            <a:br>
              <a:rPr lang="en-US" altLang="en-US"/>
            </a:br>
            <a:r>
              <a:rPr lang="en-US" altLang="en-US" sz="3100" i="1"/>
              <a:t>Phase 3 Trials of Ocrelizumab in RRMS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78AA2-1A5A-CDBD-BE25-ECD402330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6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96608F-06EF-43EB-ABA5-95684C7E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ASCLEPIOS I and ASCLEPIOS II</a:t>
            </a:r>
            <a:br>
              <a:rPr lang="en-US"/>
            </a:br>
            <a:r>
              <a:rPr lang="en-US" sz="3100" i="1"/>
              <a:t>Phase 3 Trials of Ofatumumab in RRMS or Active SPMS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5CABD-E901-E2D7-CD35-3C65861E0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5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527520-5C97-8A1A-EFB0-3E04A846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ALITHIOS</a:t>
            </a:r>
            <a:br>
              <a:rPr lang="en-GB"/>
            </a:br>
            <a:r>
              <a:rPr lang="en-GB" sz="3100" i="1"/>
              <a:t>Ofatumumab OLE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2FCCE-06BA-9874-DD4F-89BD33648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0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9904C4-F620-C4E3-D809-C7300651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COVID-19 Outcomes</a:t>
            </a:r>
            <a:br>
              <a:rPr lang="en-GB"/>
            </a:br>
            <a:r>
              <a:rPr lang="en-GB" sz="3100" i="1"/>
              <a:t>ALITHIOS Study and Postmarketing Surveillance Data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92740-AC2D-2FBE-3F27-A84E8EAC30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7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084588-0781-BF6D-7C14-A7167811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ULTIMATE I and ULTIMATE II</a:t>
            </a:r>
            <a:br>
              <a:rPr lang="en-US" altLang="en-US"/>
            </a:br>
            <a:r>
              <a:rPr lang="en-US" altLang="en-US" sz="3100" i="1"/>
              <a:t>Phase 3 Trials of Ublituximab in RMS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A8641-7EF0-0502-CC7E-F4FB0D21B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65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81721-5D4D-3FEB-770E-16F92BF9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C7AF1-C066-9436-03C8-04CBAFE05F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3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583ABC-1E2E-2092-7F0E-33132CC6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Adverse Effects of HETs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6852D-82A6-FFB6-223B-3E354B17FB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E5B065-3D6C-658A-DDA2-414E2511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B2D59-AE85-D2BF-435D-37EDEA4C6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9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549C26-9745-8977-17E2-732BD033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Monitoring of Immunoglobulins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7F0CA-0AF6-1BE7-96D2-D3B00C7A6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8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4932F8-AAFE-ECC7-B8B8-41210F8A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7278F-B5E0-42F1-F79C-85598FCD5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22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050E40-A7FB-A25D-4FB4-E9514A34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Considerations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F4C17-7DF5-625B-0618-03FFF5E283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57D895-A3B4-E96E-2C81-963DCA33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Anti-CD20 Therapies</a:t>
            </a:r>
            <a:br>
              <a:rPr lang="en-US"/>
            </a:br>
            <a:r>
              <a:rPr lang="en-US" i="1"/>
              <a:t>Differences and Considerations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B0CA0-1D19-72C9-4D57-5C5FE326E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38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BE1191-732C-4D7B-BDC0-B0B663ED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Anti-CD20 Therapies </a:t>
            </a:r>
            <a:br>
              <a:rPr lang="en-GB"/>
            </a:br>
            <a:r>
              <a:rPr lang="en-GB" i="1"/>
              <a:t>Pregnancy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99B43-D1DE-F4AB-3BB3-E660AD551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EDD66E-33DC-30D0-2EB9-AEA761DA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1D956-A082-74A0-C0C5-E1035BB8D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02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EFDE37-7121-C0A7-B760-6B6E03ED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AB378-86B4-0D84-C975-3342D47A9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4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E7F811-8E5E-5E2B-D06C-94C96E3C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Early Use of HET Conversation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8F5EA-6AB4-4BE7-0C3E-6F033352F5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8E7156-AD89-C6DA-6AC6-112237E8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/>
              <a:t>Early Use of HET Conversation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ECF5E-8D02-E1B3-260A-843CE19D3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5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8EF66E-7D3A-7CD9-919E-932C457E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Data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BD3F0-EFA7-709C-9434-9F70F6A04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6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37EB55-24A4-DFA5-D824-BBCFD209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Efficacy of HET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0238D-5246-2E63-2698-B9D223C34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36BF1C-3CFE-82D4-CE93-4ABDFE55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Favorable Outcomes With Early Initiation of HET in 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350B4-FAD7-1CBC-A533-1C7D5A266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D1B32-7F85-17E8-3C6B-6185EA9F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Cases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EA85D-25DC-AE74-B049-4C04E2D0A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C54042-74C9-4B29-8DBC-C33B7FBE2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b35ba-152c-4155-8abf-2985e6e604d3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0BF45C-F3BA-4D33-90D4-3808F7E01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22F2D-21B8-4F7F-BEBB-2AAB1F10AEC4}">
  <ds:schemaRefs>
    <ds:schemaRef ds:uri="http://schemas.microsoft.com/office/2006/documentManagement/types"/>
    <ds:schemaRef ds:uri="e93acf5f-f59b-46bb-8c22-2b43a486ab2c"/>
    <ds:schemaRef ds:uri="http://schemas.microsoft.com/office/2006/metadata/properties"/>
    <ds:schemaRef ds:uri="http://purl.org/dc/dcmitype/"/>
    <ds:schemaRef ds:uri="56ab35ba-152c-4155-8abf-2985e6e604d3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</vt:lpstr>
      <vt:lpstr>Early Use of HET Conversation</vt:lpstr>
      <vt:lpstr>Early Use of HET Conversation</vt:lpstr>
      <vt:lpstr>Clinical Data</vt:lpstr>
      <vt:lpstr>Efficacy of HET</vt:lpstr>
      <vt:lpstr>Favorable Outcomes With Early Initiation of HET in MS</vt:lpstr>
      <vt:lpstr>Patient Cases</vt:lpstr>
      <vt:lpstr>Utilization of HET in Australia</vt:lpstr>
      <vt:lpstr>Case First-Line HET</vt:lpstr>
      <vt:lpstr>Case First-Line HET (cont)</vt:lpstr>
      <vt:lpstr>Case First-Line HET (cont)</vt:lpstr>
      <vt:lpstr>Case Patient Failing First Line</vt:lpstr>
      <vt:lpstr>Case Patient Failing First-Line HET</vt:lpstr>
      <vt:lpstr>Case Patient Failing First-Line HET (cont)</vt:lpstr>
      <vt:lpstr>Therapeutic Inertia</vt:lpstr>
      <vt:lpstr>Factors That Impact HET Initiation Expert Perspective</vt:lpstr>
      <vt:lpstr>Therapeutic Inertia Is Common</vt:lpstr>
      <vt:lpstr>Risk Tolerance Among Patients With MS NARCOMS Registry</vt:lpstr>
      <vt:lpstr>Anti-CD20 Therapies</vt:lpstr>
      <vt:lpstr>ORATARIO Phase 3 Trial of Ocrelizumab in PPMS</vt:lpstr>
      <vt:lpstr>OPERA I and OPERA II  Phase 3 Trials of Ocrelizumab in RRMS</vt:lpstr>
      <vt:lpstr>ASCLEPIOS I and ASCLEPIOS II Phase 3 Trials of Ofatumumab in RRMS or Active SPMS</vt:lpstr>
      <vt:lpstr>ALITHIOS Ofatumumab OLE</vt:lpstr>
      <vt:lpstr>COVID-19 Outcomes ALITHIOS Study and Postmarketing Surveillance Data</vt:lpstr>
      <vt:lpstr>ULTIMATE I and ULTIMATE II Phase 3 Trials of Ublituximab in RMS</vt:lpstr>
      <vt:lpstr>Safety</vt:lpstr>
      <vt:lpstr>Adverse Effects of HETs</vt:lpstr>
      <vt:lpstr>Monitoring of Immunoglobulins</vt:lpstr>
      <vt:lpstr>Monitoring</vt:lpstr>
      <vt:lpstr>Treatment Considerations</vt:lpstr>
      <vt:lpstr>Anti-CD20 Therapies Differences and Considerations</vt:lpstr>
      <vt:lpstr>Anti-CD20 Therapies  Pregnancy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Parsuram, Pranay</dc:creator>
  <cp:lastModifiedBy>Parsuram, Pranay</cp:lastModifiedBy>
  <cp:revision>1</cp:revision>
  <dcterms:created xsi:type="dcterms:W3CDTF">2022-11-22T10:24:06Z</dcterms:created>
  <dcterms:modified xsi:type="dcterms:W3CDTF">2022-11-22T10:24:09Z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  <property fmtid="{D5CDD505-2E9C-101B-9397-08002B2CF9AE}" pid="3" name="MediaServiceImageTags">
    <vt:lpwstr/>
  </property>
</Properties>
</file>