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ustomXml" Target="../customXml/item2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94F46-B117-4A29-DE01-1CB977FDF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84DD01-CC3C-2832-131A-E8F1C7972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EEC1-1CE4-4921-8500-4D17EF8C2619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73EB15-B01C-53E9-3219-E06552777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1CC97B-1C60-2890-7B70-38F46CBF1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E7A2-B4A6-46C1-A3AE-99DE067A7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60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3D0354-B780-8F59-180A-FEE07ADBB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00C16-8CC9-2372-1104-E59FD74F4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BCC50-2774-46D9-12B4-EF663BB963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DEEC1-1CE4-4921-8500-4D17EF8C2619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A9FDD-8290-473B-4E17-225CB0BC7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7FA48-5468-5829-AD31-7386AC1486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5E7A2-B4A6-46C1-A3AE-99DE067A7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3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A3F2AC-5190-73C9-A0D5-B7510E6DF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MRI in Breast Cancer</a:t>
            </a:r>
            <a:br>
              <a:rPr lang="en-US"/>
            </a:br>
            <a:r>
              <a:rPr lang="en-US"/>
              <a:t>Assessment of Response to Neoadjuvant Therapy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828AFE-C694-E57C-9789-19E4B39444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69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71677B-2D7C-7DB0-2DB4-EACF73B49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the Neoadjuvant Setting to Omit Anthracyclines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12F866-ECCD-1FBB-38A3-CE7BFF569B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11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C58AC2-DC36-0B21-77F0-928DE26FC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TRYPHAENA Trial</a:t>
            </a:r>
            <a:br>
              <a:rPr lang="en-US"/>
            </a:br>
            <a:r>
              <a:rPr lang="en-US" sz="3100"/>
              <a:t>Phase 2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F1D69E-D9CA-7FE0-6CAF-C8C43F5E36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73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B47A97-0FDF-41E5-98C4-F06272829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NCCN Guidelines Agree: Anthracyclines No Longer Preferred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FE5E58-E9EF-923A-513C-22DFB844DE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56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FB7619-88CC-8EEA-E91A-1EF25A863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the Neoadjuvant Setting to Reduce the Amount of Chemotherapy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B016C8-472C-A682-07CC-0B266B8D48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33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FE6259-822F-FE78-14B2-5DC23DE37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WSG-ADAPT HER2-Positive/HR-Negative Trial  </a:t>
            </a:r>
            <a:br>
              <a:rPr lang="en-US" sz="3200"/>
            </a:br>
            <a:r>
              <a:rPr lang="en-US" sz="3200"/>
              <a:t>Phase 2</a:t>
            </a:r>
            <a:endParaRPr lang="en-US" sz="2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520DC9-AC22-777F-D539-600464D5EB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90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2DE4D6-FF56-B159-9206-FFF2701B5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WSG-ADAPT HER2-Positive/HR-Negative Trial  </a:t>
            </a:r>
            <a:br>
              <a:rPr lang="en-US" sz="3200"/>
            </a:br>
            <a:r>
              <a:rPr lang="en-US" sz="3200"/>
              <a:t>Phase 2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A920C7-213F-EB11-E7C6-DECCA077D7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907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5E469B-90F8-BEAF-4B3D-49914FB23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CompassHER2-RD Phase 3 Trial (Alliance A011801)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034642-9B1A-D6EF-106A-3FFA8DEBFE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82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DE5B91-8926-FD90-2890-B9AE54CF9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Imaging to Guide Response-Adapted Therapy and </a:t>
            </a:r>
            <a:br>
              <a:rPr lang="en-US"/>
            </a:br>
            <a:r>
              <a:rPr lang="en-US"/>
              <a:t>Timing of Surgery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31612-0A5E-4A2E-27D1-6F35D03F43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49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96F03B-EFF5-59F6-29C2-208433BC0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Immunotherapy in TNBC: KEYNOTE-522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181A8E-CBF0-BAD4-B4A3-C7B29A444C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15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3382CB-E0B3-9C0D-B952-E12942124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Pathologic Residual Cancer Burden Is Prognostic for </a:t>
            </a:r>
            <a:br>
              <a:rPr lang="en-US"/>
            </a:br>
            <a:r>
              <a:rPr lang="en-US"/>
              <a:t>Event-Free Survival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F05FCD-2DE3-B38E-8248-9FCED10B94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92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8DB6B9-F4D2-9821-2801-3CBAF459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F408EB-C032-1E2D-681F-4547109B17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63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6B9F50-64DC-C3A4-B68C-655CBDE06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KEYNOTE-522</a:t>
            </a:r>
            <a:br>
              <a:rPr lang="en-US"/>
            </a:br>
            <a:r>
              <a:rPr lang="en-US" sz="3100"/>
              <a:t>Stage II/III TNBC Prevalence of RCB Categories in All Patients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27AD92-B9E2-E398-8E1B-108313BD4E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2851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C0CE69-504E-54D6-6D96-313E4311B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 There a Benefit From CIT Beyond Achieving a pCR?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487E37-D673-6693-91B1-72B555D3DC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16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B9A175-C5DD-84B1-6BE1-E892BC22D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Non-Anthracycline Neoadjuvant Regimen for TNBC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ACEA47-A8EF-15D5-7634-345AD008EE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561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72B121-31EE-7D3D-A5E1-52FE2C6E1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Imaging to Guide Response-Adapted Therapy and </a:t>
            </a:r>
            <a:br>
              <a:rPr lang="en-US"/>
            </a:br>
            <a:r>
              <a:rPr lang="en-US"/>
              <a:t>Timing of Surgery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03FB4A-E025-C47E-91B0-B09B29046D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87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DAE143-887C-82B6-5120-967D9634D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Molecular Response Predictive Subtyping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0D08EF-E858-1BE1-49DF-6841B217F1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83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551AFF-B435-64DC-2690-3DD4FEBD3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Prevalence of TNBC Response Predictive Subtypes </a:t>
            </a:r>
            <a:br>
              <a:rPr lang="en-US"/>
            </a:br>
            <a:r>
              <a:rPr lang="en-US"/>
              <a:t>in I-SPY2</a:t>
            </a:r>
            <a:r>
              <a:rPr lang="en-US" baseline="30000"/>
              <a:t>[a]</a:t>
            </a:r>
            <a:r>
              <a:rPr lang="en-US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CD330E-BAB2-4882-0911-F285EDC5E1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06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3D1D08-CDB5-6133-CD3C-EFAF6E3A6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TNBC pCR Rates and </a:t>
            </a:r>
            <a:br>
              <a:rPr lang="en-US"/>
            </a:br>
            <a:r>
              <a:rPr lang="en-US"/>
              <a:t>Response Predictive Subtypes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054FBB-667E-B07E-2407-DE527D9FEE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52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1CA87C-1775-0E88-744F-C8ADD8343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TNBC pCR Rates and </a:t>
            </a:r>
            <a:br>
              <a:rPr lang="en-US"/>
            </a:br>
            <a:r>
              <a:rPr lang="en-US"/>
              <a:t>Response Predictive Subtypes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64250D-792B-AAE5-338D-303C8D1139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788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686901-E848-B5D1-852B-73AF20EA4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Summary:</a:t>
            </a:r>
            <a:br>
              <a:rPr lang="en-US"/>
            </a:br>
            <a:r>
              <a:rPr lang="en-US"/>
              <a:t>Assessment of Response to Neoadjuvant Therapy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0D3704-5DEF-D8AC-560C-902831D379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1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061288-76CB-2948-F8FB-07F5F0BF4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C39A45-2BD3-D18B-27F1-93C1B33461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9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88E432-5B6F-5677-6310-8FD654CE1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19015-98A4-BC51-BF65-B40219F97E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800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E624AC-4A6D-0120-E51D-14FE54C1C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B9C195-F75F-BFAB-817C-624E1EAB3F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042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58BCAB-8068-E4ED-425B-607152FED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85B49F-3693-88BA-CFCE-108C31E6D7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617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7AC29A-EDA3-A583-0BAA-41F5816FA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Benefits NAT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9E732B-ABD3-34E2-B808-17FA879A9D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31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335854-6F86-A765-B282-AF73F5CD9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/>
              <a:t>Schematic of NAC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5353F1-DB9C-DAF2-BE1E-BD17D04C43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423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25BAE9-2399-4543-1E9C-20D2DD930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/>
              <a:t>Breast MRI: </a:t>
            </a:r>
            <a:br>
              <a:rPr lang="en-US" sz="3600" b="0"/>
            </a:br>
            <a:r>
              <a:rPr lang="en-US" sz="3100" b="0" i="1"/>
              <a:t>Based on Contrast </a:t>
            </a:r>
            <a:r>
              <a:rPr lang="en-US" sz="3100" i="1"/>
              <a:t>E</a:t>
            </a:r>
            <a:r>
              <a:rPr lang="en-US" sz="3100" b="0" i="1"/>
              <a:t>nhancement </a:t>
            </a:r>
            <a:r>
              <a:rPr lang="en-US" sz="3100" i="1"/>
              <a:t>O</a:t>
            </a:r>
            <a:r>
              <a:rPr lang="en-US" sz="3100" b="0" i="1"/>
              <a:t>nly</a:t>
            </a:r>
            <a:endParaRPr lang="en-US" sz="3600" b="0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FF9395-F328-FC9F-17A3-6DA28B61A4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727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7AFFF0-AF7C-F1FE-3CB6-B5B6C48EF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If We Only Assess Enhancement</a:t>
            </a:r>
            <a:br>
              <a:rPr lang="en-US"/>
            </a:br>
            <a:r>
              <a:rPr lang="en-US"/>
              <a:t>MRI Can Overestimate Response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B6A4DB-074A-32FF-E3DC-5E19B01A4C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952373"/>
      </p:ext>
    </p:extLst>
  </p:cSld>
  <p:clrMapOvr>
    <a:masterClrMapping/>
  </p:clrMapOvr>
  <p:transition advTm="19048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148A2C-7F2C-7DED-63AC-A2277453F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If We Only Assess Enhancement</a:t>
            </a:r>
            <a:br>
              <a:rPr lang="en-US"/>
            </a:br>
            <a:r>
              <a:rPr lang="en-US"/>
              <a:t>MRI Can Overestimate Response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C73B90-8631-71EF-EAC8-C97D980481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85542"/>
      </p:ext>
    </p:extLst>
  </p:cSld>
  <p:clrMapOvr>
    <a:masterClrMapping/>
  </p:clrMapOvr>
  <p:transition advTm="1961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5A9115-280D-D6AB-9B97-6A1020907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Pattern of Response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6A561D-30D2-18FC-510E-4EEF232E12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627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60797D-BF14-E8CC-913D-4720503F4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Residual Cancer Burden (RCB) Score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28B852-55C1-2A78-767F-96D48D83FD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386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734E19-5A8C-08B1-6B0E-1EDD52E95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MRI Phenotype Correlates to Likelihood of pCR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192410-A7DE-DEE4-6D8A-BF5146E391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18019"/>
      </p:ext>
    </p:extLst>
  </p:cSld>
  <p:clrMapOvr>
    <a:masterClrMapping/>
  </p:clrMapOvr>
  <p:transition advTm="30202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F06F91-F60C-C565-4037-3CE3D52E2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Neoadjuvant Therapy Enables </a:t>
            </a:r>
            <a:br>
              <a:rPr lang="en-US"/>
            </a:br>
            <a:r>
              <a:rPr lang="en-US"/>
              <a:t>Risk-Adapted Approach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53701D-076B-AB29-F8FB-E3DF61A59A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553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FD0321-E4CF-3F17-1B8D-4DAB35E75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Meta Analysis: </a:t>
            </a:r>
            <a:br>
              <a:rPr lang="en-US" sz="3200"/>
            </a:br>
            <a:r>
              <a:rPr lang="en-US" sz="3100" i="1"/>
              <a:t>Molecular Subtype Matters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6CD9E2-4662-EF45-888F-102AE6D9E2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18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22DB87-C2F6-999C-D6FB-9286E4E96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Response Evaluation Criteria In Solid Tumors 1.1 Guidelines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83F81C-45A9-14B0-C357-84B1354F0B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617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B62135-CF24-AE8A-ECE9-86A5DAE70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I-SPY Trial ACRIN 6657 </a:t>
            </a:r>
            <a:br>
              <a:rPr lang="en-US"/>
            </a:br>
            <a:r>
              <a:rPr lang="en-US" sz="3100" i="1"/>
              <a:t>MC Trial Before-, During-, Post-NAT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7E5F23-1EFC-DF2F-7A81-3E0D0C787B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634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449A42-D4F0-B478-D837-A55F9F9CD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 Axilla MRI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2F19B9-4713-1C3D-C4B9-B1A6C05D60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548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38A1AE-4BBC-FAB2-B1BE-2720B4301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MRI Techniques Beyond Contrast to Improve Accuracy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EA8952-4260-318F-6FF0-42D52852E6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469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77DB2E-9C1C-BAF2-D09F-C5A10DBD4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Diffusion Weighted Imaging DWI -- Nonenhanced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1E471F-9C50-8680-4AE4-794E14BF08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391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B589BA-FC57-2EEB-C560-5ED67998F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ACRIN 6698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7BD6C8-7655-40FC-1C88-1F39CCFA30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513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988C88-9A37-DCE8-338F-4373565D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Radiomics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EAD410-D590-2AD4-E36B-1C3433611E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849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66483F-E8F0-076F-7D24-312B73A09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Standardized Framework of Radiomics Analysis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F208BD-6493-80C1-F9CC-18D04D5CDC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9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26B04F-8FD0-D353-EB96-2A4BA65E0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Radiomics for Assessing Tumor Heterogeneity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8AE2DB-92CC-362D-C829-DC3DA11151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56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C7432D-AD5F-5BF6-6E13-1F9531E27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I-SPY2 Event-Free Survival by pCR and Non-pCR</a:t>
            </a:r>
            <a:br>
              <a:rPr lang="en-US"/>
            </a:br>
            <a:r>
              <a:rPr lang="en-US"/>
              <a:t>Phase 2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3F39A2-33B5-E880-17AC-F3C7C1B596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575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4AAE89-A14C-1B19-6E3A-6853ADB93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Radiomics of MRI for the Prediction of the pCR to Neoadjuvant Chemotherapy in Breast Cancer Patients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A642FC-A667-3B9C-88E4-46E7E4E2C0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5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96D6D9-0190-EF70-5A43-0D98A4A27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Well Does Radiomics Do?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94C7DF-71CD-9F64-5826-A0DFD1BCB5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616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86DAF2-88A6-DFC6-0514-643E2B76E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Well Does Radiomics Do?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1DC8EA-D99C-8CB6-DF21-FFD0D1CAE6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455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11F375-393F-2D3E-B990-55A3F17D9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Radiomics Improves Performance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056D46-664D-3293-948E-A2B4FACAC9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31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D69E7F-0880-5979-12BB-464C64CF2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2F1AB6-BFC7-80E2-5484-F37BEAFF19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446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85384C-4649-0956-D82D-3A5CDF63A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Trials: </a:t>
            </a:r>
            <a:br>
              <a:rPr lang="en-US"/>
            </a:br>
            <a:r>
              <a:rPr lang="en-US" sz="3100" i="1"/>
              <a:t>Ongoing/Planned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20B245-73A1-7F9B-E88C-A937822800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202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263010-D5F9-D915-4EE3-50A466DC1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Prelim and Results of Trials Exploring BCT Without Surgery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82D0D8-0FBB-33D0-DC33-D4D3311695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69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0928A1-26D1-CF66-0911-A1182653E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C3C4B4-EE82-1281-6D5E-150078A0AC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086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34BAD9-67E5-31E5-3F7F-4D7F3C8A3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1760B7-F979-099E-D699-B8B95F9E4D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478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D42F62-BC6D-B07D-B1E0-BEC5EB6F0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630F81-E42D-F0AA-73CD-980D177DFF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96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AA9E69-43FC-DF01-089A-50EF23601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Risk-Adapted Therapy Post-Neoadjuvant Therapy </a:t>
            </a:r>
            <a:br>
              <a:rPr lang="en-US"/>
            </a:br>
            <a:r>
              <a:rPr lang="en-US"/>
              <a:t>Followed by Surgery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4011EB-66AE-0864-053B-A796AB28DC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21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C84069-F460-9CB1-55BF-0AEFF96C7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 of Neoadjuvant Setting to Personalize Therapy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9787A3-CA18-130A-1A05-1F61D13D06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77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121F49-8118-CB46-6B5F-712AC48DF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KATHERINE Trial</a:t>
            </a:r>
            <a:br>
              <a:rPr lang="en-US" sz="2800"/>
            </a:br>
            <a:r>
              <a:rPr lang="en-US" sz="2800"/>
              <a:t>Phase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EDDBA0-592F-523E-9893-44F5663128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80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C5245E-145E-3972-F733-8FB67FD12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DESTINY-Breast05 (NSABP B-60) Trial</a:t>
            </a:r>
            <a:br>
              <a:rPr lang="en-US"/>
            </a:br>
            <a:r>
              <a:rPr lang="en-US" sz="3100"/>
              <a:t>Phase 3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9D1E7B-47B1-81E9-AE0A-372B30ABF1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29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2B48B9BE46A249AD24DC957253464E" ma:contentTypeVersion="15" ma:contentTypeDescription="Create a new document." ma:contentTypeScope="" ma:versionID="8060a401a859bf28e1bf6841c06ad426">
  <xsd:schema xmlns:xsd="http://www.w3.org/2001/XMLSchema" xmlns:xs="http://www.w3.org/2001/XMLSchema" xmlns:p="http://schemas.microsoft.com/office/2006/metadata/properties" xmlns:ns2="5a208df8-4f1b-4497-8eb8-fd7cbd81915b" xmlns:ns3="e93acf5f-f59b-46bb-8c22-2b43a486ab2c" targetNamespace="http://schemas.microsoft.com/office/2006/metadata/properties" ma:root="true" ma:fieldsID="8cc95c6f8c0d50d7189e8c1a0ae8a8d8" ns2:_="" ns3:_="">
    <xsd:import namespace="5a208df8-4f1b-4497-8eb8-fd7cbd81915b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08df8-4f1b-4497-8eb8-fd7cbd8191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5a208df8-4f1b-4497-8eb8-fd7cbd81915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26A3870-0DE1-44E9-AFA1-CA0671E97826}"/>
</file>

<file path=customXml/itemProps2.xml><?xml version="1.0" encoding="utf-8"?>
<ds:datastoreItem xmlns:ds="http://schemas.openxmlformats.org/officeDocument/2006/customXml" ds:itemID="{A322E923-C8A6-47E1-8AB2-3DF88C227383}"/>
</file>

<file path=customXml/itemProps3.xml><?xml version="1.0" encoding="utf-8"?>
<ds:datastoreItem xmlns:ds="http://schemas.openxmlformats.org/officeDocument/2006/customXml" ds:itemID="{CD8FDBCA-F0CC-4C10-8BBD-4E7B6D8CBE8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375</Words>
  <Application>Microsoft Office PowerPoint</Application>
  <PresentationFormat>Widescreen</PresentationFormat>
  <Paragraphs>52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3" baseType="lpstr">
      <vt:lpstr>Arial</vt:lpstr>
      <vt:lpstr>Calibri</vt:lpstr>
      <vt:lpstr>Calibri Light</vt:lpstr>
      <vt:lpstr>Office Theme</vt:lpstr>
      <vt:lpstr>MRI in Breast Cancer Assessment of Response to Neoadjuvant Therapy </vt:lpstr>
      <vt:lpstr>PowerPoint Presentation</vt:lpstr>
      <vt:lpstr>PowerPoint Presentation</vt:lpstr>
      <vt:lpstr>Neoadjuvant Therapy Enables  Risk-Adapted Approach</vt:lpstr>
      <vt:lpstr>I-SPY2 Event-Free Survival by pCR and Non-pCR Phase 2 </vt:lpstr>
      <vt:lpstr>Current Risk-Adapted Therapy Post-Neoadjuvant Therapy  Followed by Surgery </vt:lpstr>
      <vt:lpstr>Use of Neoadjuvant Setting to Personalize Therapy </vt:lpstr>
      <vt:lpstr>KATHERINE Trial Phase 3</vt:lpstr>
      <vt:lpstr>DESTINY-Breast05 (NSABP B-60) Trial Phase 3</vt:lpstr>
      <vt:lpstr>Using the Neoadjuvant Setting to Omit Anthracyclines</vt:lpstr>
      <vt:lpstr>TRYPHAENA Trial Phase 2</vt:lpstr>
      <vt:lpstr>NCCN Guidelines Agree: Anthracyclines No Longer Preferred</vt:lpstr>
      <vt:lpstr>Using the Neoadjuvant Setting to Reduce the Amount of Chemotherapy</vt:lpstr>
      <vt:lpstr>WSG-ADAPT HER2-Positive/HR-Negative Trial   Phase 2</vt:lpstr>
      <vt:lpstr>WSG-ADAPT HER2-Positive/HR-Negative Trial   Phase 2</vt:lpstr>
      <vt:lpstr>CompassHER2-RD Phase 3 Trial (Alliance A011801)</vt:lpstr>
      <vt:lpstr>Using Imaging to Guide Response-Adapted Therapy and  Timing of Surgery </vt:lpstr>
      <vt:lpstr>Immunotherapy in TNBC: KEYNOTE-522</vt:lpstr>
      <vt:lpstr>Pathologic Residual Cancer Burden Is Prognostic for  Event-Free Survival   </vt:lpstr>
      <vt:lpstr>KEYNOTE-522 Stage II/III TNBC Prevalence of RCB Categories in All Patients</vt:lpstr>
      <vt:lpstr>Is There a Benefit From CIT Beyond Achieving a pCR?</vt:lpstr>
      <vt:lpstr>Non-Anthracycline Neoadjuvant Regimen for TNBC</vt:lpstr>
      <vt:lpstr>Using Imaging to Guide Response-Adapted Therapy and  Timing of Surgery </vt:lpstr>
      <vt:lpstr>Molecular Response Predictive Subtyping</vt:lpstr>
      <vt:lpstr>Prevalence of TNBC Response Predictive Subtypes  in I-SPY2[a] </vt:lpstr>
      <vt:lpstr>TNBC pCR Rates and  Response Predictive Subtypes</vt:lpstr>
      <vt:lpstr>TNBC pCR Rates and  Response Predictive Subtypes</vt:lpstr>
      <vt:lpstr>Summary: Assessment of Response to Neoadjuvant Therapy</vt:lpstr>
      <vt:lpstr>PowerPoint Presentation</vt:lpstr>
      <vt:lpstr>PowerPoint Presentation</vt:lpstr>
      <vt:lpstr>Outline</vt:lpstr>
      <vt:lpstr>Benefits NAT</vt:lpstr>
      <vt:lpstr>Schematic of NAC</vt:lpstr>
      <vt:lpstr>Breast MRI:  Based on Contrast Enhancement Only</vt:lpstr>
      <vt:lpstr>If We Only Assess Enhancement MRI Can Overestimate Response</vt:lpstr>
      <vt:lpstr>If We Only Assess Enhancement MRI Can Overestimate Response</vt:lpstr>
      <vt:lpstr>Pattern of Response</vt:lpstr>
      <vt:lpstr>Residual Cancer Burden (RCB) Score</vt:lpstr>
      <vt:lpstr>MRI Phenotype Correlates to Likelihood of pCR</vt:lpstr>
      <vt:lpstr>Meta Analysis:  Molecular Subtype Matters</vt:lpstr>
      <vt:lpstr>Response Evaluation Criteria In Solid Tumors 1.1 Guidelines </vt:lpstr>
      <vt:lpstr>I-SPY Trial ACRIN 6657  MC Trial Before-, During-, Post-NAT</vt:lpstr>
      <vt:lpstr>NAT Axilla MRI</vt:lpstr>
      <vt:lpstr>MRI Techniques Beyond Contrast to Improve Accuracy</vt:lpstr>
      <vt:lpstr>Diffusion Weighted Imaging DWI -- Nonenhanced</vt:lpstr>
      <vt:lpstr>ACRIN 6698</vt:lpstr>
      <vt:lpstr>Radiomics</vt:lpstr>
      <vt:lpstr>Standardized Framework of Radiomics Analysis</vt:lpstr>
      <vt:lpstr>Radiomics for Assessing Tumor Heterogeneity</vt:lpstr>
      <vt:lpstr>Radiomics of MRI for the Prediction of the pCR to Neoadjuvant Chemotherapy in Breast Cancer Patients</vt:lpstr>
      <vt:lpstr>How Well Does Radiomics Do?</vt:lpstr>
      <vt:lpstr>How Well Does Radiomics Do?</vt:lpstr>
      <vt:lpstr>Radiomics Improves Performance</vt:lpstr>
      <vt:lpstr>PowerPoint Presentation</vt:lpstr>
      <vt:lpstr>Other Trials:  Ongoing/Planned</vt:lpstr>
      <vt:lpstr>Prelim and Results of Trials Exploring BCT Without Surgery</vt:lpstr>
      <vt:lpstr>Summary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MRI in Breast Cancer Assessment of Response to Neoadjuvant Therapy </dc:title>
  <dc:creator>Doscher, Phoebe</dc:creator>
  <cp:lastModifiedBy>Doscher, Phoebe</cp:lastModifiedBy>
  <cp:revision>1</cp:revision>
  <dcterms:created xsi:type="dcterms:W3CDTF">2022-11-29T18:41:37Z</dcterms:created>
  <dcterms:modified xsi:type="dcterms:W3CDTF">2022-11-29T18:41:37Z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0x010100A82B48B9BE46A249AD24DC957253464E</vt:lpwstr>
  </property>
</Properties>
</file>