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266C-E749-4D9D-B83D-4694FFD5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B2ECF-8D5A-4FC7-A8DE-4EC33BAF8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233CE-CB2D-4BFF-A2BF-D5246B9C16B2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D9E25-BA2B-47BF-8053-DAAB8D06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82C71-A740-46B2-8DE3-5A7F6445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2E44C-3B5A-4C71-AA0E-830EE5C69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0EDBF-824A-4733-A2B7-C72664A6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7E8BD-3339-4E95-AFB3-4EDEFDCF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B33B1-9E03-4002-B428-41E32F3AE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233CE-CB2D-4BFF-A2BF-D5246B9C16B2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B1B1-32FC-4734-89CB-A0E0DB973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282E7-6FC1-4EFB-B28A-33AB321A00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2E44C-3B5A-4C71-AA0E-830EE5C69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9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1E66F4-FC38-4E61-91E9-B6B05913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6A587-CA66-4846-87EE-8F77AA07A7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352577-3A73-429C-AE04-16E12B12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/>
              <a:t>NF1 as a Tumor Predisposition Syndrome</a:t>
            </a:r>
            <a:endParaRPr lang="en-US" sz="3733" baseline="30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BC8CF4-934F-4367-A648-9D52949D5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5219D5-2911-4829-8867-0F6CFFDC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AD814-D706-403E-9393-456CC9AC28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16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BB535E-971D-4EDD-BF30-1C0491E3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Glioma in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BEEED-F3C7-4B66-8E35-AD69140994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60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532349-485D-4098-BBBD-ADEF7E481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NF1-Associated Gliomas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19291-8E98-4B73-BEE1-AD70D2B6A5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C95C21-8F6E-4CBD-BCD6-19A20E20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 Pathway Glioma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81010-B9B4-49FA-9C5E-A8A1DAEB42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7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949FA2-ECC9-4F1D-946F-C2E0696C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55461-D5F6-47C4-81F7-87A7D1358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29BADD-BCB0-42E9-B15E-283F896F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Gliomas in Adults With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02BAA-1235-4103-BF0B-445458C19E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04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DB211F-C28C-4549-B9AF-48951048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Gliomas in Adults With NF1</a:t>
            </a:r>
            <a:br>
              <a:rPr lang="en-US"/>
            </a:br>
            <a:r>
              <a:rPr lang="en-US" sz="3100" i="1"/>
              <a:t>Mutational Landscape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25D33-E07E-4CDD-88D0-ED44097565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43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E62ED3-C939-4D89-8DA5-9506E20A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/>
              <a:t>Further Developing the Framework for NF1-Associated Gliomas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56C47-5537-4F2E-A89E-4F7B776C94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BF5846-7F80-4857-8B0C-6C4BC75D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Gliomas in Adults With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507AE-AE9D-46D0-8ADD-21C59BED18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3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3DB4E-3D10-49F2-A27D-C33B5B8F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D489D-F62B-409C-963D-C685CFD9D7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5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D8B2F4-35AB-4F60-B0E8-489D347A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Crowdsourcing Research for Adult Glioma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1F362-BE34-49FD-927E-96D679B5B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23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288162-37B4-4F10-B360-F25C498A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Plexiform Neurofibroma in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C3DB6-05D1-499C-A268-9490148649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38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3C9BC8-DADD-414F-A3D2-0D535A47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Plexiform Neurofibroma Disease Course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B44C7-EB61-413A-8293-1255166AF2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6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9163D7-ED0B-4000-91EB-02F07932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Current Treatment Landscape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CFFE4-896E-4FA5-B865-3EDDB85CBD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33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75E17A-8DE8-4503-BD03-A951118B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Current Treatment Landscape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7B47C-C10F-4A60-BC96-3DC7927BAE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F3FF63-2D43-42C1-81D7-46D22A92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Newly Approved Medical Therapy for Pediatric PN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3B52F-7136-437B-9109-ADC8CF53F3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92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0D3571-762E-4A2F-9F16-F196BCFBA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SPRINT Phase 2: Progression-Free Survival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F2098-7583-4589-9790-99C248CB3E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2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D60460-34ED-4915-958C-BDDE9C4E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Tolerability and Toxicity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2F31D-0993-41E6-8273-2C43DEC576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82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7C4607-AB0D-4152-8491-2EFD0C74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34B3B-A3BD-49E3-9500-069F29A1A8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70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881DA0-C149-454A-8EC1-9CCEA520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Low-Grade Gliomas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93C42-B221-444B-AFBA-D763F6401A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AA8549-7C05-4733-AEF4-07713C74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265BC-6712-4821-8E0F-E4F04E362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75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415382-60A3-49EB-964A-61DCC66E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Introduction to NF1-Associated Tumors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56EEA-2759-4995-A018-C60051DF00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21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761F12-87BC-4181-9EB9-77259611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Tumor Restricted to the Optic Nerves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5EB7F-FC6C-4462-86CC-EB877023A6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8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C9BA4A-217E-4086-9B7E-D886D8531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Optic Pathway Glioma</a:t>
            </a:r>
            <a:br>
              <a:rPr lang="en-US" altLang="en-US" sz="2800"/>
            </a:br>
            <a:r>
              <a:rPr lang="en-US" altLang="en-US" sz="2800" i="1"/>
              <a:t>Posterior, Superior Extension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62E68-2F06-4A11-AC27-C86A9BADDB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54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0D35FC-E976-46EF-8CC2-53CC6F4B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Optic Pathway Glioma</a:t>
            </a:r>
            <a:br>
              <a:rPr lang="en-US" altLang="en-US" sz="3200"/>
            </a:br>
            <a:r>
              <a:rPr lang="en-US" altLang="en-US" sz="2800" i="1"/>
              <a:t>Imaging Challenges</a:t>
            </a:r>
            <a:endParaRPr lang="en-US" alt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34A2E-61CA-4E17-93B2-749D59C1E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6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792096-26C3-4C38-B1D3-E10EEAFC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NF1 and LGGs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11894-7A1C-4580-81A2-F53B27D614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26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C838F-0B75-486C-8CB9-0EBF2940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Childhood LGGs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E91BD-5715-45CA-89B3-9C86CAC40E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06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F940C9-DDB0-4D54-B05D-8AD978B13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 and LGGs</a:t>
            </a:r>
            <a:br>
              <a:rPr lang="en-US"/>
            </a:br>
            <a:r>
              <a:rPr lang="en-US" sz="3100" i="1"/>
              <a:t>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A08E6-6DCC-44A3-A4AA-182478E619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33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801518-F7CB-4918-A469-9BF2A641F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Prospective Clinical Trials for Patients With LGGs With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49F1C7-F38E-4710-BF4D-255F7A6EDA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6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09E5EB-0997-4465-9A92-19FD3CB4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Bevacizumab and Irinotecan in Recurrent LGGs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FE6F3-7BA6-4CA3-85EB-D7995755F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61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EC44AA-4AE0-454E-AE1C-2C6301D8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6-Year-Old With Recurrent Hypothalamic Pilocytic Astrocytoma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5CC8D-CCCB-4FB1-9BB6-48DCB28BA9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4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1C5B81-88EC-4E4F-9A05-D0E5DAA25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1CCE6-A576-413D-969A-55D99BF7A1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35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E5A741-1829-4D59-B679-F362DF5B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6-Year-Old With Recurrent Hypothalamic Pilocytic Astrocytoma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D7B77-B835-4AC6-A3F3-AB8EF55CFC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24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345802-DB68-4D37-8207-0B01DC34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Vinblastine vs Vinblastine + Bevacizumab </a:t>
            </a:r>
            <a:br>
              <a:rPr lang="en-US" altLang="en-US" sz="2800"/>
            </a:br>
            <a:r>
              <a:rPr lang="en-US" altLang="en-US" sz="2800" i="1"/>
              <a:t>Progressive Radiation- or Chemotherapy-Naive LGGs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B115F-FF05-4F7E-A9A8-EA3E42B6D1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21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8CE193-9EFA-45DB-95C5-3550F18F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BRAF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B86DD-9CA2-4C0F-B5E1-9E45085F8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28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970DBD-1628-41B9-9CD9-902A1B93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Pilocytic Astrocytoma</a:t>
            </a:r>
            <a:br>
              <a:rPr lang="en-US" altLang="en-US" sz="2800"/>
            </a:br>
            <a:r>
              <a:rPr lang="en-US" altLang="en-US" sz="2800" i="1"/>
              <a:t>A Single-Pathway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C8B0F-23B3-4264-A193-CD9805859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1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75768E-B46C-4BF6-ABB2-32FDE329F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+mj-lt"/>
              </a:rPr>
              <a:t>Ras and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A17D0-67D3-4616-891D-A9E578003B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82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4B2531-6492-45DA-801C-9F9FA170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Signaling Pathways in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21B75-699F-4F5E-BDA8-25DB8C34B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50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6A9B52-17B0-4C72-B3E5-6A9CA833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5800"/>
            <a:r>
              <a:rPr lang="en-US"/>
              <a:t>Response to MEKi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7A9FA-A2AD-447E-92CA-DF585CE233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5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55E977-B662-4295-9FB3-07A07D6C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Reduction in Tumor Volume by </a:t>
            </a:r>
            <a:r>
              <a:rPr lang="en-US" altLang="en-US" i="1"/>
              <a:t>BRAF</a:t>
            </a:r>
            <a:r>
              <a:rPr lang="en-US" altLang="en-US"/>
              <a:t> Aberration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63E8E-1F85-4AD5-8CE8-DC77FFDF1D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17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D1DFB0-8684-451A-A654-53780846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Treatment With MEKi</a:t>
            </a:r>
            <a:br>
              <a:rPr lang="en-US" altLang="en-US" sz="2800"/>
            </a:br>
            <a:r>
              <a:rPr lang="en-US" altLang="en-US" sz="2800" i="1"/>
              <a:t>Selumetinib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E8208-1541-4B85-B4A3-CAEE38C2C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08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B75687-5646-478F-AFFF-A75C819E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Selumetinib for LGG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96843-F212-4AA6-83F1-F8C7E7C591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0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FBD123-7102-4D7F-8071-0FBBF919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NF1 Epidemiology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B3AED-BA39-4FDA-9CAE-D53EC6B508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54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1A6C8A-5FE5-42FF-912F-F2A1C954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Selumetinib for LGG</a:t>
            </a:r>
            <a:br>
              <a:rPr lang="en-US" sz="2800"/>
            </a:br>
            <a:r>
              <a:rPr lang="en-US" sz="2800" i="1"/>
              <a:t>Results</a:t>
            </a:r>
            <a:endParaRPr lang="en-US" altLang="en-US" sz="28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B2D05-559C-45A0-9B7D-69F321C268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6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14473A-8EE8-4292-AA6C-E463C64B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Durability of Response</a:t>
            </a:r>
            <a:br>
              <a:rPr lang="en-US" altLang="en-US" sz="2800"/>
            </a:br>
            <a:r>
              <a:rPr lang="en-US" altLang="en-US" sz="2800" i="1"/>
              <a:t>Selumetinib, Phase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01617-96C2-4463-B0E9-29BD5B69B7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53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229D49-0684-422F-88B6-17FC4D7D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Selumetinib for LGG</a:t>
            </a:r>
            <a:br>
              <a:rPr lang="en-US" sz="2800"/>
            </a:br>
            <a:r>
              <a:rPr lang="en-US" altLang="en-US" sz="2800" i="1"/>
              <a:t>COG ACNS 1838 Trial in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4B49-DA07-44EF-BFB1-29FF237AC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78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1D826C-3EB8-48E7-83A0-37E444370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sz="3600"/>
              <a:t>Response to Chemotherapy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8DA82-29FB-4B54-AADE-7C34144031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02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3B3BF2-D902-45E4-8A10-D4C96ED4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Trametinib in LGG</a:t>
            </a:r>
            <a:br>
              <a:rPr lang="en-US" sz="2800"/>
            </a:br>
            <a:r>
              <a:rPr lang="en-US" sz="2800" i="1"/>
              <a:t>TRAM-01 Trial in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E3868-D340-4497-8767-514809C033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84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5E079E-119B-4517-9235-E6F88823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MEKis in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D55F1-CBD8-47AE-BA20-FA59F298A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1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9A606E-2C87-483F-B0DD-073FC3F36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Remaining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FE960-625D-48AC-9752-8EBE5BF7D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15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F1D1BE-1849-4251-8C7F-6310E1D3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Future Trials With MEK Drugs: Combinations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C4D0C-3AB6-44AB-884E-B9344849FC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0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C2ECE5-A165-4478-A8E0-891A02B7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Other Studies Underway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29D5F-9B7E-4840-8057-E240FDC70C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73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70E97F-5A04-49C6-8BB1-426B8EDA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>
                <a:cs typeface="Arial"/>
              </a:rPr>
              <a:t>BRAF</a:t>
            </a:r>
            <a:r>
              <a:rPr lang="en-US" baseline="30000">
                <a:cs typeface="Arial"/>
              </a:rPr>
              <a:t>V600E</a:t>
            </a:r>
            <a:r>
              <a:rPr lang="en-US">
                <a:cs typeface="Arial"/>
              </a:rPr>
              <a:t> as a Target in Pediatric Glioma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171D2-939A-4989-83AA-781795E70C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2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23B8B-A00E-477C-8DF6-D34148AB0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NF1 Diagnostic Criteria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66531-B73C-426B-9594-540B89BA2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12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2D70DB-052F-4555-9F85-9FF4541D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BRAF Inhibitor vs Chemotherapy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FCEFE-9CEB-4BE9-8BCA-07B242921A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EE5984-0010-40BC-91A3-74319A5F3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Best Tumor Reduction From Baseline (by IRC)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A9CAC-DE29-4759-ADEE-F5F4DEAD4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418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02CECE-42C7-4B5A-A7BD-564417AC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Molecular Alterations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D2C4E-1A2F-45D7-9281-36DA2787EE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48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923074-A03F-42F5-9B70-B3373453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NF1 and LGGs</a:t>
            </a:r>
            <a:br>
              <a:rPr lang="en-US" altLang="en-US"/>
            </a:br>
            <a:r>
              <a:rPr lang="en-US" altLang="en-US" i="1"/>
              <a:t>Molecular Complexity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131F0-479B-4314-9F87-46EEF5575F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160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C1C4E5-3CE9-43D7-93A8-21C2EDEDA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Key Takeaways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FABEF-F324-41E9-87E2-B0A707FE08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65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DFE762-C858-4DE8-A316-81396C5B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7125D-5F2F-43F2-A73A-A02795EF7D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561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FF30BE-4BF2-434E-991E-8BCFD560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7AAF1-9031-4338-8ACC-A6A3930C82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3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FFC36B-A690-41D9-A3F3-FA217FC2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FA76A-B523-4FA9-9BA9-AEA7FC9267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621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0D048E-4EA0-4499-95FD-D25356EB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Serial MRIs From Age 14 to 16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9B072-B0A5-40D7-B853-5DF314C002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64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450A98-C5A5-407F-B841-855E6AF6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484E8-9230-4567-A679-FB45A9A15D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0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98070F-27FF-4F7B-8D05-156CF1CF7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NF1 Diagnostic Criteria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9A766-4CE9-48AB-A092-0FF4857A4C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60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147DDD-6CC9-4EF9-A525-E1C358B48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Polling Question​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8AD82-8B34-4E18-B57C-93FB8CBEA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883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2F5785-13B9-4409-8B6F-6D1D765A2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Skin Toxicity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2C34F-E134-453D-8110-E55F666C8D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546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BEFD5F-B404-47FF-BD2D-7AA4925D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1C50A-5484-4197-AAD0-419F1CF253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471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87724E-C8CC-4F6A-884F-3AF95560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Remaining Questions to Be Addressed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A3690-1008-4873-B96E-90781348B1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09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3282B5-3FF7-4691-B0E4-72300DF63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Management of PN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43BD6-557A-4CA6-AA10-62082C7496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26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4E8B34-9C82-4757-8E04-37C52E9E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2A087-C815-46A2-842E-E4FED6803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694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27AFF4-6A22-4CC8-A7A3-F6DCB51A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Case 2</a:t>
            </a:r>
            <a:br>
              <a:rPr lang="en-US" altLang="en-US"/>
            </a:br>
            <a:r>
              <a:rPr lang="en-US" altLang="en-US" sz="2800" i="1"/>
              <a:t>Presentation</a:t>
            </a:r>
            <a:endParaRPr lang="en-US" alt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8B606-B0E2-4EA4-9058-1B7620FDF4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08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8F8EBD-20A8-498C-B533-CE985944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Baseline Scan Pretreatment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85E7C-CD3B-4078-B46A-488821C6C7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28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097EF1-B2D1-447B-A2C7-3798D678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2</a:t>
            </a:r>
            <a:br>
              <a:rPr lang="en-US" altLang="en-US"/>
            </a:br>
            <a:r>
              <a:rPr lang="en-US" altLang="en-US" sz="3100" i="1"/>
              <a:t>Referred to Pediatric Ophthalmologist</a:t>
            </a:r>
            <a:endParaRPr lang="en-US" alt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4D52D-2164-4D40-A11C-9E058DD789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520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D99819-AB63-42BF-BEDD-792436324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1-Year Pretreatment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5D5A-C4B8-4144-9482-78D1DF86E7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7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0C63A5-160F-490C-8FDA-173AACF09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A2F34-E8B2-4FEB-8E0B-EDA78829CF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397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BDF958-FC40-4E37-BE52-6828F76A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2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6FDC6-B886-4CE6-99F0-330F99594D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265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58EB75-D97F-48F7-B003-F585AEA1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2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A46AD-4347-41D5-B4A6-F8A5C1A6EE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188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0B17A7-FBF7-4B71-BAB0-FDA901E8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2 (cont)</a:t>
            </a:r>
            <a:endParaRPr lang="en-US" altLang="en-US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7DB66-AF69-45E6-9748-147BCB4B79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680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87858B-CF45-48FF-8DFF-6F09EF52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2 (cont)</a:t>
            </a:r>
            <a:endParaRPr lang="en-US"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B5551-BD4D-4525-9557-EF180EED7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874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BFB44A-A7A7-41EF-878D-73EE9ED7D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4DE51-098A-4972-8BD9-EE150491C5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647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979C9D-91D6-48A0-B152-385FC2815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98A6C-2F69-4C90-A9E1-7112D9E5AB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4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5EB319-C847-4CAC-9B47-BDC480CF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ym typeface="Optima"/>
              </a:rPr>
              <a:t>  Range of Manifestations in NF1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05FC9-4A23-45DE-B54D-47F98B4451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58811C00-884A-4633-9566-944CBD9D6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FC2F4C-CF05-4089-93DB-1A882291EE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93390E-5AE7-44F5-B8E2-5BB26C010115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174144a6-14cb-4f4b-ada6-445a4558a380"/>
    <ds:schemaRef ds:uri="http://schemas.microsoft.com/office/infopath/2007/PartnerControls"/>
    <ds:schemaRef ds:uri="http://schemas.microsoft.com/office/2006/documentManagement/types"/>
    <ds:schemaRef ds:uri="e93acf5f-f59b-46bb-8c22-2b43a486ab2c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Widescreen</PresentationFormat>
  <Paragraphs>77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Agenda</vt:lpstr>
      <vt:lpstr>PowerPoint Presentation</vt:lpstr>
      <vt:lpstr>NF1 Epidemiology</vt:lpstr>
      <vt:lpstr>NF1 Diagnostic Criteria</vt:lpstr>
      <vt:lpstr>NF1 Diagnostic Criteria</vt:lpstr>
      <vt:lpstr>Genetic Testing</vt:lpstr>
      <vt:lpstr>  Range of Manifestations in NF1</vt:lpstr>
      <vt:lpstr>NF1 as a Tumor Predisposition Syndrome</vt:lpstr>
      <vt:lpstr>Pathophysiology</vt:lpstr>
      <vt:lpstr>Glioma in NF1</vt:lpstr>
      <vt:lpstr>NF1-Associated Gliomas</vt:lpstr>
      <vt:lpstr>Optic Pathway Glioma</vt:lpstr>
      <vt:lpstr>Treatment</vt:lpstr>
      <vt:lpstr>Gliomas in Adults With NF1</vt:lpstr>
      <vt:lpstr>Gliomas in Adults With NF1 Mutational Landscape</vt:lpstr>
      <vt:lpstr>Further Developing the Framework for NF1-Associated Gliomas</vt:lpstr>
      <vt:lpstr>Gliomas in Adults With NF1</vt:lpstr>
      <vt:lpstr>Crowdsourcing Research for Adult Glioma</vt:lpstr>
      <vt:lpstr>Plexiform Neurofibroma in NF1</vt:lpstr>
      <vt:lpstr>Plexiform Neurofibroma Disease Course</vt:lpstr>
      <vt:lpstr>Current Treatment Landscape </vt:lpstr>
      <vt:lpstr>Current Treatment Landscape (cont) </vt:lpstr>
      <vt:lpstr>Newly Approved Medical Therapy for Pediatric PN</vt:lpstr>
      <vt:lpstr>SPRINT Phase 2: Progression-Free Survival</vt:lpstr>
      <vt:lpstr>Tolerability and Toxicity</vt:lpstr>
      <vt:lpstr>PowerPoint Presentation</vt:lpstr>
      <vt:lpstr>Low-Grade Gliomas</vt:lpstr>
      <vt:lpstr>Introduction to NF1-Associated Tumors</vt:lpstr>
      <vt:lpstr>Tumor Restricted to the Optic Nerves</vt:lpstr>
      <vt:lpstr>Optic Pathway Glioma Posterior, Superior Extension</vt:lpstr>
      <vt:lpstr>Optic Pathway Glioma Imaging Challenges</vt:lpstr>
      <vt:lpstr>NF1 and LGGs </vt:lpstr>
      <vt:lpstr>Childhood LGGs</vt:lpstr>
      <vt:lpstr>NF and LGGs Treatment</vt:lpstr>
      <vt:lpstr>Prospective Clinical Trials for Patients With LGGs With NF1</vt:lpstr>
      <vt:lpstr>Bevacizumab and Irinotecan in Recurrent LGGs</vt:lpstr>
      <vt:lpstr>6-Year-Old With Recurrent Hypothalamic Pilocytic Astrocytoma</vt:lpstr>
      <vt:lpstr>6-Year-Old With Recurrent Hypothalamic Pilocytic Astrocytoma (cont)</vt:lpstr>
      <vt:lpstr>Vinblastine vs Vinblastine + Bevacizumab  Progressive Radiation- or Chemotherapy-Naive LGGs</vt:lpstr>
      <vt:lpstr>BRAF</vt:lpstr>
      <vt:lpstr>Pilocytic Astrocytoma A Single-Pathway Disease</vt:lpstr>
      <vt:lpstr>Ras and NF1</vt:lpstr>
      <vt:lpstr>Signaling Pathways in NF1</vt:lpstr>
      <vt:lpstr>Response to MEKi</vt:lpstr>
      <vt:lpstr>Reduction in Tumor Volume by BRAF Aberration</vt:lpstr>
      <vt:lpstr>Treatment With MEKi Selumetinib</vt:lpstr>
      <vt:lpstr>Selumetinib for LGG</vt:lpstr>
      <vt:lpstr>Selumetinib for LGG Results</vt:lpstr>
      <vt:lpstr>Durability of Response Selumetinib, Phase 2</vt:lpstr>
      <vt:lpstr>Selumetinib for LGG COG ACNS 1838 Trial in Progress</vt:lpstr>
      <vt:lpstr>Response to Chemotherapy</vt:lpstr>
      <vt:lpstr>Trametinib in LGG TRAM-01 Trial in Progress</vt:lpstr>
      <vt:lpstr>MEKis in Development</vt:lpstr>
      <vt:lpstr>Remaining Questions</vt:lpstr>
      <vt:lpstr>Future Trials With MEK Drugs: Combinations</vt:lpstr>
      <vt:lpstr>Other Studies Underway</vt:lpstr>
      <vt:lpstr>BRAFV600E as a Target in Pediatric Glioma</vt:lpstr>
      <vt:lpstr>BRAF Inhibitor vs Chemotherapy Study</vt:lpstr>
      <vt:lpstr>Best Tumor Reduction From Baseline (by IRC)</vt:lpstr>
      <vt:lpstr>Molecular Alterations</vt:lpstr>
      <vt:lpstr>NF1 and LGGs Molecular Complexity</vt:lpstr>
      <vt:lpstr>Key Takeaways</vt:lpstr>
      <vt:lpstr>PowerPoint Presentation</vt:lpstr>
      <vt:lpstr>PowerPoint Presentation</vt:lpstr>
      <vt:lpstr>Case 1</vt:lpstr>
      <vt:lpstr>Serial MRIs From Age 14 to 16 Years</vt:lpstr>
      <vt:lpstr>Case 1 (cont)</vt:lpstr>
      <vt:lpstr>Polling Question​</vt:lpstr>
      <vt:lpstr>Skin Toxicity Management</vt:lpstr>
      <vt:lpstr>Case 1 (cont)</vt:lpstr>
      <vt:lpstr>Remaining Questions to Be Addressed</vt:lpstr>
      <vt:lpstr>Current Management of PN</vt:lpstr>
      <vt:lpstr>PowerPoint Presentation</vt:lpstr>
      <vt:lpstr>Case 2 Presentation</vt:lpstr>
      <vt:lpstr>Baseline Scan Pretreatment</vt:lpstr>
      <vt:lpstr>Case 2 Referred to Pediatric Ophthalmologist</vt:lpstr>
      <vt:lpstr>1-Year Pretreatment</vt:lpstr>
      <vt:lpstr>Case 2 (cont)</vt:lpstr>
      <vt:lpstr>Case 2 (cont)</vt:lpstr>
      <vt:lpstr>Case 2 (cont)</vt:lpstr>
      <vt:lpstr>Case 2 (cont)</vt:lpstr>
      <vt:lpstr>Discussion Points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Black, Kari</dc:creator>
  <cp:lastModifiedBy>Black, Kari</cp:lastModifiedBy>
  <cp:revision>1</cp:revision>
  <dcterms:created xsi:type="dcterms:W3CDTF">2022-12-16T16:19:50Z</dcterms:created>
  <dcterms:modified xsi:type="dcterms:W3CDTF">2022-12-16T16:19:51Z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  <property fmtid="{D5CDD505-2E9C-101B-9397-08002B2CF9AE}" pid="3" name="MediaServiceImageTags">
    <vt:lpwstr/>
  </property>
</Properties>
</file>