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297" r:id="rId4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9" d="100"/>
          <a:sy n="69" d="100"/>
        </p:scale>
        <p:origin x="54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viewProps" Target="viewProps.xml"/><Relationship Id="rId8" Type="http://schemas.openxmlformats.org/officeDocument/2006/relationships/slide" Target="slides/slide4.xml"/><Relationship Id="rId51" Type="http://schemas.microsoft.com/office/2016/11/relationships/changesInfo" Target="changesInfos/changesInfo1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20" Type="http://schemas.openxmlformats.org/officeDocument/2006/relationships/slide" Target="slides/slide16.xml"/><Relationship Id="rId41" Type="http://schemas.openxmlformats.org/officeDocument/2006/relationships/slide" Target="slides/slide37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ernandez Doble, Paula S." userId="e4d26c7f-c60b-445e-a489-9d7c09a29dfd" providerId="ADAL" clId="{8E12E393-1441-41BE-B220-840C654FD059}"/>
    <pc:docChg chg="delSld">
      <pc:chgData name="Fernandez Doble, Paula S." userId="e4d26c7f-c60b-445e-a489-9d7c09a29dfd" providerId="ADAL" clId="{8E12E393-1441-41BE-B220-840C654FD059}" dt="2023-01-24T20:58:39.981" v="6" actId="47"/>
      <pc:docMkLst>
        <pc:docMk/>
      </pc:docMkLst>
      <pc:sldChg chg="del">
        <pc:chgData name="Fernandez Doble, Paula S." userId="e4d26c7f-c60b-445e-a489-9d7c09a29dfd" providerId="ADAL" clId="{8E12E393-1441-41BE-B220-840C654FD059}" dt="2023-01-24T20:58:34.893" v="0" actId="47"/>
        <pc:sldMkLst>
          <pc:docMk/>
          <pc:sldMk cId="2331283525" sldId="298"/>
        </pc:sldMkLst>
      </pc:sldChg>
      <pc:sldChg chg="del">
        <pc:chgData name="Fernandez Doble, Paula S." userId="e4d26c7f-c60b-445e-a489-9d7c09a29dfd" providerId="ADAL" clId="{8E12E393-1441-41BE-B220-840C654FD059}" dt="2023-01-24T20:58:35.782" v="1" actId="47"/>
        <pc:sldMkLst>
          <pc:docMk/>
          <pc:sldMk cId="841486484" sldId="299"/>
        </pc:sldMkLst>
      </pc:sldChg>
      <pc:sldChg chg="del">
        <pc:chgData name="Fernandez Doble, Paula S." userId="e4d26c7f-c60b-445e-a489-9d7c09a29dfd" providerId="ADAL" clId="{8E12E393-1441-41BE-B220-840C654FD059}" dt="2023-01-24T20:58:36.676" v="2" actId="47"/>
        <pc:sldMkLst>
          <pc:docMk/>
          <pc:sldMk cId="1163819583" sldId="300"/>
        </pc:sldMkLst>
      </pc:sldChg>
      <pc:sldChg chg="del">
        <pc:chgData name="Fernandez Doble, Paula S." userId="e4d26c7f-c60b-445e-a489-9d7c09a29dfd" providerId="ADAL" clId="{8E12E393-1441-41BE-B220-840C654FD059}" dt="2023-01-24T20:58:37.565" v="3" actId="47"/>
        <pc:sldMkLst>
          <pc:docMk/>
          <pc:sldMk cId="750675969" sldId="301"/>
        </pc:sldMkLst>
      </pc:sldChg>
      <pc:sldChg chg="del">
        <pc:chgData name="Fernandez Doble, Paula S." userId="e4d26c7f-c60b-445e-a489-9d7c09a29dfd" providerId="ADAL" clId="{8E12E393-1441-41BE-B220-840C654FD059}" dt="2023-01-24T20:58:38.300" v="4" actId="47"/>
        <pc:sldMkLst>
          <pc:docMk/>
          <pc:sldMk cId="1978740942" sldId="302"/>
        </pc:sldMkLst>
      </pc:sldChg>
      <pc:sldChg chg="del">
        <pc:chgData name="Fernandez Doble, Paula S." userId="e4d26c7f-c60b-445e-a489-9d7c09a29dfd" providerId="ADAL" clId="{8E12E393-1441-41BE-B220-840C654FD059}" dt="2023-01-24T20:58:39.205" v="5" actId="47"/>
        <pc:sldMkLst>
          <pc:docMk/>
          <pc:sldMk cId="3204406414" sldId="303"/>
        </pc:sldMkLst>
      </pc:sldChg>
      <pc:sldChg chg="del">
        <pc:chgData name="Fernandez Doble, Paula S." userId="e4d26c7f-c60b-445e-a489-9d7c09a29dfd" providerId="ADAL" clId="{8E12E393-1441-41BE-B220-840C654FD059}" dt="2023-01-24T20:58:39.981" v="6" actId="47"/>
        <pc:sldMkLst>
          <pc:docMk/>
          <pc:sldMk cId="335774476" sldId="304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4F1C02-03AE-4415-8BC0-43CF9A75F8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096CF7-41A4-41F5-B277-709593E99E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BB35D5-7157-41B5-B100-49AD87A1555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D159D7-DF69-44F8-A2F6-93963574B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8155BE-D467-43B5-9DC0-8DDA41F8C2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A7231B-5029-4605-B6C9-D4811CD78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01107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63AFD4F-F33C-41DD-A220-8850F6C91C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7D276-5C68-4FCA-8B89-E8CA07AAA4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26E3AF-C25C-4FC9-B56B-9B92F93D7F2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BB35D5-7157-41B5-B100-49AD87A15553}" type="datetimeFigureOut">
              <a:rPr lang="en-US" smtClean="0"/>
              <a:t>1/24/2023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E0A64D-461E-4C4F-9DE0-6D804AE49D1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97C4A9A-49C8-4307-9BB5-15CB1E41EF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A7231B-5029-4605-B6C9-D4811CD786B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17924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D5EAC4F-E691-486E-AB62-B0A9B50BA9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D423FD5-8C5E-49CB-ADD3-F5B9492BD61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82543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8FEE92-438B-4552-AF26-ED8B17124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Implications of Prior Infection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5E5EE5-D2A2-4909-BFBB-D5F0C6E5C6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0345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158DCBF-8232-4D11-B992-AF806355F5D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Summary of COVID-19 Treatments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C2F84A-8F59-407E-AFD3-6592C8D85AF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417510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9FD22F2-4954-4977-BEE3-5D8A26677B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Major Risk Factors for Severe COVID-19</a:t>
            </a:r>
            <a:br>
              <a:rPr lang="en-US"/>
            </a:br>
            <a:r>
              <a:rPr lang="en-US" sz="3100" i="1"/>
              <a:t>Influences Whether to Treat or Not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72C4283-304D-4AE7-A337-CC22747B5B7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90795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C395779-ECB6-4646-A8AF-A57D545E93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Clinical Spectrum of COVID-19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D79AB74-87FF-4B08-B054-44FDFCEE158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11092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C07E9A-CAA4-452E-B5ED-6D38B8AA27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Severity of Illness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D3B2CC-9A82-44A0-B9C8-08144666A18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5745652"/>
      </p:ext>
    </p:extLst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4CBFAB7-2E42-4C4C-AB18-A10544E18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Stepwise Approach to Management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5C0022-4BEF-4500-8DFD-6E3C7F869B6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507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EAC0451-DE15-49C3-823A-03B647937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Therapeutic Decision Aid for Outpatients</a:t>
            </a:r>
            <a:br>
              <a:rPr lang="en-US"/>
            </a:br>
            <a:r>
              <a:rPr lang="en-US"/>
              <a:t>Ages 12+ Years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423FB71-7B27-4055-8800-80F4E044B2A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859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823E22D-97AB-4E23-93F5-0CDC080BDB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Considerations for Outpatient Therapies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BD20AD0-8C87-4855-BFDA-0E038A0F70C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84252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79D6A3D-C33B-4E96-842E-D5E07966A6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Special Clinical Considerations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0A6A0D-A67B-45F3-AC36-EF8A6413F07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72196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92EB208-D8A6-4735-B529-FB89A4382C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Considerations for Outpatient Therapies </a:t>
            </a:r>
            <a:endParaRPr lang="en-US" sz="4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5873230-A864-4EB7-B933-8565EB7B0E4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1101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6C542119-A4F2-43FB-83C5-0121EBD644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Medscape Education Disclaimer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4E68008-1075-4574-8595-5CDE5DE0CAB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61350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2CD360C3-6C38-42AE-AB7A-0A1913ACC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Practical Considerations for Outpatient Therapies </a:t>
            </a:r>
            <a:endParaRPr lang="en-US" sz="400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FCF172-C2BB-4F5E-B289-2059609FDD3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44910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2EA2D96-7ECD-4D85-B1E8-35A8321FF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Therapeutic Inequality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150F900-29DA-4FC3-B8FF-0224FBDD58C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74645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84C397-D5F3-43A3-A263-C062E38B2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Therapeutic Disparities Exist -- Now What?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4F915D-BA29-4C16-B0E2-80BAB8E7DD6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89474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EB73FC9-DE8B-431A-9146-023FA1168C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Should We Be Concerned About Viral Rebound With </a:t>
            </a:r>
            <a:br>
              <a:rPr lang="en-US"/>
            </a:br>
            <a:r>
              <a:rPr lang="en-US"/>
              <a:t>Antiviral Agents? 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1BE7B-507D-48EB-A968-3782A90FE7C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73403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336EE122-2A59-4C52-B41D-C0718FDDB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F9BE80C-FD82-4A14-AF21-5EF5DAEF477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186006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CDDA984B-7A32-4907-B118-F454A330A9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COVID-19 as a Disease Continuum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B832236-65A8-42A0-ADEF-65719F7BADF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153874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020C629-6DFF-478B-8C72-9167BCF95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Long COVID</a:t>
            </a:r>
            <a:br>
              <a:rPr lang="en-US"/>
            </a:br>
            <a:r>
              <a:rPr lang="en-US" sz="3100" i="1"/>
              <a:t>NCHS Household Pulse Survey (Sept 14-26, 2022)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64E0B28-BCB9-4CB6-846C-89A7C9704D2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682703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9519635-3795-452D-A15C-29CC9A29D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Risk Factors for Long COVID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DF33174-746B-4304-A8D8-0CC2FF93053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159821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3B0B4FB-2553-4BD4-A3A9-EC7A7B6DA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For Clinical Features Warranting Further Evaluation,</a:t>
            </a:r>
            <a:br>
              <a:rPr lang="en-US"/>
            </a:br>
            <a:r>
              <a:rPr lang="en-US"/>
              <a:t>Consider Broad Range of Possible Post-COVID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A7BE102B-0C83-458B-B6FD-462937A567B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346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E7A4984-3C8C-48E6-8443-CBBFD5DADE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PASC and Long COVID</a:t>
            </a:r>
            <a:br>
              <a:rPr lang="en-US"/>
            </a:br>
            <a:r>
              <a:rPr lang="en-US" sz="3100" i="1"/>
              <a:t>Definitions Are Evolving  </a:t>
            </a:r>
            <a:endParaRPr lang="en-US" i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FF5121F-5C9A-40C8-9FF8-583585CBDB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772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548152D-C82D-4A7E-ADAB-4DD6A12D9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Webinar Series Recap</a:t>
            </a:r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C35CB9-551C-4604-8A01-C8E5DB165D9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1887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BE8A186-305C-46B3-9FB2-6C733FEAE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Symptom Inventories and Assessment Tools Might Be Helpful for Monitoring the Status of Post-COVID Conditions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C7CFCD4-6B03-4707-BA90-8855A8398EA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395805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43ECD27-0E27-43B0-AB35-0C3D667190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000"/>
              <a:t>Symptom Inventories and Assessment Tools Might Be Helpful for Monitoring the Status of Post-COVID Conditions (cont)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A85399A-5B98-4B6E-81DC-DD44087C3E8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61478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1F41B3E-5F5A-4526-B3A9-D88FA7992A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Potential Causes of Long COVID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AE98C88-B0CB-481F-9659-CCAC0F84E78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5010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F4D775FC-5AE9-40F3-9EC9-46FF24A33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Neurological and Psychiatric Sequelae of Long COVID	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A2BF64E-BA56-4A38-B1FF-E74DC394E15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0675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536CA9E-4089-4384-974A-E3DA6ECDB0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Definitions, Pathophysiology, and Symptoms of Long COVID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38DD14-52E6-4C0D-B18B-00AEA44B6D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6412016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344485D-EE6D-4C92-BEAA-66924EFE9E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Impact of COVID-19 Vaccination on Long COVID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DFF3835-4AC8-45A7-A9C5-1C10477D5C6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16761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962451C-13C3-44A3-A136-A297A052A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Can Early Antiviral Use Prevent Long COVID?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5C606DB-8BCF-4F9C-B496-9C591E94E51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996289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6331861-AD11-41D4-A873-679D100E1D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Possible Long COVID Treatment Modalities by Symptom 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DF5D13-5917-402A-81BE-CB996872A8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555908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FD0D66A-CB9A-4DD5-B8DE-1407D869FC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Treatments Under Investigation for Long COVID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DBDC672-5B56-4E3F-A690-396C621288A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447327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53616BB-90CB-4EBD-9A74-3B13D4F51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Vaccination and Booster Recommendations After </a:t>
            </a:r>
            <a:br>
              <a:rPr lang="en-US"/>
            </a:br>
            <a:r>
              <a:rPr lang="en-US"/>
              <a:t>COVID-19 Infection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801538-F74C-4358-810F-12F3B3ED9D87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421483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8B4D50-C5D9-4945-B7D6-8DCFEF01C8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49E9907-3294-4F3C-B236-7DFE7696830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630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763D830-C8E6-44D3-8DB8-766D44418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7E343D1-C6E5-4781-9028-3C80759103C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12230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8197132-080C-4DE6-A31C-8087EB2E2B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Summary and Conclusions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670B4E2-630A-4D45-9FCB-3F13321FEF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3051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AC6E598-75A2-419B-9769-3A90CD1230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0C06AAB-4CB0-4519-B64F-A750C77CB56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8072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BE48C79F-8CF1-4415-BD2E-51C708478B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Discussion Question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92CEC5E-B2A3-4BE4-A44B-2F5125B2479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7694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742D818-EF82-4D06-A861-BB8E231FF0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1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9B34944-E375-4297-846A-B86C3668659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02394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85B6E2-40FC-40FC-BD2F-B68D3CF146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2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F5A6F92-E24B-4428-B1FA-8150C0179BC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4857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879547A-DF4A-499A-8829-64787FC724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Case Study 3</a:t>
            </a:r>
            <a:endParaRPr lang="en-US" i="1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BB8306A-A958-4599-BC7D-2BC6863B39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88057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2F616B5-AED2-4BD6-B8E6-0A57ECD21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Timeline of SARS-CoV-2 Testing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D527BF4-D99D-40C0-AF08-5062BE161AA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84185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93acf5f-f59b-46bb-8c22-2b43a486ab2c" xsi:nil="true"/>
    <additionalcolumn xmlns="9afdf12d-75ef-42f2-a1ef-97cf7983f7a8">
      <Url xsi:nil="true"/>
      <Description xsi:nil="true"/>
    </additionalcolumn>
    <lcf76f155ced4ddcb4097134ff3c332f xmlns="9afdf12d-75ef-42f2-a1ef-97cf7983f7a8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020762B52908948BE4BE68592D4DCF4" ma:contentTypeVersion="17" ma:contentTypeDescription="Create a new document." ma:contentTypeScope="" ma:versionID="132769ae9c10d8d266c715ef57be49f9">
  <xsd:schema xmlns:xsd="http://www.w3.org/2001/XMLSchema" xmlns:xs="http://www.w3.org/2001/XMLSchema" xmlns:p="http://schemas.microsoft.com/office/2006/metadata/properties" xmlns:ns2="9afdf12d-75ef-42f2-a1ef-97cf7983f7a8" xmlns:ns3="e93acf5f-f59b-46bb-8c22-2b43a486ab2c" targetNamespace="http://schemas.microsoft.com/office/2006/metadata/properties" ma:root="true" ma:fieldsID="f42ea98a7d62e9dfba9ca05971225d36" ns2:_="" ns3:_="">
    <xsd:import namespace="9afdf12d-75ef-42f2-a1ef-97cf7983f7a8"/>
    <xsd:import namespace="e93acf5f-f59b-46bb-8c22-2b43a486ab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2:MediaServiceOCR" minOccurs="0"/>
                <xsd:element ref="ns2:additionalcolum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LengthInSeconds" minOccurs="0"/>
                <xsd:element ref="ns2:lcf76f155ced4ddcb4097134ff3c332f" minOccurs="0"/>
                <xsd:element ref="ns3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afdf12d-75ef-42f2-a1ef-97cf7983f7a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additionalcolumn" ma:index="17" nillable="true" ma:displayName="additional column" ma:format="Hyperlink" ma:internalName="additionalcolumn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3" nillable="true" ma:taxonomy="true" ma:internalName="lcf76f155ced4ddcb4097134ff3c332f" ma:taxonomyFieldName="MediaServiceImageTags" ma:displayName="Image Tags" ma:readOnly="false" ma:fieldId="{5cf76f15-5ced-4ddc-b409-7134ff3c332f}" ma:taxonomyMulti="true" ma:sspId="90f99b7d-70a6-40d3-b94c-662730ffe564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93acf5f-f59b-46bb-8c22-2b43a486ab2c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4" nillable="true" ma:displayName="Taxonomy Catch All Column" ma:hidden="true" ma:list="{02f9ee28-ccf5-4b68-966d-9d0435739218}" ma:internalName="TaxCatchAll" ma:showField="CatchAllData" ma:web="e93acf5f-f59b-46bb-8c22-2b43a486ab2c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C87FB779-EAB7-4072-BD4F-5AF98CFF3B1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97B30AA-88F4-4661-806F-6EDBC3A2BB71}">
  <ds:schemaRefs>
    <ds:schemaRef ds:uri="e93acf5f-f59b-46bb-8c22-2b43a486ab2c"/>
    <ds:schemaRef ds:uri="http://purl.org/dc/elements/1.1/"/>
    <ds:schemaRef ds:uri="http://purl.org/dc/terms/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schemas.openxmlformats.org/package/2006/metadata/core-properties"/>
    <ds:schemaRef ds:uri="9afdf12d-75ef-42f2-a1ef-97cf7983f7a8"/>
    <ds:schemaRef ds:uri="http://schemas.microsoft.com/office/2006/metadata/properties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553EA097-1A03-4628-9483-747700B952E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9afdf12d-75ef-42f2-a1ef-97cf7983f7a8"/>
    <ds:schemaRef ds:uri="e93acf5f-f59b-46bb-8c22-2b43a486ab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244</Words>
  <Application>Microsoft Office PowerPoint</Application>
  <PresentationFormat>Widescreen</PresentationFormat>
  <Paragraphs>38</Paragraphs>
  <Slides>42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6" baseType="lpstr">
      <vt:lpstr>Arial</vt:lpstr>
      <vt:lpstr>Calibri</vt:lpstr>
      <vt:lpstr>Calibri Light</vt:lpstr>
      <vt:lpstr>Office Theme</vt:lpstr>
      <vt:lpstr>PowerPoint Presentation</vt:lpstr>
      <vt:lpstr>Medscape Education Disclaimer </vt:lpstr>
      <vt:lpstr>Webinar Series Recap</vt:lpstr>
      <vt:lpstr>PowerPoint Presentation</vt:lpstr>
      <vt:lpstr>Discussion Question</vt:lpstr>
      <vt:lpstr>Case Study 1</vt:lpstr>
      <vt:lpstr>Case Study 2</vt:lpstr>
      <vt:lpstr>Case Study 3</vt:lpstr>
      <vt:lpstr>Timeline of SARS-CoV-2 Testing</vt:lpstr>
      <vt:lpstr>Implications of Prior Infection </vt:lpstr>
      <vt:lpstr>Summary of COVID-19 Treatments</vt:lpstr>
      <vt:lpstr>Major Risk Factors for Severe COVID-19 Influences Whether to Treat or Not</vt:lpstr>
      <vt:lpstr>Clinical Spectrum of COVID-19 </vt:lpstr>
      <vt:lpstr>COVID-19 Severity of Illness</vt:lpstr>
      <vt:lpstr>Stepwise Approach to Management</vt:lpstr>
      <vt:lpstr>Therapeutic Decision Aid for Outpatients Ages 12+ Years</vt:lpstr>
      <vt:lpstr>Practical Considerations for Outpatient Therapies</vt:lpstr>
      <vt:lpstr>Special Clinical Considerations</vt:lpstr>
      <vt:lpstr>Considerations for Outpatient Therapies </vt:lpstr>
      <vt:lpstr>Practical Considerations for Outpatient Therapies </vt:lpstr>
      <vt:lpstr>Therapeutic Inequality</vt:lpstr>
      <vt:lpstr>Therapeutic Disparities Exist -- Now What?</vt:lpstr>
      <vt:lpstr>Should We Be Concerned About Viral Rebound With  Antiviral Agents? </vt:lpstr>
      <vt:lpstr>PowerPoint Presentation</vt:lpstr>
      <vt:lpstr>COVID-19 as a Disease Continuum</vt:lpstr>
      <vt:lpstr>Long COVID NCHS Household Pulse Survey (Sept 14-26, 2022)</vt:lpstr>
      <vt:lpstr>Risk Factors for Long COVID</vt:lpstr>
      <vt:lpstr>For Clinical Features Warranting Further Evaluation, Consider Broad Range of Possible Post-COVID Conditions</vt:lpstr>
      <vt:lpstr>PASC and Long COVID Definitions Are Evolving  </vt:lpstr>
      <vt:lpstr>Symptom Inventories and Assessment Tools Might Be Helpful for Monitoring the Status of Post-COVID Conditions</vt:lpstr>
      <vt:lpstr>Symptom Inventories and Assessment Tools Might Be Helpful for Monitoring the Status of Post-COVID Conditions (cont) </vt:lpstr>
      <vt:lpstr>Potential Causes of Long COVID</vt:lpstr>
      <vt:lpstr>Neurological and Psychiatric Sequelae of Long COVID </vt:lpstr>
      <vt:lpstr>Definitions, Pathophysiology, and Symptoms of Long COVID</vt:lpstr>
      <vt:lpstr>Impact of COVID-19 Vaccination on Long COVID </vt:lpstr>
      <vt:lpstr>Can Early Antiviral Use Prevent Long COVID?</vt:lpstr>
      <vt:lpstr>Possible Long COVID Treatment Modalities by Symptom </vt:lpstr>
      <vt:lpstr>Treatments Under Investigation for Long COVID</vt:lpstr>
      <vt:lpstr>Vaccination and Booster Recommendations After  COVID-19 Infection</vt:lpstr>
      <vt:lpstr>Discussion Question</vt:lpstr>
      <vt:lpstr>Summary and Conclusions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Fernandez Doble, Paula S.</dc:creator>
  <cp:lastModifiedBy>Fernandez Doble, Paula S.</cp:lastModifiedBy>
  <cp:revision>1</cp:revision>
  <dcterms:created xsi:type="dcterms:W3CDTF">2023-01-23T15:47:18Z</dcterms:created>
  <dcterms:modified xsi:type="dcterms:W3CDTF">2023-01-24T20:58:42Z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0x0101004020762B52908948BE4BE68592D4DCF4</vt:lpwstr>
  </property>
  <property fmtid="{D5CDD505-2E9C-101B-9397-08002B2CF9AE}" pid="3" name="MediaServiceImageTags">
    <vt:lpwstr/>
  </property>
</Properties>
</file>