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diagrams/data1.xml" ContentType="application/vnd.openxmlformats-officedocument.drawingml.diagramData+xml"/>
  <Override PartName="/ppt/drawings/drawing1.xml" ContentType="application/vnd.openxmlformats-officedocument.drawingml.chartshapes+xml"/>
  <Override PartName="/ppt/presentation.xml" ContentType="application/vnd.openxmlformats-officedocument.presentationml.presentation.main+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2.xml" ContentType="application/vnd.openxmlformats-officedocument.presentationml.notesSlide+xml"/>
  <Override PartName="/ppt/slideLayouts/slideLayout9.xml" ContentType="application/vnd.openxmlformats-officedocument.presentationml.slideLayout+xml"/>
  <Override PartName="/ppt/slideLayouts/slideLayout3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5.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style5.xml" ContentType="application/vnd.ms-office.chartstyle+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Override4.xml" ContentType="application/vnd.openxmlformats-officedocument.themeOverride+xml"/>
  <Override PartName="/ppt/theme/theme1.xml" ContentType="application/vnd.openxmlformats-officedocument.them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8.xml" ContentType="application/vnd.openxmlformats-officedocument.drawingml.chart+xml"/>
  <Override PartName="/ppt/theme/themeOverride3.xml" ContentType="application/vnd.openxmlformats-officedocument.themeOverride+xml"/>
  <Override PartName="/ppt/charts/chart7.xml" ContentType="application/vnd.openxmlformats-officedocument.drawingml.chart+xml"/>
  <Override PartName="/ppt/charts/colors6.xml" ContentType="application/vnd.ms-office.chartcolorstyle+xml"/>
  <Override PartName="/ppt/charts/style6.xml" ContentType="application/vnd.ms-office.chartstyle+xml"/>
  <Override PartName="/ppt/charts/chart6.xml" ContentType="application/vnd.openxmlformats-officedocument.drawingml.chart+xml"/>
  <Override PartName="/ppt/theme/theme4.xml" ContentType="application/vnd.openxmlformats-officedocument.theme+xml"/>
  <Override PartName="/ppt/charts/colors5.xml" ContentType="application/vnd.ms-office.chartcolorstyle+xml"/>
  <Override PartName="/ppt/charts/chart5.xml" ContentType="application/vnd.openxmlformats-officedocument.drawingml.chart+xml"/>
  <Override PartName="/ppt/charts/colors4.xml" ContentType="application/vnd.ms-office.chartcolorstyle+xml"/>
  <Override PartName="/ppt/charts/style4.xml" ContentType="application/vnd.ms-office.chartstyle+xml"/>
  <Override PartName="/ppt/charts/chart4.xml" ContentType="application/vnd.openxmlformats-officedocument.drawingml.chart+xml"/>
  <Override PartName="/ppt/charts/colors3.xml" ContentType="application/vnd.ms-office.chartcolorstyle+xml"/>
  <Override PartName="/ppt/charts/style3.xml" ContentType="application/vnd.ms-office.chartstyle+xml"/>
  <Override PartName="/ppt/charts/chart3.xml" ContentType="application/vnd.openxmlformats-officedocument.drawingml.chart+xml"/>
  <Override PartName="/ppt/theme/themeOverride2.xml" ContentType="application/vnd.openxmlformats-officedocument.themeOverride+xml"/>
  <Override PartName="/ppt/charts/colors2.xml" ContentType="application/vnd.ms-office.chartcolorstyle+xml"/>
  <Override PartName="/ppt/charts/style2.xml" ContentType="application/vnd.ms-office.chartstyle+xml"/>
  <Override PartName="/ppt/charts/chart2.xml" ContentType="application/vnd.openxmlformats-officedocument.drawingml.chart+xml"/>
  <Override PartName="/ppt/theme/themeOverride1.xml" ContentType="application/vnd.openxmlformats-officedocument.themeOverride+xml"/>
  <Override PartName="/ppt/charts/colors1.xml" ContentType="application/vnd.ms-office.chartcolorstyle+xml"/>
  <Override PartName="/ppt/charts/style1.xml" ContentType="application/vnd.ms-office.chartstyle+xml"/>
  <Override PartName="/ppt/charts/chart1.xml" ContentType="application/vnd.openxmlformats-officedocument.drawingml.chart+xml"/>
  <Override PartName="/ppt/theme/theme6.xml" ContentType="application/vnd.openxmlformats-officedocument.theme+xml"/>
  <Override PartName="/ppt/theme/theme5.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 id="2147484050" r:id="rId2"/>
    <p:sldMasterId id="2147484368" r:id="rId3"/>
    <p:sldMasterId id="2147484409" r:id="rId4"/>
  </p:sldMasterIdLst>
  <p:notesMasterIdLst>
    <p:notesMasterId r:id="rId53"/>
  </p:notesMasterIdLst>
  <p:handoutMasterIdLst>
    <p:handoutMasterId r:id="rId54"/>
  </p:handoutMasterIdLst>
  <p:sldIdLst>
    <p:sldId id="257" r:id="rId5"/>
    <p:sldId id="266" r:id="rId6"/>
    <p:sldId id="267" r:id="rId7"/>
    <p:sldId id="767" r:id="rId8"/>
    <p:sldId id="768" r:id="rId9"/>
    <p:sldId id="769" r:id="rId10"/>
    <p:sldId id="815" r:id="rId11"/>
    <p:sldId id="816" r:id="rId12"/>
    <p:sldId id="770" r:id="rId13"/>
    <p:sldId id="817" r:id="rId14"/>
    <p:sldId id="771" r:id="rId15"/>
    <p:sldId id="772" r:id="rId16"/>
    <p:sldId id="818" r:id="rId17"/>
    <p:sldId id="819" r:id="rId18"/>
    <p:sldId id="773" r:id="rId19"/>
    <p:sldId id="774" r:id="rId20"/>
    <p:sldId id="775" r:id="rId21"/>
    <p:sldId id="778" r:id="rId22"/>
    <p:sldId id="779" r:id="rId23"/>
    <p:sldId id="780" r:id="rId24"/>
    <p:sldId id="781" r:id="rId25"/>
    <p:sldId id="782" r:id="rId26"/>
    <p:sldId id="783" r:id="rId27"/>
    <p:sldId id="784" r:id="rId28"/>
    <p:sldId id="785" r:id="rId29"/>
    <p:sldId id="786" r:id="rId30"/>
    <p:sldId id="787" r:id="rId31"/>
    <p:sldId id="788" r:id="rId32"/>
    <p:sldId id="789" r:id="rId33"/>
    <p:sldId id="790" r:id="rId34"/>
    <p:sldId id="791" r:id="rId35"/>
    <p:sldId id="792" r:id="rId36"/>
    <p:sldId id="793" r:id="rId37"/>
    <p:sldId id="794" r:id="rId38"/>
    <p:sldId id="820" r:id="rId39"/>
    <p:sldId id="821" r:id="rId40"/>
    <p:sldId id="822" r:id="rId41"/>
    <p:sldId id="795" r:id="rId42"/>
    <p:sldId id="796" r:id="rId43"/>
    <p:sldId id="797" r:id="rId44"/>
    <p:sldId id="798" r:id="rId45"/>
    <p:sldId id="799" r:id="rId46"/>
    <p:sldId id="800" r:id="rId47"/>
    <p:sldId id="801" r:id="rId48"/>
    <p:sldId id="802" r:id="rId49"/>
    <p:sldId id="803" r:id="rId50"/>
    <p:sldId id="804" r:id="rId51"/>
    <p:sldId id="805" r:id="rId5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Merlo, Kathryn" initials="MK" lastIdx="27" clrIdx="0">
    <p:extLst>
      <p:ext uri="{19B8F6BF-5375-455C-9EA6-DF929625EA0E}">
        <p15:presenceInfo xmlns:p15="http://schemas.microsoft.com/office/powerpoint/2012/main" userId="S::kmerlo@medscape.net::b02eeda0-e6cf-478a-9f38-b3238ca965b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F0D"/>
    <a:srgbClr val="E77619"/>
    <a:srgbClr val="11AF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26" autoAdjust="0"/>
    <p:restoredTop sz="96327" autoAdjust="0"/>
  </p:normalViewPr>
  <p:slideViewPr>
    <p:cSldViewPr>
      <p:cViewPr varScale="1">
        <p:scale>
          <a:sx n="123" d="100"/>
          <a:sy n="123" d="100"/>
        </p:scale>
        <p:origin x="640" y="192"/>
      </p:cViewPr>
      <p:guideLst>
        <p:guide orient="horz" pos="2160"/>
        <p:guide pos="3840"/>
      </p:guideLst>
    </p:cSldViewPr>
  </p:slideViewPr>
  <p:outlineViewPr>
    <p:cViewPr>
      <p:scale>
        <a:sx n="33" d="100"/>
        <a:sy n="33" d="100"/>
      </p:scale>
      <p:origin x="0" y="-2064"/>
    </p:cViewPr>
  </p:outlineViewPr>
  <p:notesTextViewPr>
    <p:cViewPr>
      <p:scale>
        <a:sx n="1" d="1"/>
        <a:sy n="1" d="1"/>
      </p:scale>
      <p:origin x="0" y="0"/>
    </p:cViewPr>
  </p:notesTextViewPr>
  <p:sorterViewPr>
    <p:cViewPr>
      <p:scale>
        <a:sx n="130" d="100"/>
        <a:sy n="130" d="100"/>
      </p:scale>
      <p:origin x="0" y="-3444"/>
    </p:cViewPr>
  </p:sorterViewPr>
  <p:notesViewPr>
    <p:cSldViewPr>
      <p:cViewPr varScale="1">
        <p:scale>
          <a:sx n="67" d="100"/>
          <a:sy n="67" d="100"/>
        </p:scale>
        <p:origin x="-3168"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customXml" Target="../customXml/item2.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handoutMaster" Target="handoutMasters/handoutMaster1.xml"/><Relationship Id="rId62"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Series 1</c:v>
                </c:pt>
              </c:strCache>
            </c:strRef>
          </c:tx>
          <c:spPr>
            <a:solidFill>
              <a:schemeClr val="accent1"/>
            </a:solidFill>
            <a:ln>
              <a:noFill/>
            </a:ln>
            <a:effectLst/>
            <a:sp3d/>
          </c:spPr>
          <c:invertIfNegative val="0"/>
          <c:dPt>
            <c:idx val="0"/>
            <c:invertIfNegative val="0"/>
            <c:bubble3D val="0"/>
            <c:spPr>
              <a:solidFill>
                <a:schemeClr val="accent3"/>
              </a:solidFill>
              <a:ln>
                <a:noFill/>
              </a:ln>
              <a:effectLst/>
              <a:sp3d/>
            </c:spPr>
            <c:extLst>
              <c:ext xmlns:c16="http://schemas.microsoft.com/office/drawing/2014/chart" uri="{C3380CC4-5D6E-409C-BE32-E72D297353CC}">
                <c16:uniqueId val="{00000001-8E64-F847-AA49-A8ABBC36A626}"/>
              </c:ext>
            </c:extLst>
          </c:dPt>
          <c:dLbls>
            <c:dLbl>
              <c:idx val="0"/>
              <c:tx>
                <c:rich>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fld id="{3025F0A0-01ED-4B00-A3F4-5035DB853689}" type="VALUE">
                      <a:rPr lang="en-US" smtClean="0"/>
                      <a:pPr>
                        <a:defRPr sz="2400">
                          <a:solidFill>
                            <a:schemeClr val="bg1"/>
                          </a:solidFill>
                        </a:defRPr>
                      </a:pPr>
                      <a:t>[VALUE]</a:t>
                    </a:fld>
                    <a:r>
                      <a:rPr lang="en-US" dirty="0"/>
                      <a:t>%</a:t>
                    </a:r>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64-F847-AA49-A8ABBC36A62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44</c:v>
                </c:pt>
              </c:numCache>
            </c:numRef>
          </c:val>
          <c:extLst>
            <c:ext xmlns:c16="http://schemas.microsoft.com/office/drawing/2014/chart" uri="{C3380CC4-5D6E-409C-BE32-E72D297353CC}">
              <c16:uniqueId val="{00000002-8E64-F847-AA49-A8ABBC36A626}"/>
            </c:ext>
          </c:extLst>
        </c:ser>
        <c:ser>
          <c:idx val="1"/>
          <c:order val="1"/>
          <c:tx>
            <c:strRef>
              <c:f>Sheet1!$C$1</c:f>
              <c:strCache>
                <c:ptCount val="1"/>
                <c:pt idx="0">
                  <c:v>Series 2</c:v>
                </c:pt>
              </c:strCache>
            </c:strRef>
          </c:tx>
          <c:spPr>
            <a:solidFill>
              <a:schemeClr val="accent2"/>
            </a:solidFill>
            <a:ln>
              <a:noFill/>
            </a:ln>
            <a:effectLst/>
            <a:sp3d/>
          </c:spPr>
          <c:invertIfNegative val="0"/>
          <c:dLbls>
            <c:dLbl>
              <c:idx val="0"/>
              <c:tx>
                <c:rich>
                  <a:bodyPr/>
                  <a:lstStyle/>
                  <a:p>
                    <a:fld id="{3F8BF9BA-EC08-40C3-81C8-D137331E4ECB}" type="VALUE">
                      <a:rPr lang="en-US" smtClean="0"/>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E64-F847-AA49-A8ABBC36A626}"/>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56</c:v>
                </c:pt>
              </c:numCache>
            </c:numRef>
          </c:val>
          <c:extLst>
            <c:ext xmlns:c16="http://schemas.microsoft.com/office/drawing/2014/chart" uri="{C3380CC4-5D6E-409C-BE32-E72D297353CC}">
              <c16:uniqueId val="{00000004-8E64-F847-AA49-A8ABBC36A626}"/>
            </c:ext>
          </c:extLst>
        </c:ser>
        <c:dLbls>
          <c:showLegendKey val="0"/>
          <c:showVal val="0"/>
          <c:showCatName val="0"/>
          <c:showSerName val="0"/>
          <c:showPercent val="0"/>
          <c:showBubbleSize val="0"/>
        </c:dLbls>
        <c:gapWidth val="150"/>
        <c:shape val="box"/>
        <c:axId val="149617664"/>
        <c:axId val="149881600"/>
        <c:axId val="0"/>
      </c:bar3DChart>
      <c:catAx>
        <c:axId val="149617664"/>
        <c:scaling>
          <c:orientation val="minMax"/>
        </c:scaling>
        <c:delete val="1"/>
        <c:axPos val="b"/>
        <c:numFmt formatCode="General" sourceLinked="1"/>
        <c:majorTickMark val="none"/>
        <c:minorTickMark val="none"/>
        <c:tickLblPos val="nextTo"/>
        <c:crossAx val="149881600"/>
        <c:crosses val="autoZero"/>
        <c:auto val="1"/>
        <c:lblAlgn val="ctr"/>
        <c:lblOffset val="100"/>
        <c:noMultiLvlLbl val="0"/>
      </c:catAx>
      <c:valAx>
        <c:axId val="149881600"/>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149617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54268901478259535"/>
          <c:y val="1.832812387253175E-2"/>
          <c:w val="0.31483919656925485"/>
          <c:h val="0.96334375225493651"/>
        </c:manualLayout>
      </c:layout>
      <c:bar3DChart>
        <c:barDir val="col"/>
        <c:grouping val="stacked"/>
        <c:varyColors val="0"/>
        <c:ser>
          <c:idx val="0"/>
          <c:order val="0"/>
          <c:tx>
            <c:strRef>
              <c:f>Sheet1!$B$1</c:f>
              <c:strCache>
                <c:ptCount val="1"/>
                <c:pt idx="0">
                  <c:v>Series 1</c:v>
                </c:pt>
              </c:strCache>
            </c:strRef>
          </c:tx>
          <c:spPr>
            <a:noFill/>
            <a:ln>
              <a:noFill/>
            </a:ln>
            <a:effectLst/>
            <a:sp3d/>
          </c:spPr>
          <c:invertIfNegative val="0"/>
          <c:dPt>
            <c:idx val="0"/>
            <c:invertIfNegative val="0"/>
            <c:bubble3D val="0"/>
            <c:extLst>
              <c:ext xmlns:c16="http://schemas.microsoft.com/office/drawing/2014/chart" uri="{C3380CC4-5D6E-409C-BE32-E72D297353CC}">
                <c16:uniqueId val="{00000000-F807-A94C-AA1C-5DB84F773D6D}"/>
              </c:ext>
            </c:extLst>
          </c:dPt>
          <c:cat>
            <c:strRef>
              <c:f>Sheet1!$A$2</c:f>
              <c:strCache>
                <c:ptCount val="1"/>
                <c:pt idx="0">
                  <c:v>Category 1</c:v>
                </c:pt>
              </c:strCache>
            </c:strRef>
          </c:cat>
          <c:val>
            <c:numRef>
              <c:f>Sheet1!$B$2</c:f>
              <c:numCache>
                <c:formatCode>General</c:formatCode>
                <c:ptCount val="1"/>
                <c:pt idx="0">
                  <c:v>44</c:v>
                </c:pt>
              </c:numCache>
            </c:numRef>
          </c:val>
          <c:extLst>
            <c:ext xmlns:c16="http://schemas.microsoft.com/office/drawing/2014/chart" uri="{C3380CC4-5D6E-409C-BE32-E72D297353CC}">
              <c16:uniqueId val="{00000001-F807-A94C-AA1C-5DB84F773D6D}"/>
            </c:ext>
          </c:extLst>
        </c:ser>
        <c:dLbls>
          <c:showLegendKey val="0"/>
          <c:showVal val="0"/>
          <c:showCatName val="0"/>
          <c:showSerName val="0"/>
          <c:showPercent val="0"/>
          <c:showBubbleSize val="0"/>
        </c:dLbls>
        <c:gapWidth val="0"/>
        <c:gapDepth val="0"/>
        <c:shape val="box"/>
        <c:axId val="149931520"/>
        <c:axId val="149933056"/>
        <c:axId val="0"/>
      </c:bar3DChart>
      <c:catAx>
        <c:axId val="149931520"/>
        <c:scaling>
          <c:orientation val="minMax"/>
        </c:scaling>
        <c:delete val="1"/>
        <c:axPos val="b"/>
        <c:numFmt formatCode="General" sourceLinked="1"/>
        <c:majorTickMark val="none"/>
        <c:minorTickMark val="none"/>
        <c:tickLblPos val="nextTo"/>
        <c:crossAx val="149933056"/>
        <c:crosses val="autoZero"/>
        <c:auto val="1"/>
        <c:lblAlgn val="ctr"/>
        <c:lblOffset val="100"/>
        <c:noMultiLvlLbl val="0"/>
      </c:catAx>
      <c:valAx>
        <c:axId val="149933056"/>
        <c:scaling>
          <c:orientation val="minMax"/>
          <c:max val="100"/>
        </c:scaling>
        <c:delete val="0"/>
        <c:axPos val="l"/>
        <c:majorGridlines>
          <c:spPr>
            <a:ln w="9525" cap="flat" cmpd="sng" algn="ctr">
              <a:no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49931520"/>
        <c:crosses val="autoZero"/>
        <c:crossBetween val="between"/>
        <c:majorUnit val="2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r>
              <a:rPr lang="en-US" sz="1800" b="1" i="0" baseline="0">
                <a:solidFill>
                  <a:schemeClr val="tx1"/>
                </a:solidFill>
                <a:effectLst/>
              </a:rPr>
              <a:t>Decrease in Mean Number of Migraine Days/Month at Week 9-12</a:t>
            </a:r>
            <a:endParaRPr lang="en-US" b="1">
              <a:solidFill>
                <a:schemeClr val="tx1"/>
              </a:solidFill>
              <a:effectLst/>
            </a:endParaRPr>
          </a:p>
        </c:rich>
      </c:tx>
      <c:layout>
        <c:manualLayout>
          <c:xMode val="edge"/>
          <c:yMode val="edge"/>
          <c:x val="0.16812816024214866"/>
          <c:y val="1.5042307971712564E-2"/>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Placebo</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Sheet1!$B$2</c:f>
              <c:numCache>
                <c:formatCode>General</c:formatCode>
                <c:ptCount val="1"/>
                <c:pt idx="0">
                  <c:v>3.5</c:v>
                </c:pt>
              </c:numCache>
            </c:numRef>
          </c:val>
          <c:extLst>
            <c:ext xmlns:c16="http://schemas.microsoft.com/office/drawing/2014/chart" uri="{C3380CC4-5D6E-409C-BE32-E72D297353CC}">
              <c16:uniqueId val="{00000000-467D-094A-8DE0-B92F10E48D7F}"/>
            </c:ext>
          </c:extLst>
        </c:ser>
        <c:ser>
          <c:idx val="1"/>
          <c:order val="1"/>
          <c:tx>
            <c:strRef>
              <c:f>Sheet1!$C$1</c:f>
              <c:strCache>
                <c:ptCount val="1"/>
                <c:pt idx="0">
                  <c:v>Rimegepant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Sheet1!$C$2</c:f>
              <c:numCache>
                <c:formatCode>General</c:formatCode>
                <c:ptCount val="1"/>
                <c:pt idx="0">
                  <c:v>4.3</c:v>
                </c:pt>
              </c:numCache>
            </c:numRef>
          </c:val>
          <c:extLst>
            <c:ext xmlns:c16="http://schemas.microsoft.com/office/drawing/2014/chart" uri="{C3380CC4-5D6E-409C-BE32-E72D297353CC}">
              <c16:uniqueId val="{00000001-467D-094A-8DE0-B92F10E48D7F}"/>
            </c:ext>
          </c:extLst>
        </c:ser>
        <c:dLbls>
          <c:showLegendKey val="0"/>
          <c:showVal val="0"/>
          <c:showCatName val="0"/>
          <c:showSerName val="0"/>
          <c:showPercent val="0"/>
          <c:showBubbleSize val="0"/>
        </c:dLbls>
        <c:gapWidth val="219"/>
        <c:overlap val="-27"/>
        <c:axId val="251188255"/>
        <c:axId val="232530895"/>
      </c:barChart>
      <c:catAx>
        <c:axId val="251188255"/>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2530895"/>
        <c:crosses val="autoZero"/>
        <c:auto val="1"/>
        <c:lblAlgn val="ctr"/>
        <c:lblOffset val="100"/>
        <c:noMultiLvlLbl val="0"/>
      </c:catAx>
      <c:valAx>
        <c:axId val="2325308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1">
                    <a:solidFill>
                      <a:schemeClr val="tx1"/>
                    </a:solidFill>
                  </a:rPr>
                  <a:t>MMDs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118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b="1" dirty="0">
                <a:solidFill>
                  <a:schemeClr val="tx1"/>
                </a:solidFill>
              </a:rPr>
              <a:t>% of Patients with 50% Reduction in Mean Number of Moderate/Severe Migraine Days/Month at Week 9-12</a:t>
            </a:r>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Placebo</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Sheet1!$B$2</c:f>
              <c:numCache>
                <c:formatCode>General</c:formatCode>
                <c:ptCount val="1"/>
                <c:pt idx="0">
                  <c:v>41</c:v>
                </c:pt>
              </c:numCache>
            </c:numRef>
          </c:val>
          <c:extLst>
            <c:ext xmlns:c16="http://schemas.microsoft.com/office/drawing/2014/chart" uri="{C3380CC4-5D6E-409C-BE32-E72D297353CC}">
              <c16:uniqueId val="{00000000-B5E3-3C4B-BD8F-4F4EA05DC8A0}"/>
            </c:ext>
          </c:extLst>
        </c:ser>
        <c:ser>
          <c:idx val="1"/>
          <c:order val="1"/>
          <c:tx>
            <c:strRef>
              <c:f>Sheet1!$C$1</c:f>
              <c:strCache>
                <c:ptCount val="1"/>
                <c:pt idx="0">
                  <c:v>Rimegepant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Sheet1!$C$2</c:f>
              <c:numCache>
                <c:formatCode>General</c:formatCode>
                <c:ptCount val="1"/>
                <c:pt idx="0">
                  <c:v>49</c:v>
                </c:pt>
              </c:numCache>
            </c:numRef>
          </c:val>
          <c:extLst>
            <c:ext xmlns:c16="http://schemas.microsoft.com/office/drawing/2014/chart" uri="{C3380CC4-5D6E-409C-BE32-E72D297353CC}">
              <c16:uniqueId val="{00000001-B5E3-3C4B-BD8F-4F4EA05DC8A0}"/>
            </c:ext>
          </c:extLst>
        </c:ser>
        <c:dLbls>
          <c:dLblPos val="outEnd"/>
          <c:showLegendKey val="0"/>
          <c:showVal val="1"/>
          <c:showCatName val="0"/>
          <c:showSerName val="0"/>
          <c:showPercent val="0"/>
          <c:showBubbleSize val="0"/>
        </c:dLbls>
        <c:gapWidth val="219"/>
        <c:overlap val="-27"/>
        <c:axId val="251188255"/>
        <c:axId val="232530895"/>
      </c:barChart>
      <c:catAx>
        <c:axId val="251188255"/>
        <c:scaling>
          <c:orientation val="minMax"/>
        </c:scaling>
        <c:delete val="0"/>
        <c:axPos val="b"/>
        <c:numFmt formatCode="General" sourceLinked="1"/>
        <c:majorTickMark val="none"/>
        <c:minorTickMark val="none"/>
        <c:tickLblPos val="nextTo"/>
        <c:spPr>
          <a:solidFill>
            <a:schemeClr val="bg1"/>
          </a:solid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2530895"/>
        <c:crosses val="autoZero"/>
        <c:auto val="1"/>
        <c:lblAlgn val="ctr"/>
        <c:lblOffset val="100"/>
        <c:noMultiLvlLbl val="0"/>
      </c:catAx>
      <c:valAx>
        <c:axId val="23253089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1">
                    <a:solidFill>
                      <a:schemeClr val="tx1"/>
                    </a:solidFill>
                  </a:rPr>
                  <a:t>% of Patients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11882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74422554445738"/>
          <c:y val="0.1980388116328162"/>
          <c:w val="0.84802514405112339"/>
          <c:h val="0.54555429113395459"/>
        </c:manualLayout>
      </c:layout>
      <c:barChart>
        <c:barDir val="col"/>
        <c:grouping val="clustered"/>
        <c:varyColors val="0"/>
        <c:ser>
          <c:idx val="0"/>
          <c:order val="0"/>
          <c:tx>
            <c:strRef>
              <c:f>Sheet1!$B$1</c:f>
              <c:strCache>
                <c:ptCount val="1"/>
                <c:pt idx="0">
                  <c:v>Series 1</c:v>
                </c:pt>
              </c:strCache>
            </c:strRef>
          </c:tx>
          <c:spPr>
            <a:solidFill>
              <a:schemeClr val="tx2"/>
            </a:solidFill>
            <a:ln>
              <a:noFill/>
            </a:ln>
            <a:effectLst/>
          </c:spPr>
          <c:invertIfNegative val="0"/>
          <c:dPt>
            <c:idx val="0"/>
            <c:invertIfNegative val="0"/>
            <c:bubble3D val="0"/>
            <c:spPr>
              <a:solidFill>
                <a:schemeClr val="tx1"/>
              </a:solidFill>
              <a:ln>
                <a:noFill/>
              </a:ln>
              <a:effectLst/>
            </c:spPr>
            <c:extLst>
              <c:ext xmlns:c16="http://schemas.microsoft.com/office/drawing/2014/chart" uri="{C3380CC4-5D6E-409C-BE32-E72D297353CC}">
                <c16:uniqueId val="{00000001-44B4-7145-B3AE-E24A607C5B8D}"/>
              </c:ext>
            </c:extLst>
          </c:dPt>
          <c:dPt>
            <c:idx val="1"/>
            <c:invertIfNegative val="0"/>
            <c:bubble3D val="0"/>
            <c:spPr>
              <a:solidFill>
                <a:schemeClr val="accent4"/>
              </a:solidFill>
              <a:ln>
                <a:noFill/>
              </a:ln>
              <a:effectLst/>
            </c:spPr>
            <c:extLst>
              <c:ext xmlns:c16="http://schemas.microsoft.com/office/drawing/2014/chart" uri="{C3380CC4-5D6E-409C-BE32-E72D297353CC}">
                <c16:uniqueId val="{00000003-44B4-7145-B3AE-E24A607C5B8D}"/>
              </c:ext>
            </c:extLst>
          </c:dPt>
          <c:dPt>
            <c:idx val="2"/>
            <c:invertIfNegative val="0"/>
            <c:bubble3D val="0"/>
            <c:spPr>
              <a:solidFill>
                <a:srgbClr val="00B0F0"/>
              </a:solidFill>
              <a:ln>
                <a:noFill/>
              </a:ln>
              <a:effectLst/>
            </c:spPr>
            <c:extLst>
              <c:ext xmlns:c16="http://schemas.microsoft.com/office/drawing/2014/chart" uri="{C3380CC4-5D6E-409C-BE32-E72D297353CC}">
                <c16:uniqueId val="{00000005-44B4-7145-B3AE-E24A607C5B8D}"/>
              </c:ext>
            </c:extLst>
          </c:dPt>
          <c:dPt>
            <c:idx val="3"/>
            <c:invertIfNegative val="0"/>
            <c:bubble3D val="0"/>
            <c:spPr>
              <a:solidFill>
                <a:srgbClr val="0070C0"/>
              </a:solidFill>
              <a:ln>
                <a:noFill/>
              </a:ln>
              <a:effectLst/>
            </c:spPr>
            <c:extLst>
              <c:ext xmlns:c16="http://schemas.microsoft.com/office/drawing/2014/chart" uri="{C3380CC4-5D6E-409C-BE32-E72D297353CC}">
                <c16:uniqueId val="{00000007-44B4-7145-B3AE-E24A607C5B8D}"/>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44B4-7145-B3AE-E24A607C5B8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accent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Placebo
(n=214)</c:v>
                </c:pt>
                <c:pt idx="1">
                  <c:v>10 mg 
(n=214)</c:v>
                </c:pt>
                <c:pt idx="2">
                  <c:v>30 mg 
(n=223)</c:v>
                </c:pt>
                <c:pt idx="3">
                  <c:v>60 mg
(n=222)</c:v>
                </c:pt>
              </c:strCache>
            </c:strRef>
          </c:cat>
          <c:val>
            <c:numRef>
              <c:f>Sheet1!$B$2:$B$5</c:f>
              <c:numCache>
                <c:formatCode>General</c:formatCode>
                <c:ptCount val="4"/>
                <c:pt idx="0">
                  <c:v>-2.48</c:v>
                </c:pt>
                <c:pt idx="1">
                  <c:v>-3.69</c:v>
                </c:pt>
                <c:pt idx="2">
                  <c:v>-3.86</c:v>
                </c:pt>
                <c:pt idx="3">
                  <c:v>-4.2</c:v>
                </c:pt>
              </c:numCache>
            </c:numRef>
          </c:val>
          <c:extLst>
            <c:ext xmlns:c16="http://schemas.microsoft.com/office/drawing/2014/chart" uri="{C3380CC4-5D6E-409C-BE32-E72D297353CC}">
              <c16:uniqueId val="{00000008-44B4-7145-B3AE-E24A607C5B8D}"/>
            </c:ext>
          </c:extLst>
        </c:ser>
        <c:dLbls>
          <c:dLblPos val="outEnd"/>
          <c:showLegendKey val="0"/>
          <c:showVal val="1"/>
          <c:showCatName val="0"/>
          <c:showSerName val="0"/>
          <c:showPercent val="0"/>
          <c:showBubbleSize val="0"/>
        </c:dLbls>
        <c:gapWidth val="219"/>
        <c:overlap val="-27"/>
        <c:axId val="902262560"/>
        <c:axId val="90226297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4"/>
                      <c:pt idx="0">
                        <c:v>Placebo
(n=214)</c:v>
                      </c:pt>
                      <c:pt idx="1">
                        <c:v>10 mg 
(n=214)</c:v>
                      </c:pt>
                      <c:pt idx="2">
                        <c:v>30 mg 
(n=223)</c:v>
                      </c:pt>
                      <c:pt idx="3">
                        <c:v>60 mg
(n=222)</c:v>
                      </c:pt>
                    </c:strCache>
                  </c:strRef>
                </c:cat>
                <c:val>
                  <c:numRef>
                    <c:extLst>
                      <c:ext uri="{02D57815-91ED-43cb-92C2-25804820EDAC}">
                        <c15:formulaRef>
                          <c15:sqref>Sheet1!$C$2:$C$5</c15:sqref>
                        </c15:formulaRef>
                      </c:ext>
                    </c:extLst>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9-44B4-7145-B3AE-E24A607C5B8D}"/>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4"/>
                      <c:pt idx="0">
                        <c:v>Placebo
(n=214)</c:v>
                      </c:pt>
                      <c:pt idx="1">
                        <c:v>10 mg 
(n=214)</c:v>
                      </c:pt>
                      <c:pt idx="2">
                        <c:v>30 mg 
(n=223)</c:v>
                      </c:pt>
                      <c:pt idx="3">
                        <c:v>60 mg
(n=222)</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4"/>
                      <c:pt idx="0">
                        <c:v>2</c:v>
                      </c:pt>
                      <c:pt idx="1">
                        <c:v>2</c:v>
                      </c:pt>
                      <c:pt idx="2">
                        <c:v>3</c:v>
                      </c:pt>
                      <c:pt idx="3">
                        <c:v>5</c:v>
                      </c:pt>
                    </c:numCache>
                  </c:numRef>
                </c:val>
                <c:extLst xmlns:c15="http://schemas.microsoft.com/office/drawing/2012/chart">
                  <c:ext xmlns:c16="http://schemas.microsoft.com/office/drawing/2014/chart" uri="{C3380CC4-5D6E-409C-BE32-E72D297353CC}">
                    <c16:uniqueId val="{0000000A-44B4-7145-B3AE-E24A607C5B8D}"/>
                  </c:ext>
                </c:extLst>
              </c15:ser>
            </c15:filteredBarSeries>
          </c:ext>
        </c:extLst>
      </c:barChart>
      <c:catAx>
        <c:axId val="902262560"/>
        <c:scaling>
          <c:orientation val="minMax"/>
        </c:scaling>
        <c:delete val="0"/>
        <c:axPos val="b"/>
        <c:numFmt formatCode="General" sourceLinked="1"/>
        <c:majorTickMark val="none"/>
        <c:minorTickMark val="none"/>
        <c:tickLblPos val="high"/>
        <c:spPr>
          <a:noFill/>
          <a:ln w="9525" cap="flat" cmpd="sng" algn="ctr">
            <a:no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902262976"/>
        <c:crosses val="autoZero"/>
        <c:auto val="1"/>
        <c:lblAlgn val="ctr"/>
        <c:lblOffset val="100"/>
        <c:noMultiLvlLbl val="0"/>
      </c:catAx>
      <c:valAx>
        <c:axId val="902262976"/>
        <c:scaling>
          <c:orientation val="minMax"/>
          <c:min val="-5"/>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r>
                  <a:rPr lang="en-US" sz="1400" baseline="0" dirty="0">
                    <a:solidFill>
                      <a:schemeClr val="tx1"/>
                    </a:solidFill>
                  </a:rPr>
                  <a:t>LSM Change (SE) in MMDs</a:t>
                </a:r>
                <a:endParaRPr lang="en-US" sz="1400" dirty="0">
                  <a:solidFill>
                    <a:schemeClr val="tx1"/>
                  </a:solidFill>
                </a:endParaRPr>
              </a:p>
            </c:rich>
          </c:tx>
          <c:layout>
            <c:manualLayout>
              <c:xMode val="edge"/>
              <c:yMode val="edge"/>
              <c:x val="2.2737193934399609E-2"/>
              <c:y val="0.1947958695642736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902262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r>
              <a:rPr lang="en-US" sz="2200" dirty="0">
                <a:solidFill>
                  <a:schemeClr val="tx1"/>
                </a:solidFill>
              </a:rPr>
              <a:t>Proportion</a:t>
            </a:r>
            <a:r>
              <a:rPr lang="en-US" sz="2200" baseline="0" dirty="0">
                <a:solidFill>
                  <a:schemeClr val="tx1"/>
                </a:solidFill>
              </a:rPr>
              <a:t> of </a:t>
            </a:r>
            <a:r>
              <a:rPr lang="en-US" sz="2200" baseline="0" dirty="0" err="1">
                <a:solidFill>
                  <a:schemeClr val="tx1"/>
                </a:solidFill>
              </a:rPr>
              <a:t>Atogepant</a:t>
            </a:r>
            <a:r>
              <a:rPr lang="en-US" sz="2200" baseline="0" dirty="0">
                <a:solidFill>
                  <a:schemeClr val="tx1"/>
                </a:solidFill>
              </a:rPr>
              <a:t>-Treated Responders with ≥50%, </a:t>
            </a:r>
            <a:r>
              <a:rPr lang="en-US" sz="2200" b="1" i="0" u="none" strike="noStrike" baseline="0" dirty="0">
                <a:solidFill>
                  <a:schemeClr val="tx1"/>
                </a:solidFill>
                <a:effectLst/>
              </a:rPr>
              <a:t>≥75%, and 100% Reduction in MMD at Week 49-52</a:t>
            </a:r>
            <a:endParaRPr lang="en-US" sz="2200" dirty="0">
              <a:solidFill>
                <a:schemeClr val="tx1"/>
              </a:solidFill>
            </a:endParaRPr>
          </a:p>
        </c:rich>
      </c:tx>
      <c:layout>
        <c:manualLayout>
          <c:xMode val="edge"/>
          <c:yMode val="edge"/>
          <c:x val="0.16048325499152907"/>
          <c:y val="2.7268760907504363E-3"/>
        </c:manualLayout>
      </c:layout>
      <c:overlay val="0"/>
      <c:spPr>
        <a:noFill/>
        <a:ln>
          <a:noFill/>
        </a:ln>
        <a:effectLst/>
      </c:spPr>
      <c:txPr>
        <a:bodyPr rot="0" spcFirstLastPara="1" vertOverflow="ellipsis" vert="horz" wrap="square" anchor="ctr" anchorCtr="1"/>
        <a:lstStyle/>
        <a:p>
          <a:pPr>
            <a:defRPr sz="2400" b="1"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454510594406383"/>
          <c:y val="0.24019710377813705"/>
          <c:w val="0.82976850817060144"/>
          <c:h val="0.54555429113395459"/>
        </c:manualLayout>
      </c:layout>
      <c:barChart>
        <c:barDir val="col"/>
        <c:grouping val="clustered"/>
        <c:varyColors val="0"/>
        <c:ser>
          <c:idx val="0"/>
          <c:order val="0"/>
          <c:tx>
            <c:strRef>
              <c:f>Sheet1!$B$1</c:f>
              <c:strCache>
                <c:ptCount val="1"/>
                <c:pt idx="0">
                  <c:v>Series 1</c:v>
                </c:pt>
              </c:strCache>
            </c:strRef>
          </c:tx>
          <c:spPr>
            <a:solidFill>
              <a:srgbClr val="9C130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 50% reduction in MMD</c:v>
                </c:pt>
                <c:pt idx="1">
                  <c:v>≥ 75% reduction in MMD</c:v>
                </c:pt>
                <c:pt idx="2">
                  <c:v>100% reduction in MMD</c:v>
                </c:pt>
              </c:strCache>
            </c:strRef>
          </c:cat>
          <c:val>
            <c:numRef>
              <c:f>Sheet1!$B$2:$B$5</c:f>
              <c:numCache>
                <c:formatCode>General</c:formatCode>
                <c:ptCount val="3"/>
                <c:pt idx="0">
                  <c:v>84.2</c:v>
                </c:pt>
                <c:pt idx="1">
                  <c:v>69.900000000000006</c:v>
                </c:pt>
                <c:pt idx="2">
                  <c:v>48.4</c:v>
                </c:pt>
              </c:numCache>
            </c:numRef>
          </c:val>
          <c:extLst>
            <c:ext xmlns:c16="http://schemas.microsoft.com/office/drawing/2014/chart" uri="{C3380CC4-5D6E-409C-BE32-E72D297353CC}">
              <c16:uniqueId val="{00000000-AB71-4E98-99B5-CBDD9E6E62F5}"/>
            </c:ext>
          </c:extLst>
        </c:ser>
        <c:dLbls>
          <c:dLblPos val="outEnd"/>
          <c:showLegendKey val="0"/>
          <c:showVal val="1"/>
          <c:showCatName val="0"/>
          <c:showSerName val="0"/>
          <c:showPercent val="0"/>
          <c:showBubbleSize val="0"/>
        </c:dLbls>
        <c:gapWidth val="219"/>
        <c:overlap val="-27"/>
        <c:axId val="902262560"/>
        <c:axId val="902262976"/>
        <c:extLst>
          <c:ext xmlns:c15="http://schemas.microsoft.com/office/drawing/2012/chart" uri="{02D57815-91ED-43cb-92C2-25804820EDAC}">
            <c15:filteredBarSeries>
              <c15:ser>
                <c:idx val="1"/>
                <c:order val="1"/>
                <c:tx>
                  <c:strRef>
                    <c:extLst>
                      <c:ext uri="{02D57815-91ED-43cb-92C2-25804820EDAC}">
                        <c15:formulaRef>
                          <c15:sqref>Sheet1!$C$1</c15:sqref>
                        </c15:formulaRef>
                      </c:ext>
                    </c:extLst>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Sheet1!$A$2:$A$5</c15:sqref>
                        </c15:formulaRef>
                      </c:ext>
                    </c:extLst>
                    <c:strCache>
                      <c:ptCount val="3"/>
                      <c:pt idx="0">
                        <c:v>≥ 50% reduction in MMD</c:v>
                      </c:pt>
                      <c:pt idx="1">
                        <c:v>≥ 75% reduction in MMD</c:v>
                      </c:pt>
                      <c:pt idx="2">
                        <c:v>100% reduction in MMD</c:v>
                      </c:pt>
                    </c:strCache>
                  </c:strRef>
                </c:cat>
                <c:val>
                  <c:numRef>
                    <c:extLst>
                      <c:ext uri="{02D57815-91ED-43cb-92C2-25804820EDAC}">
                        <c15:formulaRef>
                          <c15:sqref>Sheet1!$C$2:$C$5</c15:sqref>
                        </c15:formulaRef>
                      </c:ext>
                    </c:extLst>
                    <c:numCache>
                      <c:formatCode>General</c:formatCode>
                      <c:ptCount val="3"/>
                      <c:pt idx="0">
                        <c:v>2.4</c:v>
                      </c:pt>
                      <c:pt idx="1">
                        <c:v>4.4000000000000004</c:v>
                      </c:pt>
                      <c:pt idx="2">
                        <c:v>1.8</c:v>
                      </c:pt>
                    </c:numCache>
                  </c:numRef>
                </c:val>
                <c:extLst>
                  <c:ext xmlns:c16="http://schemas.microsoft.com/office/drawing/2014/chart" uri="{C3380CC4-5D6E-409C-BE32-E72D297353CC}">
                    <c16:uniqueId val="{00000001-AB71-4E98-99B5-CBDD9E6E62F5}"/>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Sheet1!$D$1</c15:sqref>
                        </c15:formulaRef>
                      </c:ext>
                    </c:extLst>
                    <c:strCache>
                      <c:ptCount val="1"/>
                      <c:pt idx="0">
                        <c:v>Series 3</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Sheet1!$A$2:$A$5</c15:sqref>
                        </c15:formulaRef>
                      </c:ext>
                    </c:extLst>
                    <c:strCache>
                      <c:ptCount val="3"/>
                      <c:pt idx="0">
                        <c:v>≥ 50% reduction in MMD</c:v>
                      </c:pt>
                      <c:pt idx="1">
                        <c:v>≥ 75% reduction in MMD</c:v>
                      </c:pt>
                      <c:pt idx="2">
                        <c:v>100% reduction in MMD</c:v>
                      </c:pt>
                    </c:strCache>
                  </c:strRef>
                </c:cat>
                <c:val>
                  <c:numRef>
                    <c:extLst xmlns:c15="http://schemas.microsoft.com/office/drawing/2012/chart">
                      <c:ext xmlns:c15="http://schemas.microsoft.com/office/drawing/2012/chart" uri="{02D57815-91ED-43cb-92C2-25804820EDAC}">
                        <c15:formulaRef>
                          <c15:sqref>Sheet1!$D$2:$D$5</c15:sqref>
                        </c15:formulaRef>
                      </c:ext>
                    </c:extLst>
                    <c:numCache>
                      <c:formatCode>General</c:formatCode>
                      <c:ptCount val="3"/>
                      <c:pt idx="0">
                        <c:v>2</c:v>
                      </c:pt>
                      <c:pt idx="1">
                        <c:v>2</c:v>
                      </c:pt>
                      <c:pt idx="2">
                        <c:v>3</c:v>
                      </c:pt>
                    </c:numCache>
                  </c:numRef>
                </c:val>
                <c:extLst xmlns:c15="http://schemas.microsoft.com/office/drawing/2012/chart">
                  <c:ext xmlns:c16="http://schemas.microsoft.com/office/drawing/2014/chart" uri="{C3380CC4-5D6E-409C-BE32-E72D297353CC}">
                    <c16:uniqueId val="{00000002-AB71-4E98-99B5-CBDD9E6E62F5}"/>
                  </c:ext>
                </c:extLst>
              </c15:ser>
            </c15:filteredBarSeries>
          </c:ext>
        </c:extLst>
      </c:barChart>
      <c:catAx>
        <c:axId val="902262560"/>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902262976"/>
        <c:crosses val="autoZero"/>
        <c:auto val="1"/>
        <c:lblAlgn val="ctr"/>
        <c:lblOffset val="100"/>
        <c:noMultiLvlLbl val="0"/>
      </c:catAx>
      <c:valAx>
        <c:axId val="9022629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a:solidFill>
                      <a:schemeClr val="tx1"/>
                    </a:solidFill>
                  </a:rPr>
                  <a:t>Responders,</a:t>
                </a:r>
                <a:r>
                  <a:rPr lang="en-US" sz="2400" b="1" baseline="0">
                    <a:solidFill>
                      <a:schemeClr val="tx1"/>
                    </a:solidFill>
                  </a:rPr>
                  <a:t> %</a:t>
                </a:r>
                <a:endParaRPr lang="en-US" sz="2400" b="1">
                  <a:solidFill>
                    <a:schemeClr val="tx1"/>
                  </a:solidFill>
                </a:endParaRPr>
              </a:p>
            </c:rich>
          </c:tx>
          <c:layout>
            <c:manualLayout>
              <c:xMode val="edge"/>
              <c:yMode val="edge"/>
              <c:x val="2.9782750642236015E-2"/>
              <c:y val="0.28804099503923264"/>
            </c:manualLayout>
          </c:layout>
          <c:overlay val="0"/>
          <c:spPr>
            <a:noFill/>
            <a:ln>
              <a:noFill/>
            </a:ln>
            <a:effectLst/>
          </c:spPr>
          <c:txPr>
            <a:bodyPr rot="-54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902262560"/>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906783379135399E-2"/>
          <c:y val="0.21892199803149609"/>
          <c:w val="0.88296607743294264"/>
          <c:h val="0.6424712106299213"/>
        </c:manualLayout>
      </c:layout>
      <c:barChart>
        <c:barDir val="col"/>
        <c:grouping val="clustered"/>
        <c:varyColors val="0"/>
        <c:ser>
          <c:idx val="0"/>
          <c:order val="0"/>
          <c:tx>
            <c:strRef>
              <c:f>Sheet1!$B$1</c:f>
              <c:strCache>
                <c:ptCount val="1"/>
                <c:pt idx="0">
                  <c:v>Placebo</c:v>
                </c:pt>
              </c:strCache>
            </c:strRef>
          </c:tx>
          <c:spPr>
            <a:solidFill>
              <a:srgbClr val="E77619"/>
            </a:solidFill>
          </c:spPr>
          <c:invertIfNegative val="0"/>
          <c:dLbls>
            <c:dLbl>
              <c:idx val="0"/>
              <c:layout>
                <c:manualLayout>
                  <c:x val="-1.194500828567380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02-2D49-A67E-44F41702A4AD}"/>
                </c:ext>
              </c:extLst>
            </c:dLbl>
            <c:dLbl>
              <c:idx val="1"/>
              <c:layout>
                <c:manualLayout>
                  <c:x val="-5.972504142836903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02-2D49-A67E-44F41702A4AD}"/>
                </c:ext>
              </c:extLst>
            </c:dLbl>
            <c:dLbl>
              <c:idx val="2"/>
              <c:layout>
                <c:manualLayout>
                  <c:x val="-5.9725041428369038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B02-2D49-A67E-44F41702A4AD}"/>
                </c:ext>
              </c:extLst>
            </c:dLbl>
            <c:dLbl>
              <c:idx val="3"/>
              <c:layout>
                <c:manualLayout>
                  <c:x val="-1.1945008285673808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02-2D49-A67E-44F41702A4AD}"/>
                </c:ext>
              </c:extLst>
            </c:dLbl>
            <c:dLbl>
              <c:idx val="4"/>
              <c:layout>
                <c:manualLayout>
                  <c:x val="-8.9587562142554658E-3"/>
                  <c:y val="3.63798653773107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B02-2D49-A67E-44F41702A4AD}"/>
                </c:ext>
              </c:extLst>
            </c:dLbl>
            <c:dLbl>
              <c:idx val="5"/>
              <c:layout>
                <c:manualLayout>
                  <c:x val="-8.958756214255356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B02-2D49-A67E-44F41702A4AD}"/>
                </c:ext>
              </c:extLst>
            </c:dLbl>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Erenenumab 70/140 mg</c:v>
                </c:pt>
                <c:pt idx="1">
                  <c:v>Erenumab             70 mg</c:v>
                </c:pt>
                <c:pt idx="2">
                  <c:v>Fremanezumab 225/675 mg</c:v>
                </c:pt>
                <c:pt idx="3">
                  <c:v>Galcanezumab 120/240 mg</c:v>
                </c:pt>
                <c:pt idx="4">
                  <c:v>Galcanezumab 120/240 mg</c:v>
                </c:pt>
                <c:pt idx="5">
                  <c:v>Eptinezumab 100/300 mg</c:v>
                </c:pt>
              </c:strCache>
            </c:strRef>
          </c:cat>
          <c:val>
            <c:numRef>
              <c:f>Sheet1!$B$2:$B$7</c:f>
              <c:numCache>
                <c:formatCode>0.0%</c:formatCode>
                <c:ptCount val="6"/>
                <c:pt idx="0">
                  <c:v>0.26600000000000001</c:v>
                </c:pt>
                <c:pt idx="1">
                  <c:v>0.29499999999999998</c:v>
                </c:pt>
                <c:pt idx="2">
                  <c:v>0.27900000000000003</c:v>
                </c:pt>
                <c:pt idx="3">
                  <c:v>0.38600000000000001</c:v>
                </c:pt>
                <c:pt idx="4">
                  <c:v>0.36</c:v>
                </c:pt>
                <c:pt idx="5">
                  <c:v>0.374</c:v>
                </c:pt>
              </c:numCache>
            </c:numRef>
          </c:val>
          <c:extLst>
            <c:ext xmlns:c16="http://schemas.microsoft.com/office/drawing/2014/chart" uri="{C3380CC4-5D6E-409C-BE32-E72D297353CC}">
              <c16:uniqueId val="{00000006-4B02-2D49-A67E-44F41702A4AD}"/>
            </c:ext>
          </c:extLst>
        </c:ser>
        <c:ser>
          <c:idx val="1"/>
          <c:order val="1"/>
          <c:tx>
            <c:strRef>
              <c:f>Sheet1!$C$1</c:f>
              <c:strCache>
                <c:ptCount val="1"/>
                <c:pt idx="0">
                  <c:v>Dose 1</c:v>
                </c:pt>
              </c:strCache>
            </c:strRef>
          </c:tx>
          <c:spPr>
            <a:solidFill>
              <a:srgbClr val="0070C0"/>
            </a:solidFill>
          </c:spPr>
          <c:invertIfNegative val="0"/>
          <c:dLbls>
            <c:dLbl>
              <c:idx val="0"/>
              <c:layout>
                <c:manualLayout>
                  <c:x val="-8.9587562142553565E-3"/>
                  <c:y val="3.63798653773107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B02-2D49-A67E-44F41702A4AD}"/>
                </c:ext>
              </c:extLst>
            </c:dLbl>
            <c:dLbl>
              <c:idx val="2"/>
              <c:layout>
                <c:manualLayout>
                  <c:x val="-8.958756214255356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B02-2D49-A67E-44F41702A4AD}"/>
                </c:ext>
              </c:extLst>
            </c:dLbl>
            <c:dLbl>
              <c:idx val="3"/>
              <c:layout>
                <c:manualLayout>
                  <c:x val="-1.0451882249964583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B02-2D49-A67E-44F41702A4AD}"/>
                </c:ext>
              </c:extLst>
            </c:dLbl>
            <c:dLbl>
              <c:idx val="4"/>
              <c:layout>
                <c:manualLayout>
                  <c:x val="-1.1945008285673808E-2"/>
                  <c:y val="3.637986537731076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B02-2D49-A67E-44F41702A4AD}"/>
                </c:ext>
              </c:extLst>
            </c:dLbl>
            <c:dLbl>
              <c:idx val="5"/>
              <c:layout>
                <c:manualLayout>
                  <c:x val="-8.9587562142553565E-3"/>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B02-2D49-A67E-44F41702A4AD}"/>
                </c:ext>
              </c:extLst>
            </c:dLbl>
            <c:spPr>
              <a:noFill/>
              <a:ln>
                <a:noFill/>
              </a:ln>
              <a:effectLst/>
            </c:spPr>
            <c:txPr>
              <a:bodyPr/>
              <a:lstStyle/>
              <a:p>
                <a:pPr>
                  <a:defRPr sz="10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Erenenumab 70/140 mg</c:v>
                </c:pt>
                <c:pt idx="1">
                  <c:v>Erenumab             70 mg</c:v>
                </c:pt>
                <c:pt idx="2">
                  <c:v>Fremanezumab 225/675 mg</c:v>
                </c:pt>
                <c:pt idx="3">
                  <c:v>Galcanezumab 120/240 mg</c:v>
                </c:pt>
                <c:pt idx="4">
                  <c:v>Galcanezumab 120/240 mg</c:v>
                </c:pt>
                <c:pt idx="5">
                  <c:v>Eptinezumab 100/300 mg</c:v>
                </c:pt>
              </c:strCache>
            </c:strRef>
          </c:cat>
          <c:val>
            <c:numRef>
              <c:f>Sheet1!$C$2:$C$7</c:f>
              <c:numCache>
                <c:formatCode>0.0%</c:formatCode>
                <c:ptCount val="6"/>
                <c:pt idx="0">
                  <c:v>0.433</c:v>
                </c:pt>
                <c:pt idx="1">
                  <c:v>0.39700000000000002</c:v>
                </c:pt>
                <c:pt idx="2">
                  <c:v>0.47699999999999998</c:v>
                </c:pt>
                <c:pt idx="3">
                  <c:v>0.623</c:v>
                </c:pt>
                <c:pt idx="4">
                  <c:v>0.59299999999999997</c:v>
                </c:pt>
                <c:pt idx="5">
                  <c:v>0.498</c:v>
                </c:pt>
              </c:numCache>
            </c:numRef>
          </c:val>
          <c:extLst>
            <c:ext xmlns:c16="http://schemas.microsoft.com/office/drawing/2014/chart" uri="{C3380CC4-5D6E-409C-BE32-E72D297353CC}">
              <c16:uniqueId val="{0000000C-4B02-2D49-A67E-44F41702A4AD}"/>
            </c:ext>
          </c:extLst>
        </c:ser>
        <c:ser>
          <c:idx val="2"/>
          <c:order val="2"/>
          <c:tx>
            <c:strRef>
              <c:f>Sheet1!$D$1</c:f>
              <c:strCache>
                <c:ptCount val="1"/>
                <c:pt idx="0">
                  <c:v>Dose 2</c:v>
                </c:pt>
              </c:strCache>
            </c:strRef>
          </c:tx>
          <c:spPr>
            <a:solidFill>
              <a:srgbClr val="002060"/>
            </a:solidFill>
          </c:spPr>
          <c:invertIfNegative val="0"/>
          <c:dLbls>
            <c:dLbl>
              <c:idx val="0"/>
              <c:spPr/>
              <c:txPr>
                <a:bodyPr/>
                <a:lstStyle/>
                <a:p>
                  <a:pPr>
                    <a:defRPr sz="10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D-4B02-2D49-A67E-44F41702A4AD}"/>
                </c:ext>
              </c:extLst>
            </c:dLbl>
            <c:dLbl>
              <c:idx val="2"/>
              <c:layout>
                <c:manualLayout>
                  <c:x val="5.9725041428369038E-3"/>
                  <c:y val="0"/>
                </c:manualLayout>
              </c:layout>
              <c:spPr/>
              <c:txPr>
                <a:bodyPr/>
                <a:lstStyle/>
                <a:p>
                  <a:pPr>
                    <a:defRPr sz="1000"/>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B02-2D49-A67E-44F41702A4AD}"/>
                </c:ext>
              </c:extLst>
            </c:dLbl>
            <c:dLbl>
              <c:idx val="3"/>
              <c:spPr/>
              <c:txPr>
                <a:bodyPr/>
                <a:lstStyle/>
                <a:p>
                  <a:pPr>
                    <a:defRPr sz="10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F-4B02-2D49-A67E-44F41702A4AD}"/>
                </c:ext>
              </c:extLst>
            </c:dLbl>
            <c:dLbl>
              <c:idx val="4"/>
              <c:layout>
                <c:manualLayout>
                  <c:x val="1.1945008285673919E-2"/>
                  <c:y val="0"/>
                </c:manualLayout>
              </c:layout>
              <c:spPr/>
              <c:txPr>
                <a:bodyPr/>
                <a:lstStyle/>
                <a:p>
                  <a:pPr>
                    <a:defRPr sz="1000"/>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4B02-2D49-A67E-44F41702A4AD}"/>
                </c:ext>
              </c:extLst>
            </c:dLbl>
            <c:dLbl>
              <c:idx val="5"/>
              <c:spPr/>
              <c:txPr>
                <a:bodyPr/>
                <a:lstStyle/>
                <a:p>
                  <a:pPr>
                    <a:defRPr sz="1000"/>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11-4B02-2D49-A67E-44F41702A4AD}"/>
                </c:ext>
              </c:extLst>
            </c:dLbl>
            <c:spPr>
              <a:noFill/>
              <a:ln>
                <a:noFill/>
              </a:ln>
              <a:effectLst/>
            </c:spPr>
            <c:txPr>
              <a:bodyPr/>
              <a:lstStyle/>
              <a:p>
                <a:pPr>
                  <a:defRPr sz="11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Erenenumab 70/140 mg</c:v>
                </c:pt>
                <c:pt idx="1">
                  <c:v>Erenumab             70 mg</c:v>
                </c:pt>
                <c:pt idx="2">
                  <c:v>Fremanezumab 225/675 mg</c:v>
                </c:pt>
                <c:pt idx="3">
                  <c:v>Galcanezumab 120/240 mg</c:v>
                </c:pt>
                <c:pt idx="4">
                  <c:v>Galcanezumab 120/240 mg</c:v>
                </c:pt>
                <c:pt idx="5">
                  <c:v>Eptinezumab 100/300 mg</c:v>
                </c:pt>
              </c:strCache>
            </c:strRef>
          </c:cat>
          <c:val>
            <c:numRef>
              <c:f>Sheet1!$D$2:$D$7</c:f>
              <c:numCache>
                <c:formatCode>General</c:formatCode>
                <c:ptCount val="6"/>
                <c:pt idx="0" formatCode="0.0%">
                  <c:v>0.5</c:v>
                </c:pt>
                <c:pt idx="2" formatCode="0.0%">
                  <c:v>0.44400000000000001</c:v>
                </c:pt>
                <c:pt idx="3" formatCode="0.0%">
                  <c:v>0.60899999999999999</c:v>
                </c:pt>
                <c:pt idx="4" formatCode="0.0%">
                  <c:v>0.56499999999999995</c:v>
                </c:pt>
                <c:pt idx="5" formatCode="0.0%">
                  <c:v>0.56299999999999994</c:v>
                </c:pt>
              </c:numCache>
            </c:numRef>
          </c:val>
          <c:extLst>
            <c:ext xmlns:c16="http://schemas.microsoft.com/office/drawing/2014/chart" uri="{C3380CC4-5D6E-409C-BE32-E72D297353CC}">
              <c16:uniqueId val="{00000012-4B02-2D49-A67E-44F41702A4AD}"/>
            </c:ext>
          </c:extLst>
        </c:ser>
        <c:dLbls>
          <c:dLblPos val="outEnd"/>
          <c:showLegendKey val="0"/>
          <c:showVal val="1"/>
          <c:showCatName val="0"/>
          <c:showSerName val="0"/>
          <c:showPercent val="0"/>
          <c:showBubbleSize val="0"/>
        </c:dLbls>
        <c:gapWidth val="150"/>
        <c:axId val="104295040"/>
        <c:axId val="104317312"/>
      </c:barChart>
      <c:catAx>
        <c:axId val="104295040"/>
        <c:scaling>
          <c:orientation val="minMax"/>
        </c:scaling>
        <c:delete val="0"/>
        <c:axPos val="b"/>
        <c:numFmt formatCode="General" sourceLinked="0"/>
        <c:majorTickMark val="out"/>
        <c:minorTickMark val="none"/>
        <c:tickLblPos val="nextTo"/>
        <c:txPr>
          <a:bodyPr/>
          <a:lstStyle/>
          <a:p>
            <a:pPr>
              <a:defRPr sz="1400"/>
            </a:pPr>
            <a:endParaRPr lang="en-US"/>
          </a:p>
        </c:txPr>
        <c:crossAx val="104317312"/>
        <c:crosses val="autoZero"/>
        <c:auto val="1"/>
        <c:lblAlgn val="ctr"/>
        <c:lblOffset val="100"/>
        <c:noMultiLvlLbl val="0"/>
      </c:catAx>
      <c:valAx>
        <c:axId val="104317312"/>
        <c:scaling>
          <c:orientation val="minMax"/>
          <c:max val="0.70000000000000007"/>
        </c:scaling>
        <c:delete val="0"/>
        <c:axPos val="l"/>
        <c:numFmt formatCode="0%" sourceLinked="0"/>
        <c:majorTickMark val="out"/>
        <c:minorTickMark val="none"/>
        <c:tickLblPos val="nextTo"/>
        <c:txPr>
          <a:bodyPr/>
          <a:lstStyle/>
          <a:p>
            <a:pPr>
              <a:defRPr sz="1600"/>
            </a:pPr>
            <a:endParaRPr lang="en-US"/>
          </a:p>
        </c:txPr>
        <c:crossAx val="104295040"/>
        <c:crosses val="autoZero"/>
        <c:crossBetween val="between"/>
        <c:majorUnit val="0.15000000000000002"/>
        <c:minorUnit val="7.5000000000000011E-2"/>
      </c:valAx>
    </c:plotArea>
    <c:legend>
      <c:legendPos val="r"/>
      <c:layout>
        <c:manualLayout>
          <c:xMode val="edge"/>
          <c:yMode val="edge"/>
          <c:x val="0.52896917282581157"/>
          <c:y val="0.11883611930533364"/>
          <c:w val="0.4705726823677695"/>
          <c:h val="6.7033956692913371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267919592009414"/>
          <c:y val="4.9036037042509514E-2"/>
          <c:w val="0.89468398346890721"/>
          <c:h val="0.79195595472440949"/>
        </c:manualLayout>
      </c:layout>
      <c:barChart>
        <c:barDir val="col"/>
        <c:grouping val="clustered"/>
        <c:varyColors val="0"/>
        <c:ser>
          <c:idx val="0"/>
          <c:order val="0"/>
          <c:tx>
            <c:strRef>
              <c:f>Sheet1!$B$1</c:f>
              <c:strCache>
                <c:ptCount val="1"/>
                <c:pt idx="0">
                  <c:v>Placebo</c:v>
                </c:pt>
              </c:strCache>
            </c:strRef>
          </c:tx>
          <c:spPr>
            <a:solidFill>
              <a:srgbClr val="E77619"/>
            </a:solidFill>
          </c:spPr>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Erenumab 70 /140 mg</c:v>
                </c:pt>
                <c:pt idx="1">
                  <c:v>Fremanezumab 225/675 mg</c:v>
                </c:pt>
                <c:pt idx="2">
                  <c:v>Galcanezumab 120/240 mg</c:v>
                </c:pt>
                <c:pt idx="3">
                  <c:v>Eptinezumab 100/300 mg</c:v>
                </c:pt>
              </c:strCache>
            </c:strRef>
          </c:cat>
          <c:val>
            <c:numRef>
              <c:f>Sheet1!$B$2:$B$5</c:f>
              <c:numCache>
                <c:formatCode>0%</c:formatCode>
                <c:ptCount val="4"/>
                <c:pt idx="0">
                  <c:v>0.23</c:v>
                </c:pt>
                <c:pt idx="1">
                  <c:v>0.18</c:v>
                </c:pt>
                <c:pt idx="2">
                  <c:v>0.15</c:v>
                </c:pt>
                <c:pt idx="3">
                  <c:v>0.39</c:v>
                </c:pt>
              </c:numCache>
            </c:numRef>
          </c:val>
          <c:extLst>
            <c:ext xmlns:c16="http://schemas.microsoft.com/office/drawing/2014/chart" uri="{C3380CC4-5D6E-409C-BE32-E72D297353CC}">
              <c16:uniqueId val="{00000000-D9ED-C34F-B972-4012D6B86B46}"/>
            </c:ext>
          </c:extLst>
        </c:ser>
        <c:ser>
          <c:idx val="1"/>
          <c:order val="1"/>
          <c:tx>
            <c:strRef>
              <c:f>Sheet1!$C$1</c:f>
              <c:strCache>
                <c:ptCount val="1"/>
                <c:pt idx="0">
                  <c:v>Dose 1</c:v>
                </c:pt>
              </c:strCache>
            </c:strRef>
          </c:tx>
          <c:spPr>
            <a:solidFill>
              <a:srgbClr val="0070C0"/>
            </a:solidFill>
          </c:spPr>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Erenumab 70 /140 mg</c:v>
                </c:pt>
                <c:pt idx="1">
                  <c:v>Fremanezumab 225/675 mg</c:v>
                </c:pt>
                <c:pt idx="2">
                  <c:v>Galcanezumab 120/240 mg</c:v>
                </c:pt>
                <c:pt idx="3">
                  <c:v>Eptinezumab 100/300 mg</c:v>
                </c:pt>
              </c:strCache>
            </c:strRef>
          </c:cat>
          <c:val>
            <c:numRef>
              <c:f>Sheet1!$C$2:$C$5</c:f>
              <c:numCache>
                <c:formatCode>0%</c:formatCode>
                <c:ptCount val="4"/>
                <c:pt idx="0">
                  <c:v>0.4</c:v>
                </c:pt>
                <c:pt idx="1">
                  <c:v>0.41</c:v>
                </c:pt>
                <c:pt idx="2">
                  <c:v>0.28000000000000003</c:v>
                </c:pt>
                <c:pt idx="3">
                  <c:v>0.57999999999999996</c:v>
                </c:pt>
              </c:numCache>
            </c:numRef>
          </c:val>
          <c:extLst>
            <c:ext xmlns:c16="http://schemas.microsoft.com/office/drawing/2014/chart" uri="{C3380CC4-5D6E-409C-BE32-E72D297353CC}">
              <c16:uniqueId val="{00000001-D9ED-C34F-B972-4012D6B86B46}"/>
            </c:ext>
          </c:extLst>
        </c:ser>
        <c:ser>
          <c:idx val="2"/>
          <c:order val="2"/>
          <c:tx>
            <c:strRef>
              <c:f>Sheet1!$D$1</c:f>
              <c:strCache>
                <c:ptCount val="1"/>
                <c:pt idx="0">
                  <c:v>Dose 2</c:v>
                </c:pt>
              </c:strCache>
            </c:strRef>
          </c:tx>
          <c:spPr>
            <a:solidFill>
              <a:srgbClr val="002060"/>
            </a:solidFill>
          </c:spPr>
          <c:invertIfNegative val="0"/>
          <c:dLbls>
            <c:spPr>
              <a:noFill/>
              <a:ln>
                <a:noFill/>
              </a:ln>
              <a:effectLst/>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Erenumab 70 /140 mg</c:v>
                </c:pt>
                <c:pt idx="1">
                  <c:v>Fremanezumab 225/675 mg</c:v>
                </c:pt>
                <c:pt idx="2">
                  <c:v>Galcanezumab 120/240 mg</c:v>
                </c:pt>
                <c:pt idx="3">
                  <c:v>Eptinezumab 100/300 mg</c:v>
                </c:pt>
              </c:strCache>
            </c:strRef>
          </c:cat>
          <c:val>
            <c:numRef>
              <c:f>Sheet1!$D$2:$D$5</c:f>
              <c:numCache>
                <c:formatCode>0%</c:formatCode>
                <c:ptCount val="4"/>
                <c:pt idx="0">
                  <c:v>0.41</c:v>
                </c:pt>
                <c:pt idx="1">
                  <c:v>0.38</c:v>
                </c:pt>
                <c:pt idx="2">
                  <c:v>0.28000000000000003</c:v>
                </c:pt>
                <c:pt idx="3">
                  <c:v>0.61</c:v>
                </c:pt>
              </c:numCache>
            </c:numRef>
          </c:val>
          <c:extLst>
            <c:ext xmlns:c16="http://schemas.microsoft.com/office/drawing/2014/chart" uri="{C3380CC4-5D6E-409C-BE32-E72D297353CC}">
              <c16:uniqueId val="{00000002-D9ED-C34F-B972-4012D6B86B46}"/>
            </c:ext>
          </c:extLst>
        </c:ser>
        <c:dLbls>
          <c:dLblPos val="outEnd"/>
          <c:showLegendKey val="0"/>
          <c:showVal val="1"/>
          <c:showCatName val="0"/>
          <c:showSerName val="0"/>
          <c:showPercent val="0"/>
          <c:showBubbleSize val="0"/>
        </c:dLbls>
        <c:gapWidth val="150"/>
        <c:axId val="104089856"/>
        <c:axId val="104112128"/>
      </c:barChart>
      <c:catAx>
        <c:axId val="104089856"/>
        <c:scaling>
          <c:orientation val="minMax"/>
        </c:scaling>
        <c:delete val="0"/>
        <c:axPos val="b"/>
        <c:numFmt formatCode="General" sourceLinked="0"/>
        <c:majorTickMark val="out"/>
        <c:minorTickMark val="none"/>
        <c:tickLblPos val="nextTo"/>
        <c:txPr>
          <a:bodyPr/>
          <a:lstStyle/>
          <a:p>
            <a:pPr>
              <a:defRPr sz="1400"/>
            </a:pPr>
            <a:endParaRPr lang="en-US"/>
          </a:p>
        </c:txPr>
        <c:crossAx val="104112128"/>
        <c:crosses val="autoZero"/>
        <c:auto val="1"/>
        <c:lblAlgn val="ctr"/>
        <c:lblOffset val="100"/>
        <c:noMultiLvlLbl val="0"/>
      </c:catAx>
      <c:valAx>
        <c:axId val="104112128"/>
        <c:scaling>
          <c:orientation val="minMax"/>
        </c:scaling>
        <c:delete val="0"/>
        <c:axPos val="l"/>
        <c:numFmt formatCode="0%" sourceLinked="1"/>
        <c:majorTickMark val="out"/>
        <c:minorTickMark val="none"/>
        <c:tickLblPos val="nextTo"/>
        <c:txPr>
          <a:bodyPr/>
          <a:lstStyle/>
          <a:p>
            <a:pPr>
              <a:defRPr sz="1600"/>
            </a:pPr>
            <a:endParaRPr lang="en-US"/>
          </a:p>
        </c:txPr>
        <c:crossAx val="104089856"/>
        <c:crosses val="autoZero"/>
        <c:crossBetween val="between"/>
      </c:valAx>
    </c:plotArea>
    <c:legend>
      <c:legendPos val="r"/>
      <c:layout>
        <c:manualLayout>
          <c:xMode val="edge"/>
          <c:yMode val="edge"/>
          <c:x val="0.26331843404443317"/>
          <c:y val="5.3750139648194667E-2"/>
          <c:w val="0.32756102530208625"/>
          <c:h val="5.7658956692913363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00A0EA4-22EB-470B-BD5F-A96CF9342E3A}"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US"/>
        </a:p>
      </dgm:t>
    </dgm:pt>
    <dgm:pt modelId="{3224DF2A-6D10-408B-B25B-D88BEA9EE4C6}">
      <dgm:prSet/>
      <dgm:spPr/>
      <dgm:t>
        <a:bodyPr/>
        <a:lstStyle/>
        <a:p>
          <a:pPr algn="l"/>
          <a:r>
            <a:rPr lang="en-US" dirty="0">
              <a:latin typeface="Arial" panose="020B0604020202020204" pitchFamily="34" charset="0"/>
              <a:cs typeface="Arial" panose="020B0604020202020204" pitchFamily="34" charset="0"/>
            </a:rPr>
            <a:t>Anxiety/depression</a:t>
          </a:r>
        </a:p>
        <a:p>
          <a:pPr algn="ctr"/>
          <a:r>
            <a:rPr lang="en-US" dirty="0">
              <a:latin typeface="Arial" panose="020B0604020202020204" pitchFamily="34" charset="0"/>
              <a:cs typeface="Arial" panose="020B0604020202020204" pitchFamily="34" charset="0"/>
            </a:rPr>
            <a:t>+ </a:t>
          </a:r>
        </a:p>
        <a:p>
          <a:pPr algn="l"/>
          <a:r>
            <a:rPr lang="en-US" dirty="0">
              <a:latin typeface="Arial" panose="020B0604020202020204" pitchFamily="34" charset="0"/>
              <a:cs typeface="Arial" panose="020B0604020202020204" pitchFamily="34" charset="0"/>
            </a:rPr>
            <a:t>Fibromyalgia =</a:t>
          </a:r>
        </a:p>
        <a:p>
          <a:pPr algn="l"/>
          <a:r>
            <a:rPr lang="en-US" dirty="0">
              <a:latin typeface="Arial" panose="020B0604020202020204" pitchFamily="34" charset="0"/>
              <a:cs typeface="Arial" panose="020B0604020202020204" pitchFamily="34" charset="0"/>
            </a:rPr>
            <a:t>Shame and stigma</a:t>
          </a:r>
        </a:p>
      </dgm:t>
    </dgm:pt>
    <dgm:pt modelId="{4C491F48-0E39-4ED7-8F2A-E809A8AB3AF9}" type="parTrans" cxnId="{6D2CBDBE-45C2-4487-8DBB-466EB110CA73}">
      <dgm:prSet/>
      <dgm:spPr/>
      <dgm:t>
        <a:bodyPr/>
        <a:lstStyle/>
        <a:p>
          <a:endParaRPr lang="en-US"/>
        </a:p>
      </dgm:t>
    </dgm:pt>
    <dgm:pt modelId="{9A07E2F5-D542-44AA-A901-ED1A1AE503FF}" type="sibTrans" cxnId="{6D2CBDBE-45C2-4487-8DBB-466EB110CA73}">
      <dgm:prSet/>
      <dgm:spPr/>
      <dgm:t>
        <a:bodyPr/>
        <a:lstStyle/>
        <a:p>
          <a:endParaRPr lang="en-US"/>
        </a:p>
      </dgm:t>
    </dgm:pt>
    <dgm:pt modelId="{177E9917-5B4B-E840-B6BE-B011A8854C6B}" type="pres">
      <dgm:prSet presAssocID="{A00A0EA4-22EB-470B-BD5F-A96CF9342E3A}" presName="vert0" presStyleCnt="0">
        <dgm:presLayoutVars>
          <dgm:dir/>
          <dgm:animOne val="branch"/>
          <dgm:animLvl val="lvl"/>
        </dgm:presLayoutVars>
      </dgm:prSet>
      <dgm:spPr/>
    </dgm:pt>
    <dgm:pt modelId="{4FDA4193-90F6-814B-A355-27688E453495}" type="pres">
      <dgm:prSet presAssocID="{3224DF2A-6D10-408B-B25B-D88BEA9EE4C6}" presName="thickLine" presStyleLbl="alignNode1" presStyleIdx="0" presStyleCnt="1"/>
      <dgm:spPr/>
    </dgm:pt>
    <dgm:pt modelId="{847195AD-694C-9644-BDB8-FAC54B549609}" type="pres">
      <dgm:prSet presAssocID="{3224DF2A-6D10-408B-B25B-D88BEA9EE4C6}" presName="horz1" presStyleCnt="0"/>
      <dgm:spPr/>
    </dgm:pt>
    <dgm:pt modelId="{8E937360-A00E-D841-8899-81C1B781264B}" type="pres">
      <dgm:prSet presAssocID="{3224DF2A-6D10-408B-B25B-D88BEA9EE4C6}" presName="tx1" presStyleLbl="revTx" presStyleIdx="0" presStyleCnt="1"/>
      <dgm:spPr/>
    </dgm:pt>
    <dgm:pt modelId="{BBA88805-54EA-8043-9A4B-EA1641D5AF82}" type="pres">
      <dgm:prSet presAssocID="{3224DF2A-6D10-408B-B25B-D88BEA9EE4C6}" presName="vert1" presStyleCnt="0"/>
      <dgm:spPr/>
    </dgm:pt>
  </dgm:ptLst>
  <dgm:cxnLst>
    <dgm:cxn modelId="{78765723-8414-BC4B-8DA4-1A441DAA19FF}" type="presOf" srcId="{3224DF2A-6D10-408B-B25B-D88BEA9EE4C6}" destId="{8E937360-A00E-D841-8899-81C1B781264B}" srcOrd="0" destOrd="0" presId="urn:microsoft.com/office/officeart/2008/layout/LinedList"/>
    <dgm:cxn modelId="{DD489E85-EB69-FF4E-BF3B-69CD73B01795}" type="presOf" srcId="{A00A0EA4-22EB-470B-BD5F-A96CF9342E3A}" destId="{177E9917-5B4B-E840-B6BE-B011A8854C6B}" srcOrd="0" destOrd="0" presId="urn:microsoft.com/office/officeart/2008/layout/LinedList"/>
    <dgm:cxn modelId="{6D2CBDBE-45C2-4487-8DBB-466EB110CA73}" srcId="{A00A0EA4-22EB-470B-BD5F-A96CF9342E3A}" destId="{3224DF2A-6D10-408B-B25B-D88BEA9EE4C6}" srcOrd="0" destOrd="0" parTransId="{4C491F48-0E39-4ED7-8F2A-E809A8AB3AF9}" sibTransId="{9A07E2F5-D542-44AA-A901-ED1A1AE503FF}"/>
    <dgm:cxn modelId="{0448D13F-F34F-7E49-9085-2B4FB6FC1059}" type="presParOf" srcId="{177E9917-5B4B-E840-B6BE-B011A8854C6B}" destId="{4FDA4193-90F6-814B-A355-27688E453495}" srcOrd="0" destOrd="0" presId="urn:microsoft.com/office/officeart/2008/layout/LinedList"/>
    <dgm:cxn modelId="{7853223C-814A-5548-B4A9-6D73FFD801D6}" type="presParOf" srcId="{177E9917-5B4B-E840-B6BE-B011A8854C6B}" destId="{847195AD-694C-9644-BDB8-FAC54B549609}" srcOrd="1" destOrd="0" presId="urn:microsoft.com/office/officeart/2008/layout/LinedList"/>
    <dgm:cxn modelId="{09FDFEB4-AAAE-C94D-9215-AB3BC6082BA4}" type="presParOf" srcId="{847195AD-694C-9644-BDB8-FAC54B549609}" destId="{8E937360-A00E-D841-8899-81C1B781264B}" srcOrd="0" destOrd="0" presId="urn:microsoft.com/office/officeart/2008/layout/LinedList"/>
    <dgm:cxn modelId="{E5E3A1A2-B1EE-2442-82A8-927422F107DA}" type="presParOf" srcId="{847195AD-694C-9644-BDB8-FAC54B549609}" destId="{BBA88805-54EA-8043-9A4B-EA1641D5AF8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DA4193-90F6-814B-A355-27688E453495}">
      <dsp:nvSpPr>
        <dsp:cNvPr id="0" name=""/>
        <dsp:cNvSpPr/>
      </dsp:nvSpPr>
      <dsp:spPr>
        <a:xfrm>
          <a:off x="0" y="0"/>
          <a:ext cx="5319879" cy="0"/>
        </a:xfrm>
        <a:prstGeom prst="line">
          <a:avLst/>
        </a:prstGeom>
        <a:gradFill rotWithShape="0">
          <a:gsLst>
            <a:gs pos="0">
              <a:schemeClr val="accent1">
                <a:hueOff val="0"/>
                <a:satOff val="0"/>
                <a:lumOff val="0"/>
                <a:alphaOff val="0"/>
                <a:tint val="100000"/>
                <a:shade val="100000"/>
                <a:satMod val="129999"/>
              </a:schemeClr>
            </a:gs>
            <a:gs pos="100000">
              <a:schemeClr val="accent1">
                <a:hueOff val="0"/>
                <a:satOff val="0"/>
                <a:lumOff val="0"/>
                <a:alphaOff val="0"/>
                <a:tint val="50000"/>
                <a:shade val="100000"/>
                <a:satMod val="350000"/>
              </a:schemeClr>
            </a:gs>
          </a:gsLst>
          <a:lin ang="16200000" scaled="0"/>
        </a:gradFill>
        <a:ln w="9525" cap="flat" cmpd="sng" algn="ctr">
          <a:solidFill>
            <a:schemeClr val="accent1">
              <a:hueOff val="0"/>
              <a:satOff val="0"/>
              <a:lumOff val="0"/>
              <a:alphaOff val="0"/>
            </a:schemeClr>
          </a:solidFill>
          <a:prstDash val="solid"/>
        </a:ln>
        <a:effectLst>
          <a:outerShdw blurRad="381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sp>
    <dsp:sp modelId="{8E937360-A00E-D841-8899-81C1B781264B}">
      <dsp:nvSpPr>
        <dsp:cNvPr id="0" name=""/>
        <dsp:cNvSpPr/>
      </dsp:nvSpPr>
      <dsp:spPr>
        <a:xfrm>
          <a:off x="0" y="0"/>
          <a:ext cx="5319879" cy="4525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5260" tIns="175260" rIns="175260" bIns="175260" numCol="1" spcCol="1270" anchor="t" anchorCtr="0">
          <a:noAutofit/>
        </a:bodyPr>
        <a:lstStyle/>
        <a:p>
          <a:pPr marL="0" lvl="0" indent="0" algn="l" defTabSz="2044700">
            <a:lnSpc>
              <a:spcPct val="90000"/>
            </a:lnSpc>
            <a:spcBef>
              <a:spcPct val="0"/>
            </a:spcBef>
            <a:spcAft>
              <a:spcPct val="35000"/>
            </a:spcAft>
            <a:buNone/>
          </a:pPr>
          <a:r>
            <a:rPr lang="en-US" sz="4600" kern="1200" dirty="0">
              <a:latin typeface="Arial" panose="020B0604020202020204" pitchFamily="34" charset="0"/>
              <a:cs typeface="Arial" panose="020B0604020202020204" pitchFamily="34" charset="0"/>
            </a:rPr>
            <a:t>Anxiety/depression</a:t>
          </a:r>
        </a:p>
        <a:p>
          <a:pPr marL="0" lvl="0" indent="0" algn="ctr" defTabSz="2044700">
            <a:lnSpc>
              <a:spcPct val="90000"/>
            </a:lnSpc>
            <a:spcBef>
              <a:spcPct val="0"/>
            </a:spcBef>
            <a:spcAft>
              <a:spcPct val="35000"/>
            </a:spcAft>
            <a:buNone/>
          </a:pPr>
          <a:r>
            <a:rPr lang="en-US" sz="4600" kern="1200" dirty="0">
              <a:latin typeface="Arial" panose="020B0604020202020204" pitchFamily="34" charset="0"/>
              <a:cs typeface="Arial" panose="020B0604020202020204" pitchFamily="34" charset="0"/>
            </a:rPr>
            <a:t>+ </a:t>
          </a:r>
        </a:p>
        <a:p>
          <a:pPr marL="0" lvl="0" indent="0" algn="l" defTabSz="2044700">
            <a:lnSpc>
              <a:spcPct val="90000"/>
            </a:lnSpc>
            <a:spcBef>
              <a:spcPct val="0"/>
            </a:spcBef>
            <a:spcAft>
              <a:spcPct val="35000"/>
            </a:spcAft>
            <a:buNone/>
          </a:pPr>
          <a:r>
            <a:rPr lang="en-US" sz="4600" kern="1200" dirty="0">
              <a:latin typeface="Arial" panose="020B0604020202020204" pitchFamily="34" charset="0"/>
              <a:cs typeface="Arial" panose="020B0604020202020204" pitchFamily="34" charset="0"/>
            </a:rPr>
            <a:t>Fibromyalgia =</a:t>
          </a:r>
        </a:p>
        <a:p>
          <a:pPr marL="0" lvl="0" indent="0" algn="l" defTabSz="2044700">
            <a:lnSpc>
              <a:spcPct val="90000"/>
            </a:lnSpc>
            <a:spcBef>
              <a:spcPct val="0"/>
            </a:spcBef>
            <a:spcAft>
              <a:spcPct val="35000"/>
            </a:spcAft>
            <a:buNone/>
          </a:pPr>
          <a:r>
            <a:rPr lang="en-US" sz="4600" kern="1200" dirty="0">
              <a:latin typeface="Arial" panose="020B0604020202020204" pitchFamily="34" charset="0"/>
              <a:cs typeface="Arial" panose="020B0604020202020204" pitchFamily="34" charset="0"/>
            </a:rPr>
            <a:t>Shame and stigma</a:t>
          </a:r>
        </a:p>
      </dsp:txBody>
      <dsp:txXfrm>
        <a:off x="0" y="0"/>
        <a:ext cx="5319879" cy="45259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0.37095</cdr:x>
      <cdr:y>0.80886</cdr:y>
    </cdr:from>
    <cdr:to>
      <cdr:x>0.51738</cdr:x>
      <cdr:y>0.88235</cdr:y>
    </cdr:to>
    <cdr:sp macro="" textlink="">
      <cdr:nvSpPr>
        <cdr:cNvPr id="2" name="TextBox 1">
          <a:extLst xmlns:a="http://schemas.openxmlformats.org/drawingml/2006/main">
            <a:ext uri="{FF2B5EF4-FFF2-40B4-BE49-F238E27FC236}">
              <a16:creationId xmlns:a16="http://schemas.microsoft.com/office/drawing/2014/main" id="{3577510F-6B9F-40FD-91D9-40331D69A7AA}"/>
            </a:ext>
          </a:extLst>
        </cdr:cNvPr>
        <cdr:cNvSpPr txBox="1"/>
      </cdr:nvSpPr>
      <cdr:spPr>
        <a:xfrm xmlns:a="http://schemas.openxmlformats.org/drawingml/2006/main">
          <a:off x="2316480" y="3167669"/>
          <a:ext cx="914400" cy="2877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solidFill>
                <a:schemeClr val="accent6"/>
              </a:solidFill>
            </a:rPr>
            <a:t>-1.38*</a:t>
          </a:r>
        </a:p>
      </cdr:txBody>
    </cdr:sp>
  </cdr:relSizeAnchor>
  <cdr:relSizeAnchor xmlns:cdr="http://schemas.openxmlformats.org/drawingml/2006/chartDrawing">
    <cdr:from>
      <cdr:x>0.28017</cdr:x>
      <cdr:y>0.69392</cdr:y>
    </cdr:from>
    <cdr:to>
      <cdr:x>0.40317</cdr:x>
      <cdr:y>0.74828</cdr:y>
    </cdr:to>
    <cdr:sp macro="" textlink="">
      <cdr:nvSpPr>
        <cdr:cNvPr id="3" name="TextBox 2">
          <a:extLst xmlns:a="http://schemas.openxmlformats.org/drawingml/2006/main">
            <a:ext uri="{FF2B5EF4-FFF2-40B4-BE49-F238E27FC236}">
              <a16:creationId xmlns:a16="http://schemas.microsoft.com/office/drawing/2014/main" id="{FEFCAA8A-DF62-436C-8771-BECD7671741B}"/>
            </a:ext>
          </a:extLst>
        </cdr:cNvPr>
        <cdr:cNvSpPr txBox="1"/>
      </cdr:nvSpPr>
      <cdr:spPr>
        <a:xfrm xmlns:a="http://schemas.openxmlformats.org/drawingml/2006/main">
          <a:off x="1749552" y="2717531"/>
          <a:ext cx="768096" cy="21287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solidFill>
                <a:schemeClr val="accent6"/>
              </a:solidFill>
            </a:rPr>
            <a:t>-1.21*</a:t>
          </a:r>
        </a:p>
      </cdr:txBody>
    </cdr:sp>
  </cdr:relSizeAnchor>
  <cdr:relSizeAnchor xmlns:cdr="http://schemas.openxmlformats.org/drawingml/2006/chartDrawing">
    <cdr:from>
      <cdr:x>0.4795</cdr:x>
      <cdr:y>0.91936</cdr:y>
    </cdr:from>
    <cdr:to>
      <cdr:x>0.62593</cdr:x>
      <cdr:y>0.99284</cdr:y>
    </cdr:to>
    <cdr:sp macro="" textlink="">
      <cdr:nvSpPr>
        <cdr:cNvPr id="4" name="TextBox 3">
          <a:extLst xmlns:a="http://schemas.openxmlformats.org/drawingml/2006/main">
            <a:ext uri="{FF2B5EF4-FFF2-40B4-BE49-F238E27FC236}">
              <a16:creationId xmlns:a16="http://schemas.microsoft.com/office/drawing/2014/main" id="{164139A2-CCE0-4D08-A91C-36E49870AA22}"/>
            </a:ext>
          </a:extLst>
        </cdr:cNvPr>
        <cdr:cNvSpPr txBox="1"/>
      </cdr:nvSpPr>
      <cdr:spPr>
        <a:xfrm xmlns:a="http://schemas.openxmlformats.org/drawingml/2006/main">
          <a:off x="2994313" y="3600379"/>
          <a:ext cx="914400" cy="28779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dirty="0">
              <a:solidFill>
                <a:schemeClr val="accent6"/>
              </a:solidFill>
            </a:rPr>
            <a:t>-1.72*</a:t>
          </a:r>
        </a:p>
      </cdr:txBody>
    </cdr:sp>
  </cdr:relSizeAnchor>
  <cdr:relSizeAnchor xmlns:cdr="http://schemas.openxmlformats.org/drawingml/2006/chartDrawing">
    <cdr:from>
      <cdr:x>0.22452</cdr:x>
      <cdr:y>0.56427</cdr:y>
    </cdr:from>
    <cdr:to>
      <cdr:x>0.22452</cdr:x>
      <cdr:y>0.91074</cdr:y>
    </cdr:to>
    <cdr:cxnSp macro="">
      <cdr:nvCxnSpPr>
        <cdr:cNvPr id="6" name="Straight Connector 5">
          <a:extLst xmlns:a="http://schemas.openxmlformats.org/drawingml/2006/main">
            <a:ext uri="{FF2B5EF4-FFF2-40B4-BE49-F238E27FC236}">
              <a16:creationId xmlns:a16="http://schemas.microsoft.com/office/drawing/2014/main" id="{92D3633C-DFC6-40A2-B48E-462F768A41E2}"/>
            </a:ext>
          </a:extLst>
        </cdr:cNvPr>
        <cdr:cNvCxnSpPr/>
      </cdr:nvCxnSpPr>
      <cdr:spPr>
        <a:xfrm xmlns:a="http://schemas.openxmlformats.org/drawingml/2006/main" flipV="1">
          <a:off x="1402080" y="2209799"/>
          <a:ext cx="0" cy="1356834"/>
        </a:xfrm>
        <a:prstGeom xmlns:a="http://schemas.openxmlformats.org/drawingml/2006/main" prst="line">
          <a:avLst/>
        </a:prstGeom>
        <a:ln xmlns:a="http://schemas.openxmlformats.org/drawingml/2006/main" w="9525">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BCF3057D-66B7-40CE-9347-7E61558E40EF}" type="datetimeFigureOut">
              <a:rPr lang="en-US"/>
              <a:pPr>
                <a:defRPr/>
              </a:pPr>
              <a:t>8/23/22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384AC70-F542-4379-AE5C-BFF265BCB110}" type="slidenum">
              <a:rPr lang="en-US" altLang="en-US"/>
              <a:pPr>
                <a:defRPr/>
              </a:pPr>
              <a:t>‹#›</a:t>
            </a:fld>
            <a:endParaRPr lang="en-US" altLang="en-US"/>
          </a:p>
        </p:txBody>
      </p:sp>
    </p:spTree>
    <p:extLst>
      <p:ext uri="{BB962C8B-B14F-4D97-AF65-F5344CB8AC3E}">
        <p14:creationId xmlns:p14="http://schemas.microsoft.com/office/powerpoint/2010/main" val="2084174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079A31A5-2582-42ED-A247-D2F0833CEFB9}" type="datetimeFigureOut">
              <a:rPr lang="en-US"/>
              <a:pPr>
                <a:defRPr/>
              </a:pPr>
              <a:t>8/23/22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15307FA-2E0F-4C5F-9515-ABE624A0F37C}" type="slidenum">
              <a:rPr lang="en-US" altLang="en-US"/>
              <a:pPr>
                <a:defRPr/>
              </a:pPr>
              <a:t>‹#›</a:t>
            </a:fld>
            <a:endParaRPr lang="en-US" altLang="en-US"/>
          </a:p>
        </p:txBody>
      </p:sp>
    </p:spTree>
    <p:extLst>
      <p:ext uri="{BB962C8B-B14F-4D97-AF65-F5344CB8AC3E}">
        <p14:creationId xmlns:p14="http://schemas.microsoft.com/office/powerpoint/2010/main" val="1308313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Timecode</a:t>
            </a:r>
            <a:r>
              <a:rPr lang="en-US" b="0" dirty="0"/>
              <a:t>: 00:52</a:t>
            </a:r>
          </a:p>
          <a:p>
            <a:endParaRPr lang="en-US" b="0" dirty="0"/>
          </a:p>
          <a:p>
            <a:r>
              <a:rPr lang="en-US" dirty="0"/>
              <a:t>Chapter Title: Acute Treatment of Migraine</a:t>
            </a:r>
          </a:p>
          <a:p>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pPr>
              <a:defRPr/>
            </a:pPr>
            <a:fld id="{315307FA-2E0F-4C5F-9515-ABE624A0F37C}" type="slidenum">
              <a:rPr lang="en-US" altLang="en-US" smtClean="0"/>
              <a:pPr>
                <a:defRPr/>
              </a:pPr>
              <a:t>9</a:t>
            </a:fld>
            <a:endParaRPr lang="en-US" altLang="en-US"/>
          </a:p>
        </p:txBody>
      </p:sp>
    </p:spTree>
    <p:extLst>
      <p:ext uri="{BB962C8B-B14F-4D97-AF65-F5344CB8AC3E}">
        <p14:creationId xmlns:p14="http://schemas.microsoft.com/office/powerpoint/2010/main" val="25308070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Goadsby</a:t>
            </a:r>
            <a:r>
              <a:rPr lang="en-US" sz="1200" dirty="0">
                <a:effectLst/>
                <a:latin typeface="Calibri" panose="020F0502020204030204" pitchFamily="34" charset="0"/>
                <a:ea typeface="Calibri" panose="020F0502020204030204" pitchFamily="34" charset="0"/>
                <a:cs typeface="Times New Roman" panose="02020603050405020304" pitchFamily="18" charset="0"/>
              </a:rPr>
              <a:t> PJ, et al. Long-term efficacy and safety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erenumab</a:t>
            </a:r>
            <a:r>
              <a:rPr lang="en-US" sz="1200" dirty="0">
                <a:effectLst/>
                <a:latin typeface="Calibri" panose="020F0502020204030204" pitchFamily="34" charset="0"/>
                <a:ea typeface="Calibri" panose="020F0502020204030204" pitchFamily="34" charset="0"/>
                <a:cs typeface="Times New Roman" panose="02020603050405020304" pitchFamily="18" charset="0"/>
              </a:rPr>
              <a:t>: results from 64 weeks of the LIBERTY study. Neurology. 2021;96:e2724- e2735.</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Goadsby</a:t>
            </a:r>
            <a:r>
              <a:rPr lang="en-US" sz="1200" dirty="0">
                <a:effectLst/>
                <a:latin typeface="Calibri" panose="020F0502020204030204" pitchFamily="34" charset="0"/>
                <a:ea typeface="Calibri" panose="020F0502020204030204" pitchFamily="34" charset="0"/>
                <a:cs typeface="Times New Roman" panose="02020603050405020304" pitchFamily="18" charset="0"/>
              </a:rPr>
              <a:t> PJ, et al. Long-term safety, tolerability, and efficacy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fremanezumab</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migraine: A randomized study. Neurology. 2020;95:e2487-e2499.</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en-US" sz="1200" dirty="0" err="1">
                <a:effectLst/>
                <a:latin typeface="Calibri" panose="020F0502020204030204" pitchFamily="34" charset="0"/>
                <a:ea typeface="Calibri" panose="020F0502020204030204" pitchFamily="34" charset="0"/>
                <a:cs typeface="Times New Roman" panose="02020603050405020304" pitchFamily="18" charset="0"/>
              </a:rPr>
              <a:t>Camporeale</a:t>
            </a:r>
            <a:r>
              <a:rPr lang="en-US" sz="1200" dirty="0">
                <a:effectLst/>
                <a:latin typeface="Calibri" panose="020F0502020204030204" pitchFamily="34" charset="0"/>
                <a:ea typeface="Calibri" panose="020F0502020204030204" pitchFamily="34" charset="0"/>
                <a:cs typeface="Times New Roman" panose="02020603050405020304" pitchFamily="18" charset="0"/>
              </a:rPr>
              <a:t> A, Kudrow D, Sides R, et al. A phase 3, long-term, open-label safety study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Galcanezumab</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patients with migraine. BMC Neurol. 2018;18:188.</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r>
              <a:rPr lang="en-US" sz="1200" dirty="0">
                <a:effectLst/>
                <a:latin typeface="Calibri" panose="020F0502020204030204" pitchFamily="34" charset="0"/>
                <a:ea typeface="Calibri" panose="020F0502020204030204" pitchFamily="34" charset="0"/>
                <a:cs typeface="Times New Roman" panose="02020603050405020304" pitchFamily="18" charset="0"/>
              </a:rPr>
              <a:t>Kudrow D, Cady RK, Allan B, et al. Long-term safety and tolerability of </a:t>
            </a:r>
            <a:r>
              <a:rPr lang="en-US" sz="1200" dirty="0" err="1">
                <a:effectLst/>
                <a:latin typeface="Calibri" panose="020F0502020204030204" pitchFamily="34" charset="0"/>
                <a:ea typeface="Calibri" panose="020F0502020204030204" pitchFamily="34" charset="0"/>
                <a:cs typeface="Times New Roman" panose="02020603050405020304" pitchFamily="18" charset="0"/>
              </a:rPr>
              <a:t>eptinezumab</a:t>
            </a:r>
            <a:r>
              <a:rPr lang="en-US" sz="1200" dirty="0">
                <a:effectLst/>
                <a:latin typeface="Calibri" panose="020F0502020204030204" pitchFamily="34" charset="0"/>
                <a:ea typeface="Calibri" panose="020F0502020204030204" pitchFamily="34" charset="0"/>
                <a:cs typeface="Times New Roman" panose="02020603050405020304" pitchFamily="18" charset="0"/>
              </a:rPr>
              <a:t> in patients with chronic migraine: a 2-year, open-label, phase 3 trial. BMC Neurol. 2021;21:126.</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315307FA-2E0F-4C5F-9515-ABE624A0F37C}" type="slidenum">
              <a:rPr lang="en-US" altLang="en-US" smtClean="0"/>
              <a:pPr>
                <a:defRPr/>
              </a:pPr>
              <a:t>38</a:t>
            </a:fld>
            <a:endParaRPr lang="en-US" altLang="en-US"/>
          </a:p>
        </p:txBody>
      </p:sp>
    </p:spTree>
    <p:extLst>
      <p:ext uri="{BB962C8B-B14F-4D97-AF65-F5344CB8AC3E}">
        <p14:creationId xmlns:p14="http://schemas.microsoft.com/office/powerpoint/2010/main" val="3692230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a:p>
            <a:r>
              <a:rPr lang="en-US" b="1" dirty="0"/>
              <a:t>References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15307FA-2E0F-4C5F-9515-ABE624A0F37C}" type="slidenum">
              <a:rPr lang="en-US" altLang="en-US" smtClean="0"/>
              <a:pPr>
                <a:defRPr/>
              </a:pPr>
              <a:t>41</a:t>
            </a:fld>
            <a:endParaRPr lang="en-US" altLang="en-US"/>
          </a:p>
        </p:txBody>
      </p:sp>
    </p:spTree>
    <p:extLst>
      <p:ext uri="{BB962C8B-B14F-4D97-AF65-F5344CB8AC3E}">
        <p14:creationId xmlns:p14="http://schemas.microsoft.com/office/powerpoint/2010/main" val="2444853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Emphasize</a:t>
            </a:r>
            <a:r>
              <a:rPr lang="en-US" baseline="0" dirty="0"/>
              <a:t>: A common reason for a migraine preventive to fail is the lack of achieving the target dose. </a:t>
            </a:r>
          </a:p>
          <a:p>
            <a:endParaRPr lang="en-US" dirty="0"/>
          </a:p>
        </p:txBody>
      </p:sp>
      <p:sp>
        <p:nvSpPr>
          <p:cNvPr id="4" name="Slide Number Placeholder 3"/>
          <p:cNvSpPr>
            <a:spLocks noGrp="1"/>
          </p:cNvSpPr>
          <p:nvPr>
            <p:ph type="sldNum" sz="quarter" idx="5"/>
          </p:nvPr>
        </p:nvSpPr>
        <p:spPr/>
        <p:txBody>
          <a:bodyPr/>
          <a:lstStyle/>
          <a:p>
            <a:pPr>
              <a:defRPr/>
            </a:pPr>
            <a:fld id="{315307FA-2E0F-4C5F-9515-ABE624A0F37C}" type="slidenum">
              <a:rPr lang="en-US" altLang="en-US" smtClean="0"/>
              <a:pPr>
                <a:defRPr/>
              </a:pPr>
              <a:t>42</a:t>
            </a:fld>
            <a:endParaRPr lang="en-US" altLang="en-US"/>
          </a:p>
        </p:txBody>
      </p:sp>
    </p:spTree>
    <p:extLst>
      <p:ext uri="{BB962C8B-B14F-4D97-AF65-F5344CB8AC3E}">
        <p14:creationId xmlns:p14="http://schemas.microsoft.com/office/powerpoint/2010/main" val="4215784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Timecode</a:t>
            </a:r>
            <a:r>
              <a:rPr lang="en-US" b="0" dirty="0"/>
              <a:t>: 00:52</a:t>
            </a:r>
          </a:p>
          <a:p>
            <a:endParaRPr lang="en-US" b="0" dirty="0"/>
          </a:p>
          <a:p>
            <a:r>
              <a:rPr lang="en-US" dirty="0"/>
              <a:t>Chapter Title: Acute Treatment of Migraine</a:t>
            </a:r>
          </a:p>
          <a:p>
            <a:endParaRPr lang="en-US" dirty="0"/>
          </a:p>
          <a:p>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15307FA-2E0F-4C5F-9515-ABE624A0F37C}" type="slidenum">
              <a:rPr lang="en-US" altLang="en-US" smtClean="0"/>
              <a:pPr>
                <a:defRPr/>
              </a:pPr>
              <a:t>10</a:t>
            </a:fld>
            <a:endParaRPr lang="en-US" altLang="en-US"/>
          </a:p>
        </p:txBody>
      </p:sp>
    </p:spTree>
    <p:extLst>
      <p:ext uri="{BB962C8B-B14F-4D97-AF65-F5344CB8AC3E}">
        <p14:creationId xmlns:p14="http://schemas.microsoft.com/office/powerpoint/2010/main" val="3836650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Taking these two groups together, the AMPP study showed that about 40% of migraine patients are candidates for preventive treatment.</a:t>
            </a:r>
            <a:r>
              <a:rPr lang="en-US" altLang="en-US" i="1" dirty="0"/>
              <a:t> </a:t>
            </a:r>
          </a:p>
          <a:p>
            <a:r>
              <a:rPr lang="en-US" altLang="en-US" dirty="0"/>
              <a:t>Only 13% of all migraine sufferers currently receive preventive therapy.</a:t>
            </a:r>
          </a:p>
          <a:p>
            <a:r>
              <a:rPr lang="en-US" altLang="en-US" dirty="0"/>
              <a:t>Results showed that migraine prevention is underutilized (only 1 in 5 migraine sufferers use preventive therapy).</a:t>
            </a:r>
          </a:p>
          <a:p>
            <a:pPr>
              <a:lnSpc>
                <a:spcPct val="95000"/>
              </a:lnSpc>
              <a:spcBef>
                <a:spcPct val="20000"/>
              </a:spcBef>
            </a:pPr>
            <a:r>
              <a:rPr lang="en-US" altLang="en-US" dirty="0"/>
              <a:t>The final consensus of the committee is that preventive therapy should at least be considered in those patients whose lives are disrupted, even with a lower frequency of migraine</a:t>
            </a:r>
            <a:r>
              <a:rPr lang="en-US" altLang="en-US" dirty="0">
                <a:latin typeface="Arial" panose="020B0604020202020204" pitchFamily="34" charset="0"/>
                <a:cs typeface="Arial" panose="020B0604020202020204" pitchFamily="34" charset="0"/>
              </a:rPr>
              <a:t>—</a:t>
            </a:r>
            <a:r>
              <a:rPr lang="en-US" altLang="en-US" dirty="0"/>
              <a:t>for example, 2 migraines per month</a:t>
            </a:r>
            <a:r>
              <a:rPr lang="en-US" altLang="en-US" dirty="0">
                <a:latin typeface="Arial" panose="020B0604020202020204" pitchFamily="34" charset="0"/>
                <a:cs typeface="Arial" panose="020B0604020202020204" pitchFamily="34" charset="0"/>
              </a:rPr>
              <a:t>—</a:t>
            </a:r>
            <a:r>
              <a:rPr lang="en-US" altLang="en-US" dirty="0"/>
              <a:t>or if their acute treatment has not been sufficient.  Using those criteria, among the total migraine cases in the United States, the study identified 3.8 million cases in which preventive therapy should be considered and 7.7 million cases for which preventive treatment should be offered.</a:t>
            </a:r>
          </a:p>
          <a:p>
            <a:r>
              <a:rPr lang="en-US" altLang="en-US" sz="900" b="1" dirty="0"/>
              <a:t>Reference:</a:t>
            </a:r>
          </a:p>
          <a:p>
            <a:pPr>
              <a:spcBef>
                <a:spcPct val="0"/>
              </a:spcBef>
            </a:pPr>
            <a:r>
              <a:rPr lang="en-US" altLang="en-US" sz="900" dirty="0"/>
              <a:t>Lipton RB, Diamond M, Freitag FG, </a:t>
            </a:r>
            <a:r>
              <a:rPr lang="en-US" altLang="en-US" sz="900" dirty="0" err="1"/>
              <a:t>Bigal</a:t>
            </a:r>
            <a:r>
              <a:rPr lang="en-US" altLang="en-US" sz="900" dirty="0"/>
              <a:t> M, Stewart WF, Reed ML. Migraine prevention patterns in</a:t>
            </a:r>
          </a:p>
          <a:p>
            <a:pPr>
              <a:spcBef>
                <a:spcPct val="0"/>
              </a:spcBef>
            </a:pPr>
            <a:r>
              <a:rPr lang="en-US" altLang="en-US" sz="900" dirty="0"/>
              <a:t>A community sample: results from the American Migraine Prevalence and Prevention (AMPP) study.</a:t>
            </a:r>
          </a:p>
          <a:p>
            <a:pPr>
              <a:spcBef>
                <a:spcPct val="0"/>
              </a:spcBef>
            </a:pPr>
            <a:r>
              <a:rPr lang="en-US" altLang="en-US" sz="900" dirty="0"/>
              <a:t>Poster presented at: American Headache Society 47th Annual Scientific Meeting; June 23-26, 2005;</a:t>
            </a:r>
          </a:p>
          <a:p>
            <a:pPr>
              <a:spcBef>
                <a:spcPct val="0"/>
              </a:spcBef>
            </a:pPr>
            <a:r>
              <a:rPr lang="en-US" altLang="en-US" sz="900" dirty="0"/>
              <a:t>Philadelphia, Pa.</a:t>
            </a:r>
          </a:p>
          <a:p>
            <a:endParaRPr lang="en-US" altLang="en-US" dirty="0"/>
          </a:p>
          <a:p>
            <a:endParaRPr lang="en-US" dirty="0"/>
          </a:p>
        </p:txBody>
      </p:sp>
      <p:sp>
        <p:nvSpPr>
          <p:cNvPr id="4" name="Slide Number Placeholder 3"/>
          <p:cNvSpPr>
            <a:spLocks noGrp="1"/>
          </p:cNvSpPr>
          <p:nvPr>
            <p:ph type="sldNum" sz="quarter" idx="5"/>
          </p:nvPr>
        </p:nvSpPr>
        <p:spPr/>
        <p:txBody>
          <a:bodyPr/>
          <a:lstStyle/>
          <a:p>
            <a:pPr>
              <a:defRPr/>
            </a:pPr>
            <a:fld id="{315307FA-2E0F-4C5F-9515-ABE624A0F37C}" type="slidenum">
              <a:rPr lang="en-US" altLang="en-US" smtClean="0"/>
              <a:pPr>
                <a:defRPr/>
              </a:pPr>
              <a:t>12</a:t>
            </a:fld>
            <a:endParaRPr lang="en-US" altLang="en-US"/>
          </a:p>
        </p:txBody>
      </p:sp>
    </p:spTree>
    <p:extLst>
      <p:ext uri="{BB962C8B-B14F-4D97-AF65-F5344CB8AC3E}">
        <p14:creationId xmlns:p14="http://schemas.microsoft.com/office/powerpoint/2010/main" val="3937385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Taking these two groups together, the AMPP study showed that about 40% of migraine patients are candidates for preventive treatment.</a:t>
            </a:r>
            <a:r>
              <a:rPr lang="en-US" altLang="en-US" i="1" dirty="0"/>
              <a:t> </a:t>
            </a:r>
          </a:p>
          <a:p>
            <a:r>
              <a:rPr lang="en-US" altLang="en-US" dirty="0"/>
              <a:t>Only 13% of all migraine sufferers currently receive preventive therapy.</a:t>
            </a:r>
          </a:p>
          <a:p>
            <a:r>
              <a:rPr lang="en-US" altLang="en-US" dirty="0"/>
              <a:t>Results showed that migraine prevention is underutilized (only 1 in 5 migraine sufferers use preventive therapy).</a:t>
            </a:r>
          </a:p>
          <a:p>
            <a:pPr>
              <a:lnSpc>
                <a:spcPct val="95000"/>
              </a:lnSpc>
              <a:spcBef>
                <a:spcPct val="20000"/>
              </a:spcBef>
            </a:pPr>
            <a:r>
              <a:rPr lang="en-US" altLang="en-US" dirty="0"/>
              <a:t>The final consensus of the committee is that preventive therapy should at least be considered in those patients whose lives are disrupted, even with a lower frequency of migraine</a:t>
            </a:r>
            <a:r>
              <a:rPr lang="en-US" altLang="en-US" dirty="0">
                <a:latin typeface="Arial" panose="020B0604020202020204" pitchFamily="34" charset="0"/>
                <a:cs typeface="Arial" panose="020B0604020202020204" pitchFamily="34" charset="0"/>
              </a:rPr>
              <a:t>—</a:t>
            </a:r>
            <a:r>
              <a:rPr lang="en-US" altLang="en-US" dirty="0"/>
              <a:t>for example, 2 migraines per month</a:t>
            </a:r>
            <a:r>
              <a:rPr lang="en-US" altLang="en-US" dirty="0">
                <a:latin typeface="Arial" panose="020B0604020202020204" pitchFamily="34" charset="0"/>
                <a:cs typeface="Arial" panose="020B0604020202020204" pitchFamily="34" charset="0"/>
              </a:rPr>
              <a:t>—</a:t>
            </a:r>
            <a:r>
              <a:rPr lang="en-US" altLang="en-US" dirty="0"/>
              <a:t>or if their acute treatment has not been sufficient.  Using those criteria, among the total migraine cases in the United States, the study identified 3.8 million cases in which preventive therapy should be considered and 7.7 million cases for which preventive treatment should be offered.</a:t>
            </a:r>
          </a:p>
          <a:p>
            <a:r>
              <a:rPr lang="en-US" altLang="en-US" sz="900" b="1" dirty="0"/>
              <a:t>Reference:</a:t>
            </a:r>
          </a:p>
          <a:p>
            <a:pPr>
              <a:spcBef>
                <a:spcPct val="0"/>
              </a:spcBef>
            </a:pPr>
            <a:r>
              <a:rPr lang="en-US" altLang="en-US" sz="900" dirty="0"/>
              <a:t>Lipton RB, Diamond M, Freitag FG, </a:t>
            </a:r>
            <a:r>
              <a:rPr lang="en-US" altLang="en-US" sz="900" dirty="0" err="1"/>
              <a:t>Bigal</a:t>
            </a:r>
            <a:r>
              <a:rPr lang="en-US" altLang="en-US" sz="900" dirty="0"/>
              <a:t> M, Stewart WF, Reed ML. Migraine prevention patterns in</a:t>
            </a:r>
          </a:p>
          <a:p>
            <a:pPr>
              <a:spcBef>
                <a:spcPct val="0"/>
              </a:spcBef>
            </a:pPr>
            <a:r>
              <a:rPr lang="en-US" altLang="en-US" sz="900" dirty="0"/>
              <a:t>A community sample: results from the American Migraine Prevalence and Prevention (AMPP) study.</a:t>
            </a:r>
          </a:p>
          <a:p>
            <a:pPr>
              <a:spcBef>
                <a:spcPct val="0"/>
              </a:spcBef>
            </a:pPr>
            <a:r>
              <a:rPr lang="en-US" altLang="en-US" sz="900" dirty="0"/>
              <a:t>Poster presented at: American Headache Society 47th Annual Scientific Meeting; June 23-26, 2005;</a:t>
            </a:r>
          </a:p>
          <a:p>
            <a:pPr>
              <a:spcBef>
                <a:spcPct val="0"/>
              </a:spcBef>
            </a:pPr>
            <a:r>
              <a:rPr lang="en-US" altLang="en-US" sz="900" dirty="0"/>
              <a:t>Philadelphia, Pa.</a:t>
            </a:r>
          </a:p>
          <a:p>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15307FA-2E0F-4C5F-9515-ABE624A0F37C}" type="slidenum">
              <a:rPr lang="en-US" altLang="en-US" smtClean="0"/>
              <a:pPr>
                <a:defRPr/>
              </a:pPr>
              <a:t>13</a:t>
            </a:fld>
            <a:endParaRPr lang="en-US" altLang="en-US"/>
          </a:p>
        </p:txBody>
      </p:sp>
    </p:spTree>
    <p:extLst>
      <p:ext uri="{BB962C8B-B14F-4D97-AF65-F5344CB8AC3E}">
        <p14:creationId xmlns:p14="http://schemas.microsoft.com/office/powerpoint/2010/main" val="3823736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Taking these two groups together, the AMPP study showed that about 40% of migraine patients are candidates for preventive treatment.</a:t>
            </a:r>
            <a:r>
              <a:rPr lang="en-US" altLang="en-US" i="1" dirty="0"/>
              <a:t> </a:t>
            </a:r>
          </a:p>
          <a:p>
            <a:r>
              <a:rPr lang="en-US" altLang="en-US" dirty="0"/>
              <a:t>Only 13% of all migraine sufferers currently receive preventive therapy.</a:t>
            </a:r>
          </a:p>
          <a:p>
            <a:r>
              <a:rPr lang="en-US" altLang="en-US" dirty="0"/>
              <a:t>Results showed that migraine prevention is underutilized (only 1 in 5 migraine sufferers use preventive therapy).</a:t>
            </a:r>
          </a:p>
          <a:p>
            <a:pPr>
              <a:lnSpc>
                <a:spcPct val="95000"/>
              </a:lnSpc>
              <a:spcBef>
                <a:spcPct val="20000"/>
              </a:spcBef>
            </a:pPr>
            <a:r>
              <a:rPr lang="en-US" altLang="en-US" dirty="0"/>
              <a:t>The final consensus of the committee is that preventive therapy should at least be considered in those patients whose lives are disrupted, even with a lower frequency of migraine</a:t>
            </a:r>
            <a:r>
              <a:rPr lang="en-US" altLang="en-US" dirty="0">
                <a:latin typeface="Arial" panose="020B0604020202020204" pitchFamily="34" charset="0"/>
                <a:cs typeface="Arial" panose="020B0604020202020204" pitchFamily="34" charset="0"/>
              </a:rPr>
              <a:t>—</a:t>
            </a:r>
            <a:r>
              <a:rPr lang="en-US" altLang="en-US" dirty="0"/>
              <a:t>for example, 2 migraines per month</a:t>
            </a:r>
            <a:r>
              <a:rPr lang="en-US" altLang="en-US" dirty="0">
                <a:latin typeface="Arial" panose="020B0604020202020204" pitchFamily="34" charset="0"/>
                <a:cs typeface="Arial" panose="020B0604020202020204" pitchFamily="34" charset="0"/>
              </a:rPr>
              <a:t>—</a:t>
            </a:r>
            <a:r>
              <a:rPr lang="en-US" altLang="en-US" dirty="0"/>
              <a:t>or if their acute treatment has not been sufficient.  Using those criteria, among the total migraine cases in the United States, the study identified 3.8 million cases in which preventive therapy should be considered and 7.7 million cases for which preventive treatment should be offered.</a:t>
            </a:r>
          </a:p>
          <a:p>
            <a:r>
              <a:rPr lang="en-US" altLang="en-US" sz="900" b="1" dirty="0"/>
              <a:t>Reference:</a:t>
            </a:r>
          </a:p>
          <a:p>
            <a:pPr>
              <a:spcBef>
                <a:spcPct val="0"/>
              </a:spcBef>
            </a:pPr>
            <a:r>
              <a:rPr lang="en-US" altLang="en-US" sz="900" dirty="0"/>
              <a:t>Lipton RB, Diamond M, Freitag FG, </a:t>
            </a:r>
            <a:r>
              <a:rPr lang="en-US" altLang="en-US" sz="900" dirty="0" err="1"/>
              <a:t>Bigal</a:t>
            </a:r>
            <a:r>
              <a:rPr lang="en-US" altLang="en-US" sz="900" dirty="0"/>
              <a:t> M, Stewart WF, Reed ML. Migraine prevention patterns in</a:t>
            </a:r>
          </a:p>
          <a:p>
            <a:pPr>
              <a:spcBef>
                <a:spcPct val="0"/>
              </a:spcBef>
            </a:pPr>
            <a:r>
              <a:rPr lang="en-US" altLang="en-US" sz="900" dirty="0"/>
              <a:t>A community sample: results from the American Migraine Prevalence and Prevention (AMPP) study.</a:t>
            </a:r>
          </a:p>
          <a:p>
            <a:pPr>
              <a:spcBef>
                <a:spcPct val="0"/>
              </a:spcBef>
            </a:pPr>
            <a:r>
              <a:rPr lang="en-US" altLang="en-US" sz="900" dirty="0"/>
              <a:t>Poster presented at: American Headache Society 47th Annual Scientific Meeting; June 23-26, 2005;</a:t>
            </a:r>
          </a:p>
          <a:p>
            <a:pPr>
              <a:spcBef>
                <a:spcPct val="0"/>
              </a:spcBef>
            </a:pPr>
            <a:r>
              <a:rPr lang="en-US" altLang="en-US" sz="900" dirty="0"/>
              <a:t>Philadelphia, Pa.</a:t>
            </a:r>
          </a:p>
          <a:p>
            <a:endParaRPr lang="en-US" altLang="en-US"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15307FA-2E0F-4C5F-9515-ABE624A0F37C}" type="slidenum">
              <a:rPr lang="en-US" altLang="en-US" smtClean="0"/>
              <a:pPr>
                <a:defRPr/>
              </a:pPr>
              <a:t>14</a:t>
            </a:fld>
            <a:endParaRPr lang="en-US" altLang="en-US"/>
          </a:p>
        </p:txBody>
      </p:sp>
    </p:spTree>
    <p:extLst>
      <p:ext uri="{BB962C8B-B14F-4D97-AF65-F5344CB8AC3E}">
        <p14:creationId xmlns:p14="http://schemas.microsoft.com/office/powerpoint/2010/main" val="347822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Timecode</a:t>
            </a:r>
            <a:r>
              <a:rPr lang="en-US" b="0" dirty="0"/>
              <a:t>: 05:18</a:t>
            </a:r>
          </a:p>
          <a:p>
            <a:endParaRPr lang="en-US" b="0" dirty="0"/>
          </a:p>
          <a:p>
            <a:r>
              <a:rPr lang="en-US" b="1" dirty="0"/>
              <a:t>Abbreviations</a:t>
            </a:r>
          </a:p>
          <a:p>
            <a:endParaRPr lang="en-US" b="0" dirty="0"/>
          </a:p>
          <a:p>
            <a:r>
              <a:rPr lang="en-US" b="1" dirty="0"/>
              <a:t>References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15307FA-2E0F-4C5F-9515-ABE624A0F37C}" type="slidenum">
              <a:rPr lang="en-US" altLang="en-US" smtClean="0"/>
              <a:pPr>
                <a:defRPr/>
              </a:pPr>
              <a:t>22</a:t>
            </a:fld>
            <a:endParaRPr lang="en-US" altLang="en-US"/>
          </a:p>
        </p:txBody>
      </p:sp>
    </p:spTree>
    <p:extLst>
      <p:ext uri="{BB962C8B-B14F-4D97-AF65-F5344CB8AC3E}">
        <p14:creationId xmlns:p14="http://schemas.microsoft.com/office/powerpoint/2010/main" val="655715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Johnston, K.M., et al. Mapping Migraine-Specific Quality of Life to Health State Utilities in Patients Receiving Rimegepant. Adv </a:t>
            </a:r>
            <a:r>
              <a:rPr lang="en-US" dirty="0" err="1"/>
              <a:t>Ther</a:t>
            </a:r>
            <a:r>
              <a:rPr lang="en-US" dirty="0"/>
              <a:t> 2021; 38:5209–5220</a:t>
            </a:r>
          </a:p>
          <a:p>
            <a:endParaRPr lang="en-US" dirty="0"/>
          </a:p>
        </p:txBody>
      </p:sp>
      <p:sp>
        <p:nvSpPr>
          <p:cNvPr id="4" name="Slide Number Placeholder 3"/>
          <p:cNvSpPr>
            <a:spLocks noGrp="1"/>
          </p:cNvSpPr>
          <p:nvPr>
            <p:ph type="sldNum" sz="quarter" idx="5"/>
          </p:nvPr>
        </p:nvSpPr>
        <p:spPr/>
        <p:txBody>
          <a:bodyPr/>
          <a:lstStyle/>
          <a:p>
            <a:pPr>
              <a:defRPr/>
            </a:pPr>
            <a:fld id="{315307FA-2E0F-4C5F-9515-ABE624A0F37C}" type="slidenum">
              <a:rPr lang="en-US" altLang="en-US" smtClean="0"/>
              <a:pPr>
                <a:defRPr/>
              </a:pPr>
              <a:t>23</a:t>
            </a:fld>
            <a:endParaRPr lang="en-US" altLang="en-US"/>
          </a:p>
        </p:txBody>
      </p:sp>
    </p:spTree>
    <p:extLst>
      <p:ext uri="{BB962C8B-B14F-4D97-AF65-F5344CB8AC3E}">
        <p14:creationId xmlns:p14="http://schemas.microsoft.com/office/powerpoint/2010/main" val="3071274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15:01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15307FA-2E0F-4C5F-9515-ABE624A0F37C}" type="slidenum">
              <a:rPr lang="en-US" altLang="en-US" smtClean="0"/>
              <a:pPr>
                <a:defRPr/>
              </a:pPr>
              <a:t>31</a:t>
            </a:fld>
            <a:endParaRPr lang="en-US" altLang="en-US"/>
          </a:p>
        </p:txBody>
      </p:sp>
    </p:spTree>
    <p:extLst>
      <p:ext uri="{BB962C8B-B14F-4D97-AF65-F5344CB8AC3E}">
        <p14:creationId xmlns:p14="http://schemas.microsoft.com/office/powerpoint/2010/main" val="1857866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Timecode</a:t>
            </a:r>
            <a:r>
              <a:rPr lang="en-US" b="0" dirty="0"/>
              <a:t>: 16:11</a:t>
            </a:r>
          </a:p>
          <a:p>
            <a:endParaRPr lang="en-US" b="0" dirty="0"/>
          </a:p>
          <a:p>
            <a:r>
              <a:rPr lang="en-US" b="1" dirty="0"/>
              <a:t>Abbreviations</a:t>
            </a:r>
          </a:p>
          <a:p>
            <a:endParaRPr lang="en-US" b="0" dirty="0"/>
          </a:p>
          <a:p>
            <a:r>
              <a:rPr lang="en-US" b="1" dirty="0"/>
              <a:t>References</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315307FA-2E0F-4C5F-9515-ABE624A0F37C}" type="slidenum">
              <a:rPr lang="en-US" altLang="en-US" smtClean="0"/>
              <a:pPr>
                <a:defRPr/>
              </a:pPr>
              <a:t>32</a:t>
            </a:fld>
            <a:endParaRPr lang="en-US" altLang="en-US"/>
          </a:p>
        </p:txBody>
      </p:sp>
    </p:spTree>
    <p:extLst>
      <p:ext uri="{BB962C8B-B14F-4D97-AF65-F5344CB8AC3E}">
        <p14:creationId xmlns:p14="http://schemas.microsoft.com/office/powerpoint/2010/main" val="2793941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5"/>
            <a:ext cx="10363200" cy="1470025"/>
          </a:xfrm>
        </p:spPr>
        <p:txBody>
          <a:bodyPr/>
          <a:lstStyle>
            <a:lvl1pPr>
              <a:defRPr b="1">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39" indent="0" algn="ctr">
              <a:buNone/>
              <a:defRPr>
                <a:solidFill>
                  <a:schemeClr val="tx1">
                    <a:tint val="75000"/>
                  </a:schemeClr>
                </a:solidFill>
              </a:defRPr>
            </a:lvl2pPr>
            <a:lvl3pPr marL="914477" indent="0" algn="ctr">
              <a:buNone/>
              <a:defRPr>
                <a:solidFill>
                  <a:schemeClr val="tx1">
                    <a:tint val="75000"/>
                  </a:schemeClr>
                </a:solidFill>
              </a:defRPr>
            </a:lvl3pPr>
            <a:lvl4pPr marL="1371715" indent="0" algn="ctr">
              <a:buNone/>
              <a:defRPr>
                <a:solidFill>
                  <a:schemeClr val="tx1">
                    <a:tint val="75000"/>
                  </a:schemeClr>
                </a:solidFill>
              </a:defRPr>
            </a:lvl4pPr>
            <a:lvl5pPr marL="1828954" indent="0" algn="ctr">
              <a:buNone/>
              <a:defRPr>
                <a:solidFill>
                  <a:schemeClr val="tx1">
                    <a:tint val="75000"/>
                  </a:schemeClr>
                </a:solidFill>
              </a:defRPr>
            </a:lvl5pPr>
            <a:lvl6pPr marL="2286193" indent="0" algn="ctr">
              <a:buNone/>
              <a:defRPr>
                <a:solidFill>
                  <a:schemeClr val="tx1">
                    <a:tint val="75000"/>
                  </a:schemeClr>
                </a:solidFill>
              </a:defRPr>
            </a:lvl6pPr>
            <a:lvl7pPr marL="2743431" indent="0" algn="ctr">
              <a:buNone/>
              <a:defRPr>
                <a:solidFill>
                  <a:schemeClr val="tx1">
                    <a:tint val="75000"/>
                  </a:schemeClr>
                </a:solidFill>
              </a:defRPr>
            </a:lvl7pPr>
            <a:lvl8pPr marL="3200669" indent="0" algn="ctr">
              <a:buNone/>
              <a:defRPr>
                <a:solidFill>
                  <a:schemeClr val="tx1">
                    <a:tint val="75000"/>
                  </a:schemeClr>
                </a:solidFill>
              </a:defRPr>
            </a:lvl8pPr>
            <a:lvl9pPr marL="3657908"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baseline="0"/>
            </a:lvl1pPr>
          </a:lstStyle>
          <a:p>
            <a:pPr>
              <a:defRPr/>
            </a:pPr>
            <a:fld id="{F1107A61-2A47-4CD5-9E94-A1597EEC567B}" type="datetimeFigureOut">
              <a:rPr lang="fr-FR"/>
              <a:pPr>
                <a:defRPr/>
              </a:pPr>
              <a:t>23/08/2022</a:t>
            </a:fld>
            <a:endParaRPr lang="fr-FR" dirty="0"/>
          </a:p>
        </p:txBody>
      </p:sp>
      <p:sp>
        <p:nvSpPr>
          <p:cNvPr id="5" name="Footer Placeholder 4"/>
          <p:cNvSpPr>
            <a:spLocks noGrp="1"/>
          </p:cNvSpPr>
          <p:nvPr>
            <p:ph type="ftr" sz="quarter" idx="11"/>
          </p:nvPr>
        </p:nvSpPr>
        <p:spPr/>
        <p:txBody>
          <a:bodyPr/>
          <a:lstStyle>
            <a:lvl1pPr fontAlgn="auto">
              <a:spcBef>
                <a:spcPts val="0"/>
              </a:spcBef>
              <a:spcAft>
                <a:spcPts val="0"/>
              </a:spcAft>
              <a:defRPr baseline="0"/>
            </a:lvl1pPr>
          </a:lstStyle>
          <a:p>
            <a:pPr>
              <a:defRPr/>
            </a:pPr>
            <a:endParaRPr lang="fr-FR"/>
          </a:p>
        </p:txBody>
      </p:sp>
      <p:sp>
        <p:nvSpPr>
          <p:cNvPr id="6" name="Slide Number Placeholder 5"/>
          <p:cNvSpPr>
            <a:spLocks noGrp="1"/>
          </p:cNvSpPr>
          <p:nvPr>
            <p:ph type="sldNum" sz="quarter" idx="12"/>
          </p:nvPr>
        </p:nvSpPr>
        <p:spPr/>
        <p:txBody>
          <a:bodyPr/>
          <a:lstStyle>
            <a:lvl1pPr>
              <a:defRPr baseline="0" smtClean="0"/>
            </a:lvl1pPr>
          </a:lstStyle>
          <a:p>
            <a:pPr>
              <a:defRPr/>
            </a:pPr>
            <a:fld id="{D071FB8C-3CB7-450B-BEDB-B4C8415DAD89}" type="slidenum">
              <a:rPr lang="fr-FR" altLang="en-US"/>
              <a:pPr>
                <a:defRPr/>
              </a:pPr>
              <a:t>‹#›</a:t>
            </a:fld>
            <a:endParaRPr lang="fr-FR" altLang="en-US"/>
          </a:p>
        </p:txBody>
      </p:sp>
    </p:spTree>
    <p:extLst>
      <p:ext uri="{BB962C8B-B14F-4D97-AF65-F5344CB8AC3E}">
        <p14:creationId xmlns:p14="http://schemas.microsoft.com/office/powerpoint/2010/main" val="426744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543680"/>
            <a:ext cx="12192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a:solidFill>
                <a:srgbClr val="FFFFFF"/>
              </a:solidFill>
              <a:latin typeface="Arial" pitchFamily="34" charset="0"/>
            </a:endParaRPr>
          </a:p>
        </p:txBody>
      </p:sp>
      <p:sp>
        <p:nvSpPr>
          <p:cNvPr id="5" name="Rectangle 4"/>
          <p:cNvSpPr/>
          <p:nvPr userDrawn="1"/>
        </p:nvSpPr>
        <p:spPr>
          <a:xfrm>
            <a:off x="10039352" y="6543680"/>
            <a:ext cx="1543049" cy="3143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sp>
        <p:nvSpPr>
          <p:cNvPr id="6" name="Rectangle 5"/>
          <p:cNvSpPr/>
          <p:nvPr userDrawn="1"/>
        </p:nvSpPr>
        <p:spPr>
          <a:xfrm>
            <a:off x="0" y="5"/>
            <a:ext cx="560917" cy="1249363"/>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sp>
        <p:nvSpPr>
          <p:cNvPr id="7" name="Rectangle 18"/>
          <p:cNvSpPr>
            <a:spLocks noChangeArrowheads="1"/>
          </p:cNvSpPr>
          <p:nvPr userDrawn="1"/>
        </p:nvSpPr>
        <p:spPr bwMode="auto">
          <a:xfrm>
            <a:off x="0" y="6543680"/>
            <a:ext cx="12192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endParaRPr lang="en-US" altLang="en-US" sz="1100" b="1">
              <a:solidFill>
                <a:srgbClr val="FFFFFF"/>
              </a:solidFill>
              <a:latin typeface="Segoe UI" pitchFamily="34" charset="0"/>
              <a:cs typeface="Segoe UI" pitchFamily="34" charset="0"/>
            </a:endParaRPr>
          </a:p>
        </p:txBody>
      </p:sp>
      <p:sp>
        <p:nvSpPr>
          <p:cNvPr id="8" name="Rectangle 7"/>
          <p:cNvSpPr/>
          <p:nvPr userDrawn="1"/>
        </p:nvSpPr>
        <p:spPr>
          <a:xfrm>
            <a:off x="10039352" y="6543680"/>
            <a:ext cx="1543049" cy="3143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cxnSp>
        <p:nvCxnSpPr>
          <p:cNvPr id="9" name="Straight Connector 8"/>
          <p:cNvCxnSpPr/>
          <p:nvPr userDrawn="1"/>
        </p:nvCxnSpPr>
        <p:spPr>
          <a:xfrm>
            <a:off x="0" y="1249363"/>
            <a:ext cx="12192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3" y="69850"/>
            <a:ext cx="267123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b="0"/>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5"/>
          <p:cNvSpPr>
            <a:spLocks noGrp="1"/>
          </p:cNvSpPr>
          <p:nvPr>
            <p:ph type="sldNum" sz="quarter" idx="10"/>
          </p:nvPr>
        </p:nvSpPr>
        <p:spPr/>
        <p:txBody>
          <a:bodyPr/>
          <a:lstStyle>
            <a:lvl1pPr defTabSz="914477">
              <a:defRPr smtClean="0"/>
            </a:lvl1pPr>
          </a:lstStyle>
          <a:p>
            <a:pPr>
              <a:defRPr/>
            </a:pPr>
            <a:fld id="{B5280781-4F86-43CC-A03A-4DEBE1D80008}" type="slidenum">
              <a:rPr lang="en-US" altLang="en-US"/>
              <a:pPr>
                <a:defRPr/>
              </a:pPr>
              <a:t>‹#›</a:t>
            </a:fld>
            <a:endParaRPr lang="en-US" altLang="en-US"/>
          </a:p>
        </p:txBody>
      </p:sp>
    </p:spTree>
    <p:extLst>
      <p:ext uri="{BB962C8B-B14F-4D97-AF65-F5344CB8AC3E}">
        <p14:creationId xmlns:p14="http://schemas.microsoft.com/office/powerpoint/2010/main" val="1444847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userDrawn="1"/>
        </p:nvSpPr>
        <p:spPr>
          <a:xfrm>
            <a:off x="0" y="274638"/>
            <a:ext cx="560917" cy="175895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sp>
        <p:nvSpPr>
          <p:cNvPr id="5" name="Rectangle 4"/>
          <p:cNvSpPr>
            <a:spLocks noChangeArrowheads="1"/>
          </p:cNvSpPr>
          <p:nvPr userDrawn="1"/>
        </p:nvSpPr>
        <p:spPr bwMode="auto">
          <a:xfrm>
            <a:off x="0" y="6543680"/>
            <a:ext cx="12192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a:solidFill>
                <a:srgbClr val="FFFFFF"/>
              </a:solidFill>
              <a:latin typeface="Arial" pitchFamily="34" charset="0"/>
            </a:endParaRPr>
          </a:p>
        </p:txBody>
      </p:sp>
      <p:sp>
        <p:nvSpPr>
          <p:cNvPr id="6" name="Rectangle 5"/>
          <p:cNvSpPr/>
          <p:nvPr userDrawn="1"/>
        </p:nvSpPr>
        <p:spPr>
          <a:xfrm>
            <a:off x="10039352" y="6543680"/>
            <a:ext cx="1543049" cy="3143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defTabSz="457200" eaLnBrk="0" hangingPunct="0">
              <a:defRPr>
                <a:solidFill>
                  <a:schemeClr val="tx1"/>
                </a:solidFill>
                <a:latin typeface="Calibri" panose="020F0502020204030204" pitchFamily="34" charset="0"/>
                <a:cs typeface="Arial" panose="020B0604020202020204" pitchFamily="34" charset="0"/>
              </a:defRPr>
            </a:lvl1pPr>
            <a:lvl2pPr marL="742950" indent="-285750" defTabSz="457200" eaLnBrk="0" hangingPunct="0">
              <a:defRPr>
                <a:solidFill>
                  <a:schemeClr val="tx1"/>
                </a:solidFill>
                <a:latin typeface="Calibri" panose="020F0502020204030204" pitchFamily="34" charset="0"/>
                <a:cs typeface="Arial" panose="020B0604020202020204" pitchFamily="34" charset="0"/>
              </a:defRPr>
            </a:lvl2pPr>
            <a:lvl3pPr marL="1143000" indent="-228600" defTabSz="457200" eaLnBrk="0" hangingPunct="0">
              <a:defRPr>
                <a:solidFill>
                  <a:schemeClr val="tx1"/>
                </a:solidFill>
                <a:latin typeface="Calibri" panose="020F0502020204030204" pitchFamily="34" charset="0"/>
                <a:cs typeface="Arial" panose="020B0604020202020204" pitchFamily="34" charset="0"/>
              </a:defRPr>
            </a:lvl3pPr>
            <a:lvl4pPr marL="1600200" indent="-228600" defTabSz="457200" eaLnBrk="0" hangingPunct="0">
              <a:defRPr>
                <a:solidFill>
                  <a:schemeClr val="tx1"/>
                </a:solidFill>
                <a:latin typeface="Calibri" panose="020F0502020204030204" pitchFamily="34" charset="0"/>
                <a:cs typeface="Arial" panose="020B0604020202020204" pitchFamily="34" charset="0"/>
              </a:defRPr>
            </a:lvl4pPr>
            <a:lvl5pPr marL="2057400" indent="-228600" defTabSz="457200" eaLnBrk="0" hangingPunct="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defRPr/>
            </a:pPr>
            <a:fld id="{683099CF-FAA2-47BE-840F-C53AF243A787}" type="slidenum">
              <a:rPr lang="en-US" altLang="en-US" sz="1000" b="1" smtClean="0">
                <a:solidFill>
                  <a:srgbClr val="FFFFFF"/>
                </a:solidFill>
                <a:latin typeface="Segoe UI" panose="020B0502040204020203" pitchFamily="34" charset="0"/>
                <a:cs typeface="Segoe UI" panose="020B0502040204020203" pitchFamily="34" charset="0"/>
              </a:rPr>
              <a:pPr algn="ctr" eaLnBrk="1" hangingPunct="1">
                <a:defRPr/>
              </a:pPr>
              <a:t>‹#›</a:t>
            </a:fld>
            <a:endParaRPr lang="en-US" altLang="en-US" sz="1000" b="1">
              <a:solidFill>
                <a:srgbClr val="FFFFFF"/>
              </a:solidFill>
              <a:latin typeface="Segoe UI" panose="020B0502040204020203" pitchFamily="34" charset="0"/>
              <a:cs typeface="Segoe UI" panose="020B0502040204020203" pitchFamily="34" charset="0"/>
            </a:endParaRPr>
          </a:p>
        </p:txBody>
      </p:sp>
      <p:sp>
        <p:nvSpPr>
          <p:cNvPr id="7" name="Rectangle 6"/>
          <p:cNvSpPr/>
          <p:nvPr userDrawn="1"/>
        </p:nvSpPr>
        <p:spPr>
          <a:xfrm>
            <a:off x="1" y="3209930"/>
            <a:ext cx="1581151" cy="14700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277818"/>
            <a:ext cx="42672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28800" y="3209544"/>
            <a:ext cx="10363200" cy="1472184"/>
          </a:xfrm>
        </p:spPr>
        <p:txBody>
          <a:bodyPr/>
          <a:lstStyle>
            <a:lvl1pPr algn="l">
              <a:defRPr sz="4000" b="0" cap="none">
                <a:solidFill>
                  <a:schemeClr val="tx1">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8800" y="4797139"/>
            <a:ext cx="8534400" cy="411480"/>
          </a:xfrm>
        </p:spPr>
        <p:txBody>
          <a:bodyPr>
            <a:normAutofit/>
          </a:bodyPr>
          <a:lstStyle>
            <a:lvl1pPr marL="0" indent="0">
              <a:buNone/>
              <a:defRPr sz="1800" i="1">
                <a:solidFill>
                  <a:schemeClr val="tx1">
                    <a:lumMod val="75000"/>
                  </a:schemeClr>
                </a:solidFill>
              </a:defRPr>
            </a:lvl1pPr>
            <a:lvl2pPr marL="457239" indent="0">
              <a:buNone/>
              <a:defRPr sz="1800">
                <a:solidFill>
                  <a:schemeClr val="tx1">
                    <a:tint val="75000"/>
                  </a:schemeClr>
                </a:solidFill>
              </a:defRPr>
            </a:lvl2pPr>
            <a:lvl3pPr marL="914477" indent="0">
              <a:buNone/>
              <a:defRPr sz="1600">
                <a:solidFill>
                  <a:schemeClr val="tx1">
                    <a:tint val="75000"/>
                  </a:schemeClr>
                </a:solidFill>
              </a:defRPr>
            </a:lvl3pPr>
            <a:lvl4pPr marL="1371715" indent="0">
              <a:buNone/>
              <a:defRPr sz="1400">
                <a:solidFill>
                  <a:schemeClr val="tx1">
                    <a:tint val="75000"/>
                  </a:schemeClr>
                </a:solidFill>
              </a:defRPr>
            </a:lvl4pPr>
            <a:lvl5pPr marL="1828954" indent="0">
              <a:buNone/>
              <a:defRPr sz="1400">
                <a:solidFill>
                  <a:schemeClr val="tx1">
                    <a:tint val="75000"/>
                  </a:schemeClr>
                </a:solidFill>
              </a:defRPr>
            </a:lvl5pPr>
            <a:lvl6pPr marL="2286193" indent="0">
              <a:buNone/>
              <a:defRPr sz="1400">
                <a:solidFill>
                  <a:schemeClr val="tx1">
                    <a:tint val="75000"/>
                  </a:schemeClr>
                </a:solidFill>
              </a:defRPr>
            </a:lvl6pPr>
            <a:lvl7pPr marL="2743431" indent="0">
              <a:buNone/>
              <a:defRPr sz="1400">
                <a:solidFill>
                  <a:schemeClr val="tx1">
                    <a:tint val="75000"/>
                  </a:schemeClr>
                </a:solidFill>
              </a:defRPr>
            </a:lvl7pPr>
            <a:lvl8pPr marL="3200669" indent="0">
              <a:buNone/>
              <a:defRPr sz="1400">
                <a:solidFill>
                  <a:schemeClr val="tx1">
                    <a:tint val="75000"/>
                  </a:schemeClr>
                </a:solidFill>
              </a:defRPr>
            </a:lvl8pPr>
            <a:lvl9pPr marL="3657908"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6922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 y="3209930"/>
            <a:ext cx="1581151" cy="1470025"/>
          </a:xfrm>
          <a:prstGeom prst="rect">
            <a:avLst/>
          </a:prstGeom>
          <a:solidFill>
            <a:srgbClr val="4BA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sp>
        <p:nvSpPr>
          <p:cNvPr id="5" name="Rectangle 4"/>
          <p:cNvSpPr/>
          <p:nvPr userDrawn="1"/>
        </p:nvSpPr>
        <p:spPr>
          <a:xfrm>
            <a:off x="0" y="274638"/>
            <a:ext cx="560917" cy="1758950"/>
          </a:xfrm>
          <a:prstGeom prst="rect">
            <a:avLst/>
          </a:prstGeom>
          <a:solidFill>
            <a:srgbClr val="4BA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277818"/>
            <a:ext cx="42672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8"/>
          <p:cNvSpPr>
            <a:spLocks noGrp="1"/>
          </p:cNvSpPr>
          <p:nvPr>
            <p:ph type="title"/>
          </p:nvPr>
        </p:nvSpPr>
        <p:spPr>
          <a:xfrm>
            <a:off x="1828800" y="3209544"/>
            <a:ext cx="10363200" cy="1472184"/>
          </a:xfrm>
        </p:spPr>
        <p:txBody>
          <a:bodyPr/>
          <a:lstStyle>
            <a:lvl1pPr algn="l">
              <a:defRPr sz="4000">
                <a:solidFill>
                  <a:schemeClr val="bg1">
                    <a:lumMod val="50000"/>
                  </a:schemeClr>
                </a:solidFill>
              </a:defRPr>
            </a:lvl1pPr>
          </a:lstStyle>
          <a:p>
            <a:r>
              <a:rPr lang="en-US" dirty="0"/>
              <a:t>Click to edit Master title style</a:t>
            </a:r>
          </a:p>
        </p:txBody>
      </p:sp>
      <p:sp>
        <p:nvSpPr>
          <p:cNvPr id="19" name="Text Placeholder 2"/>
          <p:cNvSpPr>
            <a:spLocks noGrp="1"/>
          </p:cNvSpPr>
          <p:nvPr>
            <p:ph type="body" idx="1"/>
          </p:nvPr>
        </p:nvSpPr>
        <p:spPr>
          <a:xfrm>
            <a:off x="1828800" y="4797139"/>
            <a:ext cx="8534400" cy="411480"/>
          </a:xfrm>
        </p:spPr>
        <p:txBody>
          <a:bodyPr>
            <a:normAutofit/>
          </a:bodyPr>
          <a:lstStyle>
            <a:lvl1pPr marL="0" indent="0">
              <a:buNone/>
              <a:defRPr sz="1800" i="1">
                <a:solidFill>
                  <a:schemeClr val="bg1">
                    <a:lumMod val="50000"/>
                  </a:schemeClr>
                </a:solidFill>
              </a:defRPr>
            </a:lvl1pPr>
            <a:lvl2pPr marL="457239" indent="0">
              <a:buNone/>
              <a:defRPr sz="1800">
                <a:solidFill>
                  <a:schemeClr val="tx1">
                    <a:tint val="75000"/>
                  </a:schemeClr>
                </a:solidFill>
              </a:defRPr>
            </a:lvl2pPr>
            <a:lvl3pPr marL="914477" indent="0">
              <a:buNone/>
              <a:defRPr sz="1600">
                <a:solidFill>
                  <a:schemeClr val="tx1">
                    <a:tint val="75000"/>
                  </a:schemeClr>
                </a:solidFill>
              </a:defRPr>
            </a:lvl3pPr>
            <a:lvl4pPr marL="1371715" indent="0">
              <a:buNone/>
              <a:defRPr sz="1400">
                <a:solidFill>
                  <a:schemeClr val="tx1">
                    <a:tint val="75000"/>
                  </a:schemeClr>
                </a:solidFill>
              </a:defRPr>
            </a:lvl4pPr>
            <a:lvl5pPr marL="1828954" indent="0">
              <a:buNone/>
              <a:defRPr sz="1400">
                <a:solidFill>
                  <a:schemeClr val="tx1">
                    <a:tint val="75000"/>
                  </a:schemeClr>
                </a:solidFill>
              </a:defRPr>
            </a:lvl5pPr>
            <a:lvl6pPr marL="2286193" indent="0">
              <a:buNone/>
              <a:defRPr sz="1400">
                <a:solidFill>
                  <a:schemeClr val="tx1">
                    <a:tint val="75000"/>
                  </a:schemeClr>
                </a:solidFill>
              </a:defRPr>
            </a:lvl6pPr>
            <a:lvl7pPr marL="2743431" indent="0">
              <a:buNone/>
              <a:defRPr sz="1400">
                <a:solidFill>
                  <a:schemeClr val="tx1">
                    <a:tint val="75000"/>
                  </a:schemeClr>
                </a:solidFill>
              </a:defRPr>
            </a:lvl7pPr>
            <a:lvl8pPr marL="3200669" indent="0">
              <a:buNone/>
              <a:defRPr sz="1400">
                <a:solidFill>
                  <a:schemeClr val="tx1">
                    <a:tint val="75000"/>
                  </a:schemeClr>
                </a:solidFill>
              </a:defRPr>
            </a:lvl8pPr>
            <a:lvl9pPr marL="3657908"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0"/>
          </p:nvPr>
        </p:nvSpPr>
        <p:spPr>
          <a:solidFill>
            <a:srgbClr val="73B632"/>
          </a:solidFill>
        </p:spPr>
        <p:txBody>
          <a:bodyPr/>
          <a:lstStyle>
            <a:lvl1pPr defTabSz="914477">
              <a:defRPr smtClean="0"/>
            </a:lvl1pPr>
          </a:lstStyle>
          <a:p>
            <a:pPr>
              <a:defRPr/>
            </a:pPr>
            <a:fld id="{45C9565A-8D8F-43D4-90C0-E7B9D176864F}" type="slidenum">
              <a:rPr lang="en-US" altLang="en-US"/>
              <a:pPr>
                <a:defRPr/>
              </a:pPr>
              <a:t>‹#›</a:t>
            </a:fld>
            <a:endParaRPr lang="en-US" altLang="en-US"/>
          </a:p>
        </p:txBody>
      </p:sp>
    </p:spTree>
    <p:extLst>
      <p:ext uri="{BB962C8B-B14F-4D97-AF65-F5344CB8AC3E}">
        <p14:creationId xmlns:p14="http://schemas.microsoft.com/office/powerpoint/2010/main" val="2717309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Sub-Section Header">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6543680"/>
            <a:ext cx="12192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a:solidFill>
                <a:srgbClr val="FFFFFF"/>
              </a:solidFill>
              <a:latin typeface="Arial" pitchFamily="34" charset="0"/>
            </a:endParaRPr>
          </a:p>
        </p:txBody>
      </p:sp>
      <p:sp>
        <p:nvSpPr>
          <p:cNvPr id="5" name="Rectangle 4"/>
          <p:cNvSpPr/>
          <p:nvPr userDrawn="1"/>
        </p:nvSpPr>
        <p:spPr>
          <a:xfrm>
            <a:off x="1" y="3209930"/>
            <a:ext cx="1581151" cy="1470025"/>
          </a:xfrm>
          <a:prstGeom prst="rect">
            <a:avLst/>
          </a:prstGeom>
          <a:solidFill>
            <a:srgbClr val="4BA6D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sp>
        <p:nvSpPr>
          <p:cNvPr id="6" name="Rectangle 5"/>
          <p:cNvSpPr/>
          <p:nvPr userDrawn="1"/>
        </p:nvSpPr>
        <p:spPr>
          <a:xfrm>
            <a:off x="0" y="274638"/>
            <a:ext cx="560917" cy="175895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277818"/>
            <a:ext cx="42672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828800" y="3209544"/>
            <a:ext cx="10363200" cy="1472184"/>
          </a:xfrm>
        </p:spPr>
        <p:txBody>
          <a:bodyPr/>
          <a:lstStyle>
            <a:lvl1pPr algn="l">
              <a:defRPr sz="4000" b="0" cap="none">
                <a:solidFill>
                  <a:schemeClr val="tx1">
                    <a:lumMod val="7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828800" y="2697480"/>
            <a:ext cx="8534400" cy="411480"/>
          </a:xfrm>
        </p:spPr>
        <p:txBody>
          <a:bodyPr>
            <a:normAutofit/>
          </a:bodyPr>
          <a:lstStyle>
            <a:lvl1pPr marL="0" indent="0">
              <a:buNone/>
              <a:defRPr sz="1800" i="1">
                <a:solidFill>
                  <a:schemeClr val="tx1">
                    <a:lumMod val="75000"/>
                  </a:schemeClr>
                </a:solidFill>
              </a:defRPr>
            </a:lvl1pPr>
            <a:lvl2pPr marL="457239" indent="0">
              <a:buNone/>
              <a:defRPr sz="1800">
                <a:solidFill>
                  <a:schemeClr val="tx1">
                    <a:tint val="75000"/>
                  </a:schemeClr>
                </a:solidFill>
              </a:defRPr>
            </a:lvl2pPr>
            <a:lvl3pPr marL="914477" indent="0">
              <a:buNone/>
              <a:defRPr sz="1600">
                <a:solidFill>
                  <a:schemeClr val="tx1">
                    <a:tint val="75000"/>
                  </a:schemeClr>
                </a:solidFill>
              </a:defRPr>
            </a:lvl3pPr>
            <a:lvl4pPr marL="1371715" indent="0">
              <a:buNone/>
              <a:defRPr sz="1400">
                <a:solidFill>
                  <a:schemeClr val="tx1">
                    <a:tint val="75000"/>
                  </a:schemeClr>
                </a:solidFill>
              </a:defRPr>
            </a:lvl4pPr>
            <a:lvl5pPr marL="1828954" indent="0">
              <a:buNone/>
              <a:defRPr sz="1400">
                <a:solidFill>
                  <a:schemeClr val="tx1">
                    <a:tint val="75000"/>
                  </a:schemeClr>
                </a:solidFill>
              </a:defRPr>
            </a:lvl5pPr>
            <a:lvl6pPr marL="2286193" indent="0">
              <a:buNone/>
              <a:defRPr sz="1400">
                <a:solidFill>
                  <a:schemeClr val="tx1">
                    <a:tint val="75000"/>
                  </a:schemeClr>
                </a:solidFill>
              </a:defRPr>
            </a:lvl6pPr>
            <a:lvl7pPr marL="2743431" indent="0">
              <a:buNone/>
              <a:defRPr sz="1400">
                <a:solidFill>
                  <a:schemeClr val="tx1">
                    <a:tint val="75000"/>
                  </a:schemeClr>
                </a:solidFill>
              </a:defRPr>
            </a:lvl7pPr>
            <a:lvl8pPr marL="3200669" indent="0">
              <a:buNone/>
              <a:defRPr sz="1400">
                <a:solidFill>
                  <a:schemeClr val="tx1">
                    <a:tint val="75000"/>
                  </a:schemeClr>
                </a:solidFill>
              </a:defRPr>
            </a:lvl8pPr>
            <a:lvl9pPr marL="3657908" indent="0">
              <a:buNone/>
              <a:defRPr sz="1400">
                <a:solidFill>
                  <a:schemeClr val="tx1">
                    <a:tint val="75000"/>
                  </a:schemeClr>
                </a:solidFill>
              </a:defRPr>
            </a:lvl9pPr>
          </a:lstStyle>
          <a:p>
            <a:pPr lvl="0"/>
            <a:r>
              <a:rPr lang="en-US" dirty="0"/>
              <a:t>Click to edit Master text styles</a:t>
            </a:r>
          </a:p>
        </p:txBody>
      </p:sp>
      <p:sp>
        <p:nvSpPr>
          <p:cNvPr id="8" name="Slide Number Placeholder 5"/>
          <p:cNvSpPr>
            <a:spLocks noGrp="1"/>
          </p:cNvSpPr>
          <p:nvPr>
            <p:ph type="sldNum" sz="quarter" idx="10"/>
          </p:nvPr>
        </p:nvSpPr>
        <p:spPr>
          <a:solidFill>
            <a:srgbClr val="73B632"/>
          </a:solidFill>
        </p:spPr>
        <p:txBody>
          <a:bodyPr/>
          <a:lstStyle>
            <a:lvl1pPr defTabSz="914477">
              <a:defRPr smtClean="0"/>
            </a:lvl1pPr>
          </a:lstStyle>
          <a:p>
            <a:pPr>
              <a:defRPr/>
            </a:pPr>
            <a:fld id="{53739C7E-4284-4078-A168-25BFAF6F7216}" type="slidenum">
              <a:rPr lang="en-US" altLang="en-US"/>
              <a:pPr>
                <a:defRPr/>
              </a:pPr>
              <a:t>‹#›</a:t>
            </a:fld>
            <a:endParaRPr lang="en-US" altLang="en-US"/>
          </a:p>
        </p:txBody>
      </p:sp>
    </p:spTree>
    <p:extLst>
      <p:ext uri="{BB962C8B-B14F-4D97-AF65-F5344CB8AC3E}">
        <p14:creationId xmlns:p14="http://schemas.microsoft.com/office/powerpoint/2010/main" val="3596635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Layout">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609599" y="1450109"/>
            <a:ext cx="5295900" cy="4378036"/>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6" name="Content Placeholder 5"/>
          <p:cNvSpPr>
            <a:spLocks noGrp="1"/>
          </p:cNvSpPr>
          <p:nvPr>
            <p:ph sz="quarter" idx="11"/>
          </p:nvPr>
        </p:nvSpPr>
        <p:spPr>
          <a:xfrm>
            <a:off x="6273803" y="1450109"/>
            <a:ext cx="5308600" cy="4378036"/>
          </a:xfrm>
        </p:spPr>
        <p:txBody>
          <a:bodyPr/>
          <a:lstStyle>
            <a:lvl1pPr>
              <a:defRPr>
                <a:solidFill>
                  <a:srgbClr val="000000"/>
                </a:solidFill>
              </a:defRPr>
            </a:lvl1pPr>
            <a:lvl2pPr>
              <a:defRPr>
                <a:solidFill>
                  <a:srgbClr val="000000"/>
                </a:solidFill>
              </a:defRPr>
            </a:lvl2pPr>
            <a:lvl3pPr>
              <a:defRPr>
                <a:solidFill>
                  <a:srgbClr val="000000"/>
                </a:solidFill>
              </a:defRPr>
            </a:lvl3pPr>
          </a:lstStyle>
          <a:p>
            <a:pPr lvl="0"/>
            <a:r>
              <a:rPr lang="en-US" dirty="0"/>
              <a:t>Click to edit Master text styles</a:t>
            </a:r>
          </a:p>
          <a:p>
            <a:pPr lvl="1"/>
            <a:r>
              <a:rPr lang="en-US" dirty="0"/>
              <a:t>Second level</a:t>
            </a:r>
          </a:p>
          <a:p>
            <a:pPr lvl="2"/>
            <a:r>
              <a:rPr lang="en-US" dirty="0"/>
              <a:t>Third level</a:t>
            </a:r>
          </a:p>
        </p:txBody>
      </p:sp>
      <p:sp>
        <p:nvSpPr>
          <p:cNvPr id="3" name="Title 2"/>
          <p:cNvSpPr>
            <a:spLocks noGrp="1"/>
          </p:cNvSpPr>
          <p:nvPr>
            <p:ph type="title"/>
          </p:nvPr>
        </p:nvSpPr>
        <p:spPr/>
        <p:txBody>
          <a:bodyPr/>
          <a:lstStyle/>
          <a:p>
            <a:r>
              <a:rPr lang="en-US"/>
              <a:t>Click to edit Master title style</a:t>
            </a:r>
          </a:p>
        </p:txBody>
      </p:sp>
      <p:sp>
        <p:nvSpPr>
          <p:cNvPr id="5" name="Slide Number Placeholder 5"/>
          <p:cNvSpPr>
            <a:spLocks noGrp="1"/>
          </p:cNvSpPr>
          <p:nvPr>
            <p:ph type="sldNum" sz="quarter" idx="12"/>
          </p:nvPr>
        </p:nvSpPr>
        <p:spPr>
          <a:solidFill>
            <a:srgbClr val="73B632"/>
          </a:solidFill>
        </p:spPr>
        <p:txBody>
          <a:bodyPr/>
          <a:lstStyle>
            <a:lvl1pPr defTabSz="914477">
              <a:defRPr smtClean="0"/>
            </a:lvl1pPr>
          </a:lstStyle>
          <a:p>
            <a:pPr>
              <a:defRPr/>
            </a:pPr>
            <a:fld id="{4123B174-618B-4155-A00F-151A42F59BD7}" type="slidenum">
              <a:rPr lang="en-US" altLang="en-US"/>
              <a:pPr>
                <a:defRPr/>
              </a:pPr>
              <a:t>‹#›</a:t>
            </a:fld>
            <a:endParaRPr lang="en-US" altLang="en-US"/>
          </a:p>
        </p:txBody>
      </p:sp>
    </p:spTree>
    <p:extLst>
      <p:ext uri="{BB962C8B-B14F-4D97-AF65-F5344CB8AC3E}">
        <p14:creationId xmlns:p14="http://schemas.microsoft.com/office/powerpoint/2010/main" val="3737611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a:spLocks noChangeArrowheads="1"/>
          </p:cNvSpPr>
          <p:nvPr userDrawn="1"/>
        </p:nvSpPr>
        <p:spPr bwMode="auto">
          <a:xfrm>
            <a:off x="0" y="6543680"/>
            <a:ext cx="12192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a:solidFill>
                <a:srgbClr val="FFFFFF"/>
              </a:solidFill>
              <a:latin typeface="Arial" pitchFamily="34" charset="0"/>
            </a:endParaRPr>
          </a:p>
        </p:txBody>
      </p:sp>
      <p:sp>
        <p:nvSpPr>
          <p:cNvPr id="8" name="Rectangle 7"/>
          <p:cNvSpPr/>
          <p:nvPr userDrawn="1"/>
        </p:nvSpPr>
        <p:spPr>
          <a:xfrm>
            <a:off x="10039352" y="6543680"/>
            <a:ext cx="1543049" cy="3143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cxnSp>
        <p:nvCxnSpPr>
          <p:cNvPr id="9" name="Straight Connector 8"/>
          <p:cNvCxnSpPr/>
          <p:nvPr userDrawn="1"/>
        </p:nvCxnSpPr>
        <p:spPr>
          <a:xfrm>
            <a:off x="0" y="1249363"/>
            <a:ext cx="12192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10" name="Rectangle 9"/>
          <p:cNvSpPr/>
          <p:nvPr userDrawn="1"/>
        </p:nvSpPr>
        <p:spPr>
          <a:xfrm>
            <a:off x="0" y="5"/>
            <a:ext cx="560917" cy="1249363"/>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3" y="69850"/>
            <a:ext cx="267123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353312"/>
            <a:ext cx="5386917" cy="639762"/>
          </a:xfrm>
        </p:spPr>
        <p:txBody>
          <a:bodyPr/>
          <a:lstStyle>
            <a:lvl1pPr marL="0" indent="0">
              <a:buNone/>
              <a:defRPr sz="2200" b="0">
                <a:solidFill>
                  <a:srgbClr val="73B632"/>
                </a:solidFill>
              </a:defRPr>
            </a:lvl1pPr>
            <a:lvl2pPr marL="457239" indent="0">
              <a:buNone/>
              <a:defRPr sz="2000" b="1"/>
            </a:lvl2pPr>
            <a:lvl3pPr marL="914477" indent="0">
              <a:buNone/>
              <a:defRPr sz="1800" b="1"/>
            </a:lvl3pPr>
            <a:lvl4pPr marL="1371715" indent="0">
              <a:buNone/>
              <a:defRPr sz="1600" b="1"/>
            </a:lvl4pPr>
            <a:lvl5pPr marL="1828954" indent="0">
              <a:buNone/>
              <a:defRPr sz="1600" b="1"/>
            </a:lvl5pPr>
            <a:lvl6pPr marL="2286193" indent="0">
              <a:buNone/>
              <a:defRPr sz="1600" b="1"/>
            </a:lvl6pPr>
            <a:lvl7pPr marL="2743431" indent="0">
              <a:buNone/>
              <a:defRPr sz="1600" b="1"/>
            </a:lvl7pPr>
            <a:lvl8pPr marL="3200669" indent="0">
              <a:buNone/>
              <a:defRPr sz="1600" b="1"/>
            </a:lvl8pPr>
            <a:lvl9pPr marL="3657908"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3" y="2058462"/>
            <a:ext cx="5386917" cy="3951288"/>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1" y="1353312"/>
            <a:ext cx="5389033" cy="639762"/>
          </a:xfrm>
        </p:spPr>
        <p:txBody>
          <a:bodyPr>
            <a:normAutofit/>
          </a:bodyPr>
          <a:lstStyle>
            <a:lvl1pPr marL="0" indent="0">
              <a:buNone/>
              <a:defRPr sz="2200" b="0">
                <a:solidFill>
                  <a:srgbClr val="73B632"/>
                </a:solidFill>
              </a:defRPr>
            </a:lvl1pPr>
            <a:lvl2pPr marL="457239" indent="0">
              <a:buNone/>
              <a:defRPr sz="2000" b="1"/>
            </a:lvl2pPr>
            <a:lvl3pPr marL="914477" indent="0">
              <a:buNone/>
              <a:defRPr sz="1800" b="1"/>
            </a:lvl3pPr>
            <a:lvl4pPr marL="1371715" indent="0">
              <a:buNone/>
              <a:defRPr sz="1600" b="1"/>
            </a:lvl4pPr>
            <a:lvl5pPr marL="1828954" indent="0">
              <a:buNone/>
              <a:defRPr sz="1600" b="1"/>
            </a:lvl5pPr>
            <a:lvl6pPr marL="2286193" indent="0">
              <a:buNone/>
              <a:defRPr sz="1600" b="1"/>
            </a:lvl6pPr>
            <a:lvl7pPr marL="2743431" indent="0">
              <a:buNone/>
              <a:defRPr sz="1600" b="1"/>
            </a:lvl7pPr>
            <a:lvl8pPr marL="3200669" indent="0">
              <a:buNone/>
              <a:defRPr sz="1600" b="1"/>
            </a:lvl8pPr>
            <a:lvl9pPr marL="3657908"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93371" y="2058462"/>
            <a:ext cx="5389033" cy="3951288"/>
          </a:xfrm>
        </p:spPr>
        <p:txBody>
          <a:bodyPr/>
          <a:lstStyle>
            <a:lvl1pPr>
              <a:defRPr sz="1800">
                <a:solidFill>
                  <a:srgbClr val="000000"/>
                </a:solidFill>
              </a:defRPr>
            </a:lvl1pPr>
            <a:lvl2pPr>
              <a:defRPr sz="1800">
                <a:solidFill>
                  <a:srgbClr val="000000"/>
                </a:solidFill>
              </a:defRPr>
            </a:lvl2pPr>
            <a:lvl3pPr>
              <a:defRPr sz="1800">
                <a:solidFill>
                  <a:srgbClr val="000000"/>
                </a:solidFill>
              </a:defRPr>
            </a:lvl3pPr>
            <a:lvl4pPr>
              <a:defRPr sz="1800">
                <a:solidFill>
                  <a:srgbClr val="000000"/>
                </a:solidFill>
              </a:defRPr>
            </a:lvl4pPr>
            <a:lvl5pPr>
              <a:defRPr sz="1800">
                <a:solidFill>
                  <a:srgbClr val="000000"/>
                </a:solidFill>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5"/>
          <p:cNvSpPr>
            <a:spLocks noGrp="1"/>
          </p:cNvSpPr>
          <p:nvPr>
            <p:ph type="sldNum" sz="quarter" idx="10"/>
          </p:nvPr>
        </p:nvSpPr>
        <p:spPr>
          <a:solidFill>
            <a:srgbClr val="73B632"/>
          </a:solidFill>
        </p:spPr>
        <p:txBody>
          <a:bodyPr/>
          <a:lstStyle>
            <a:lvl1pPr defTabSz="914477">
              <a:defRPr smtClean="0"/>
            </a:lvl1pPr>
          </a:lstStyle>
          <a:p>
            <a:pPr>
              <a:defRPr/>
            </a:pPr>
            <a:fld id="{172F50ED-8762-4928-9BDA-0F941762D70C}" type="slidenum">
              <a:rPr lang="en-US" altLang="en-US"/>
              <a:pPr>
                <a:defRPr/>
              </a:pPr>
              <a:t>‹#›</a:t>
            </a:fld>
            <a:endParaRPr lang="en-US" altLang="en-US"/>
          </a:p>
        </p:txBody>
      </p:sp>
    </p:spTree>
    <p:extLst>
      <p:ext uri="{BB962C8B-B14F-4D97-AF65-F5344CB8AC3E}">
        <p14:creationId xmlns:p14="http://schemas.microsoft.com/office/powerpoint/2010/main" val="3550694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Horizontal">
    <p:spTree>
      <p:nvGrpSpPr>
        <p:cNvPr id="1" name=""/>
        <p:cNvGrpSpPr/>
        <p:nvPr/>
      </p:nvGrpSpPr>
      <p:grpSpPr>
        <a:xfrm>
          <a:off x="0" y="0"/>
          <a:ext cx="0" cy="0"/>
          <a:chOff x="0" y="0"/>
          <a:chExt cx="0" cy="0"/>
        </a:xfrm>
      </p:grpSpPr>
      <p:cxnSp>
        <p:nvCxnSpPr>
          <p:cNvPr id="5" name="Straight Connector 4"/>
          <p:cNvCxnSpPr/>
          <p:nvPr userDrawn="1"/>
        </p:nvCxnSpPr>
        <p:spPr>
          <a:xfrm>
            <a:off x="0" y="1249363"/>
            <a:ext cx="12192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1">
                    <a:lumMod val="75000"/>
                  </a:schemeClr>
                </a:solidFill>
              </a:defRPr>
            </a:lvl1pPr>
          </a:lstStyle>
          <a:p>
            <a:r>
              <a:rPr lang="en-US" dirty="0"/>
              <a:t>Click to edit Master title style</a:t>
            </a:r>
          </a:p>
        </p:txBody>
      </p:sp>
      <p:sp>
        <p:nvSpPr>
          <p:cNvPr id="6" name="Content Placeholder 6"/>
          <p:cNvSpPr>
            <a:spLocks noGrp="1"/>
          </p:cNvSpPr>
          <p:nvPr>
            <p:ph sz="quarter" idx="12"/>
          </p:nvPr>
        </p:nvSpPr>
        <p:spPr>
          <a:xfrm>
            <a:off x="609600" y="3886200"/>
            <a:ext cx="10972800" cy="22098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3"/>
          </p:nvPr>
        </p:nvSpPr>
        <p:spPr>
          <a:xfrm>
            <a:off x="609600" y="1524000"/>
            <a:ext cx="10972800" cy="2209800"/>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14"/>
          </p:nvPr>
        </p:nvSpPr>
        <p:spPr/>
        <p:txBody>
          <a:bodyPr/>
          <a:lstStyle>
            <a:lvl1pPr defTabSz="914477">
              <a:defRPr smtClean="0"/>
            </a:lvl1pPr>
          </a:lstStyle>
          <a:p>
            <a:pPr>
              <a:defRPr/>
            </a:pPr>
            <a:fld id="{EDB32E04-7FE3-48A8-A2F7-00E870680291}" type="slidenum">
              <a:rPr lang="en-US" altLang="en-US"/>
              <a:pPr>
                <a:defRPr/>
              </a:pPr>
              <a:t>‹#›</a:t>
            </a:fld>
            <a:endParaRPr lang="en-US" altLang="en-US"/>
          </a:p>
        </p:txBody>
      </p:sp>
    </p:spTree>
    <p:extLst>
      <p:ext uri="{BB962C8B-B14F-4D97-AF65-F5344CB8AC3E}">
        <p14:creationId xmlns:p14="http://schemas.microsoft.com/office/powerpoint/2010/main" val="9622417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0" y="1249363"/>
            <a:ext cx="12192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solidFill>
                  <a:schemeClr val="tx1">
                    <a:lumMod val="75000"/>
                  </a:schemeClr>
                </a:solidFill>
              </a:defRPr>
            </a:lvl1pPr>
          </a:lstStyle>
          <a:p>
            <a:r>
              <a:rPr lang="en-US" dirty="0"/>
              <a:t>Click to edit Master title style</a:t>
            </a:r>
          </a:p>
        </p:txBody>
      </p:sp>
      <p:sp>
        <p:nvSpPr>
          <p:cNvPr id="4" name="Slide Number Placeholder 5"/>
          <p:cNvSpPr>
            <a:spLocks noGrp="1"/>
          </p:cNvSpPr>
          <p:nvPr>
            <p:ph type="sldNum" sz="quarter" idx="10"/>
          </p:nvPr>
        </p:nvSpPr>
        <p:spPr/>
        <p:txBody>
          <a:bodyPr/>
          <a:lstStyle>
            <a:lvl1pPr defTabSz="914477">
              <a:defRPr smtClean="0"/>
            </a:lvl1pPr>
          </a:lstStyle>
          <a:p>
            <a:pPr>
              <a:defRPr/>
            </a:pPr>
            <a:fld id="{D06E0D28-E19E-4C7C-907F-3BB12478346A}" type="slidenum">
              <a:rPr lang="en-US" altLang="en-US"/>
              <a:pPr>
                <a:defRPr/>
              </a:pPr>
              <a:t>‹#›</a:t>
            </a:fld>
            <a:endParaRPr lang="en-US" altLang="en-US"/>
          </a:p>
        </p:txBody>
      </p:sp>
    </p:spTree>
    <p:extLst>
      <p:ext uri="{BB962C8B-B14F-4D97-AF65-F5344CB8AC3E}">
        <p14:creationId xmlns:p14="http://schemas.microsoft.com/office/powerpoint/2010/main" val="25445039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p:cNvSpPr>
            <a:spLocks noChangeArrowheads="1"/>
          </p:cNvSpPr>
          <p:nvPr userDrawn="1"/>
        </p:nvSpPr>
        <p:spPr bwMode="auto">
          <a:xfrm>
            <a:off x="0" y="6543680"/>
            <a:ext cx="12192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a:solidFill>
                <a:srgbClr val="FFFFFF"/>
              </a:solidFill>
              <a:latin typeface="Arial" pitchFamily="34" charset="0"/>
            </a:endParaRPr>
          </a:p>
        </p:txBody>
      </p:sp>
      <p:sp>
        <p:nvSpPr>
          <p:cNvPr id="3" name="Rectangle 2"/>
          <p:cNvSpPr/>
          <p:nvPr userDrawn="1"/>
        </p:nvSpPr>
        <p:spPr>
          <a:xfrm>
            <a:off x="10039352" y="6543680"/>
            <a:ext cx="1543049" cy="3143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cxnSp>
        <p:nvCxnSpPr>
          <p:cNvPr id="4" name="Straight Connector 3"/>
          <p:cNvCxnSpPr/>
          <p:nvPr userDrawn="1"/>
        </p:nvCxnSpPr>
        <p:spPr>
          <a:xfrm>
            <a:off x="0" y="1249363"/>
            <a:ext cx="12192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5" name="Rectangle 4"/>
          <p:cNvSpPr/>
          <p:nvPr userDrawn="1"/>
        </p:nvSpPr>
        <p:spPr>
          <a:xfrm>
            <a:off x="0" y="5"/>
            <a:ext cx="560917" cy="1249363"/>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pic>
        <p:nvPicPr>
          <p:cNvPr id="6"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03" y="69850"/>
            <a:ext cx="267123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5"/>
          <p:cNvSpPr>
            <a:spLocks noGrp="1"/>
          </p:cNvSpPr>
          <p:nvPr>
            <p:ph type="sldNum" sz="quarter" idx="10"/>
          </p:nvPr>
        </p:nvSpPr>
        <p:spPr>
          <a:solidFill>
            <a:srgbClr val="73B632"/>
          </a:solidFill>
        </p:spPr>
        <p:txBody>
          <a:bodyPr/>
          <a:lstStyle>
            <a:lvl1pPr defTabSz="914477">
              <a:defRPr smtClean="0"/>
            </a:lvl1pPr>
          </a:lstStyle>
          <a:p>
            <a:pPr>
              <a:defRPr/>
            </a:pPr>
            <a:fld id="{256325A0-EBA2-4391-B390-8A7B1A760EE1}" type="slidenum">
              <a:rPr lang="en-US" altLang="en-US"/>
              <a:pPr>
                <a:defRPr/>
              </a:pPr>
              <a:t>‹#›</a:t>
            </a:fld>
            <a:endParaRPr lang="en-US" altLang="en-US"/>
          </a:p>
        </p:txBody>
      </p:sp>
    </p:spTree>
    <p:extLst>
      <p:ext uri="{BB962C8B-B14F-4D97-AF65-F5344CB8AC3E}">
        <p14:creationId xmlns:p14="http://schemas.microsoft.com/office/powerpoint/2010/main" val="19072900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5" name="Straight Connector 4"/>
          <p:cNvCxnSpPr/>
          <p:nvPr userDrawn="1"/>
        </p:nvCxnSpPr>
        <p:spPr>
          <a:xfrm>
            <a:off x="0" y="1249363"/>
            <a:ext cx="12192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4" name="Text Placeholder 3"/>
          <p:cNvSpPr>
            <a:spLocks noGrp="1"/>
          </p:cNvSpPr>
          <p:nvPr>
            <p:ph type="body" sz="half" idx="2"/>
          </p:nvPr>
        </p:nvSpPr>
        <p:spPr>
          <a:xfrm>
            <a:off x="609602" y="1435101"/>
            <a:ext cx="4011084" cy="4429990"/>
          </a:xfrm>
        </p:spPr>
        <p:txBody>
          <a:bodyPr>
            <a:normAutofit/>
          </a:bodyPr>
          <a:lstStyle>
            <a:lvl1pPr marL="0" indent="0">
              <a:buNone/>
              <a:defRPr sz="1800" i="1">
                <a:solidFill>
                  <a:schemeClr val="tx1">
                    <a:lumMod val="75000"/>
                  </a:schemeClr>
                </a:solidFill>
              </a:defRPr>
            </a:lvl1pPr>
            <a:lvl2pPr marL="457239" indent="0">
              <a:buNone/>
              <a:defRPr sz="1200"/>
            </a:lvl2pPr>
            <a:lvl3pPr marL="914477" indent="0">
              <a:buNone/>
              <a:defRPr sz="1000"/>
            </a:lvl3pPr>
            <a:lvl4pPr marL="1371715" indent="0">
              <a:buNone/>
              <a:defRPr sz="900"/>
            </a:lvl4pPr>
            <a:lvl5pPr marL="1828954" indent="0">
              <a:buNone/>
              <a:defRPr sz="900"/>
            </a:lvl5pPr>
            <a:lvl6pPr marL="2286193" indent="0">
              <a:buNone/>
              <a:defRPr sz="900"/>
            </a:lvl6pPr>
            <a:lvl7pPr marL="2743431" indent="0">
              <a:buNone/>
              <a:defRPr sz="900"/>
            </a:lvl7pPr>
            <a:lvl8pPr marL="3200669" indent="0">
              <a:buNone/>
              <a:defRPr sz="900"/>
            </a:lvl8pPr>
            <a:lvl9pPr marL="3657908" indent="0">
              <a:buNone/>
              <a:defRPr sz="900"/>
            </a:lvl9pPr>
          </a:lstStyle>
          <a:p>
            <a:pPr lvl="0"/>
            <a:r>
              <a:rPr lang="en-US" dirty="0"/>
              <a:t>Click to edit Master text styles</a:t>
            </a:r>
          </a:p>
        </p:txBody>
      </p:sp>
      <p:sp>
        <p:nvSpPr>
          <p:cNvPr id="8" name="Text Placeholder 7"/>
          <p:cNvSpPr>
            <a:spLocks noGrp="1"/>
          </p:cNvSpPr>
          <p:nvPr>
            <p:ph type="body" sz="quarter" idx="11"/>
          </p:nvPr>
        </p:nvSpPr>
        <p:spPr>
          <a:xfrm>
            <a:off x="4715933" y="1435099"/>
            <a:ext cx="6866468" cy="4429991"/>
          </a:xfrm>
        </p:spPr>
        <p:txBody>
          <a:bodyPr/>
          <a:lstStyle>
            <a:lvl1pPr>
              <a:defRPr>
                <a:solidFill>
                  <a:schemeClr val="tx2">
                    <a:lumMod val="50000"/>
                  </a:schemeClr>
                </a:solidFill>
              </a:defRPr>
            </a:lvl1pPr>
            <a:lvl2pPr>
              <a:defRPr>
                <a:solidFill>
                  <a:schemeClr val="tx2">
                    <a:lumMod val="50000"/>
                  </a:schemeClr>
                </a:solidFill>
              </a:defRPr>
            </a:lvl2pPr>
            <a:lvl3pPr>
              <a:defRPr>
                <a:solidFill>
                  <a:schemeClr val="tx2">
                    <a:lumMod val="50000"/>
                  </a:schemeClr>
                </a:solidFill>
              </a:defRPr>
            </a:lvl3pPr>
            <a:lvl4pPr>
              <a:defRPr>
                <a:solidFill>
                  <a:schemeClr val="tx2">
                    <a:lumMod val="50000"/>
                  </a:schemeClr>
                </a:solidFill>
              </a:defRPr>
            </a:lvl4pPr>
            <a:lvl5pPr>
              <a:defRPr>
                <a:solidFill>
                  <a:schemeClr val="tx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8"/>
          <p:cNvSpPr>
            <a:spLocks noGrp="1"/>
          </p:cNvSpPr>
          <p:nvPr>
            <p:ph type="title"/>
          </p:nvPr>
        </p:nvSpPr>
        <p:spPr/>
        <p:txBody>
          <a:bodyPr/>
          <a:lstStyle/>
          <a:p>
            <a:r>
              <a:rPr lang="en-US"/>
              <a:t>Click to edit Master title style</a:t>
            </a:r>
          </a:p>
        </p:txBody>
      </p:sp>
      <p:sp>
        <p:nvSpPr>
          <p:cNvPr id="6" name="Slide Number Placeholder 5"/>
          <p:cNvSpPr>
            <a:spLocks noGrp="1"/>
          </p:cNvSpPr>
          <p:nvPr>
            <p:ph type="sldNum" sz="quarter" idx="12"/>
          </p:nvPr>
        </p:nvSpPr>
        <p:spPr/>
        <p:txBody>
          <a:bodyPr/>
          <a:lstStyle>
            <a:lvl1pPr defTabSz="914477">
              <a:defRPr smtClean="0"/>
            </a:lvl1pPr>
          </a:lstStyle>
          <a:p>
            <a:pPr>
              <a:defRPr/>
            </a:pPr>
            <a:fld id="{81826F79-9D43-4B58-A600-D0FF0946B4A3}" type="slidenum">
              <a:rPr lang="en-US" altLang="en-US"/>
              <a:pPr>
                <a:defRPr/>
              </a:pPr>
              <a:t>‹#›</a:t>
            </a:fld>
            <a:endParaRPr lang="en-US" altLang="en-US"/>
          </a:p>
        </p:txBody>
      </p:sp>
    </p:spTree>
    <p:extLst>
      <p:ext uri="{BB962C8B-B14F-4D97-AF65-F5344CB8AC3E}">
        <p14:creationId xmlns:p14="http://schemas.microsoft.com/office/powerpoint/2010/main" val="655584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497420" y="1371600"/>
            <a:ext cx="1119716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97420" y="1371600"/>
            <a:ext cx="1119716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152400"/>
            <a:ext cx="10972800" cy="1143000"/>
          </a:xfrm>
        </p:spPr>
        <p:txBody>
          <a:bodyPr/>
          <a:lstStyle>
            <a:lvl1pPr>
              <a:defRPr b="1" i="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09600" y="1524000"/>
            <a:ext cx="10972800" cy="4525963"/>
          </a:xfrm>
        </p:spPr>
        <p:txBody>
          <a:bodyPr/>
          <a:lstStyle>
            <a:lvl1pPr>
              <a:buSzPct val="8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20985380"/>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t"/>
          <a:lstStyle>
            <a:lvl1pPr algn="l">
              <a:defRPr sz="1800" b="0">
                <a:solidFill>
                  <a:schemeClr val="tx1">
                    <a:lumMod val="75000"/>
                  </a:schemeClr>
                </a:solidFill>
              </a:defRPr>
            </a:lvl1pPr>
          </a:lstStyle>
          <a:p>
            <a:r>
              <a:rPr lang="en-US" dirty="0"/>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1"/>
            </a:lvl1pPr>
            <a:lvl2pPr marL="457239" indent="0">
              <a:buNone/>
              <a:defRPr sz="2801"/>
            </a:lvl2pPr>
            <a:lvl3pPr marL="914477" indent="0">
              <a:buNone/>
              <a:defRPr sz="2400"/>
            </a:lvl3pPr>
            <a:lvl4pPr marL="1371715" indent="0">
              <a:buNone/>
              <a:defRPr sz="2000"/>
            </a:lvl4pPr>
            <a:lvl5pPr marL="1828954" indent="0">
              <a:buNone/>
              <a:defRPr sz="2000"/>
            </a:lvl5pPr>
            <a:lvl6pPr marL="2286193" indent="0">
              <a:buNone/>
              <a:defRPr sz="2000"/>
            </a:lvl6pPr>
            <a:lvl7pPr marL="2743431" indent="0">
              <a:buNone/>
              <a:defRPr sz="2000"/>
            </a:lvl7pPr>
            <a:lvl8pPr marL="3200669" indent="0">
              <a:buNone/>
              <a:defRPr sz="2000"/>
            </a:lvl8pPr>
            <a:lvl9pPr marL="3657908"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800" i="1">
                <a:solidFill>
                  <a:srgbClr val="777877"/>
                </a:solidFill>
              </a:defRPr>
            </a:lvl1pPr>
            <a:lvl2pPr marL="457239" indent="0">
              <a:buNone/>
              <a:defRPr sz="1200"/>
            </a:lvl2pPr>
            <a:lvl3pPr marL="914477" indent="0">
              <a:buNone/>
              <a:defRPr sz="1000"/>
            </a:lvl3pPr>
            <a:lvl4pPr marL="1371715" indent="0">
              <a:buNone/>
              <a:defRPr sz="900"/>
            </a:lvl4pPr>
            <a:lvl5pPr marL="1828954" indent="0">
              <a:buNone/>
              <a:defRPr sz="900"/>
            </a:lvl5pPr>
            <a:lvl6pPr marL="2286193" indent="0">
              <a:buNone/>
              <a:defRPr sz="900"/>
            </a:lvl6pPr>
            <a:lvl7pPr marL="2743431" indent="0">
              <a:buNone/>
              <a:defRPr sz="900"/>
            </a:lvl7pPr>
            <a:lvl8pPr marL="3200669" indent="0">
              <a:buNone/>
              <a:defRPr sz="900"/>
            </a:lvl8pPr>
            <a:lvl9pPr marL="3657908" indent="0">
              <a:buNone/>
              <a:defRPr sz="900"/>
            </a:lvl9pPr>
          </a:lstStyle>
          <a:p>
            <a:pPr lvl="0"/>
            <a:r>
              <a:rPr lang="en-US" dirty="0"/>
              <a:t>Click to edit Master text styles</a:t>
            </a:r>
          </a:p>
        </p:txBody>
      </p:sp>
      <p:sp>
        <p:nvSpPr>
          <p:cNvPr id="5" name="Slide Number Placeholder 5"/>
          <p:cNvSpPr>
            <a:spLocks noGrp="1"/>
          </p:cNvSpPr>
          <p:nvPr>
            <p:ph type="sldNum" sz="quarter" idx="10"/>
          </p:nvPr>
        </p:nvSpPr>
        <p:spPr/>
        <p:txBody>
          <a:bodyPr/>
          <a:lstStyle>
            <a:lvl1pPr defTabSz="914477">
              <a:defRPr smtClean="0"/>
            </a:lvl1pPr>
          </a:lstStyle>
          <a:p>
            <a:pPr>
              <a:defRPr/>
            </a:pPr>
            <a:fld id="{573DA614-57FA-4205-9961-8DFDB780A472}" type="slidenum">
              <a:rPr lang="en-US" altLang="en-US"/>
              <a:pPr>
                <a:defRPr/>
              </a:pPr>
              <a:t>‹#›</a:t>
            </a:fld>
            <a:endParaRPr lang="en-US" altLang="en-US"/>
          </a:p>
        </p:txBody>
      </p:sp>
    </p:spTree>
    <p:extLst>
      <p:ext uri="{BB962C8B-B14F-4D97-AF65-F5344CB8AC3E}">
        <p14:creationId xmlns:p14="http://schemas.microsoft.com/office/powerpoint/2010/main" val="2189755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Rectangle 1"/>
          <p:cNvSpPr/>
          <p:nvPr userDrawn="1"/>
        </p:nvSpPr>
        <p:spPr>
          <a:xfrm>
            <a:off x="0" y="274643"/>
            <a:ext cx="560917" cy="9747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sp>
        <p:nvSpPr>
          <p:cNvPr id="3" name="Rectangle 2"/>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sp>
        <p:nvSpPr>
          <p:cNvPr id="4" name="Rectangle 3"/>
          <p:cNvSpPr/>
          <p:nvPr userDrawn="1"/>
        </p:nvSpPr>
        <p:spPr>
          <a:xfrm>
            <a:off x="11631087" y="3209930"/>
            <a:ext cx="560916" cy="14700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sp>
        <p:nvSpPr>
          <p:cNvPr id="5" name="Rectangle 4"/>
          <p:cNvSpPr/>
          <p:nvPr userDrawn="1"/>
        </p:nvSpPr>
        <p:spPr>
          <a:xfrm>
            <a:off x="1919818" y="3209930"/>
            <a:ext cx="9537700" cy="1470025"/>
          </a:xfrm>
          <a:prstGeom prst="rect">
            <a:avLst/>
          </a:prstGeom>
          <a:solidFill>
            <a:schemeClr val="tx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hangingPunct="1">
              <a:defRPr/>
            </a:pPr>
            <a:endParaRPr lang="en-US">
              <a:solidFill>
                <a:srgbClr val="FFFFFF"/>
              </a:solidFill>
            </a:endParaRPr>
          </a:p>
        </p:txBody>
      </p:sp>
    </p:spTree>
    <p:extLst>
      <p:ext uri="{BB962C8B-B14F-4D97-AF65-F5344CB8AC3E}">
        <p14:creationId xmlns:p14="http://schemas.microsoft.com/office/powerpoint/2010/main" val="13370254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3"/>
            <a:ext cx="10363200" cy="1470025"/>
          </a:xfrm>
        </p:spPr>
        <p:txBody>
          <a:bodyPr/>
          <a:lstStyle>
            <a:lvl1pPr>
              <a:defRPr b="1">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defRPr>
            </a:lvl1pPr>
            <a:lvl2pPr marL="457206" indent="0" algn="ctr">
              <a:buNone/>
              <a:defRPr>
                <a:solidFill>
                  <a:schemeClr val="tx1">
                    <a:tint val="75000"/>
                  </a:schemeClr>
                </a:solidFill>
              </a:defRPr>
            </a:lvl2pPr>
            <a:lvl3pPr marL="914411" indent="0" algn="ctr">
              <a:buNone/>
              <a:defRPr>
                <a:solidFill>
                  <a:schemeClr val="tx1">
                    <a:tint val="75000"/>
                  </a:schemeClr>
                </a:solidFill>
              </a:defRPr>
            </a:lvl3pPr>
            <a:lvl4pPr marL="1371617" indent="0" algn="ctr">
              <a:buNone/>
              <a:defRPr>
                <a:solidFill>
                  <a:schemeClr val="tx1">
                    <a:tint val="75000"/>
                  </a:schemeClr>
                </a:solidFill>
              </a:defRPr>
            </a:lvl4pPr>
            <a:lvl5pPr marL="1828823" indent="0" algn="ctr">
              <a:buNone/>
              <a:defRPr>
                <a:solidFill>
                  <a:schemeClr val="tx1">
                    <a:tint val="75000"/>
                  </a:schemeClr>
                </a:solidFill>
              </a:defRPr>
            </a:lvl5pPr>
            <a:lvl6pPr marL="2286029" indent="0" algn="ctr">
              <a:buNone/>
              <a:defRPr>
                <a:solidFill>
                  <a:schemeClr val="tx1">
                    <a:tint val="75000"/>
                  </a:schemeClr>
                </a:solidFill>
              </a:defRPr>
            </a:lvl6pPr>
            <a:lvl7pPr marL="2743234" indent="0" algn="ctr">
              <a:buNone/>
              <a:defRPr>
                <a:solidFill>
                  <a:schemeClr val="tx1">
                    <a:tint val="75000"/>
                  </a:schemeClr>
                </a:solidFill>
              </a:defRPr>
            </a:lvl7pPr>
            <a:lvl8pPr marL="3200440" indent="0" algn="ctr">
              <a:buNone/>
              <a:defRPr>
                <a:solidFill>
                  <a:schemeClr val="tx1">
                    <a:tint val="75000"/>
                  </a:schemeClr>
                </a:solidFill>
              </a:defRPr>
            </a:lvl8pPr>
            <a:lvl9pPr marL="3657646"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baseline="0"/>
            </a:lvl1pPr>
          </a:lstStyle>
          <a:p>
            <a:pPr>
              <a:defRPr/>
            </a:pPr>
            <a:fld id="{F1107A61-2A47-4CD5-9E94-A1597EEC567B}" type="datetimeFigureOut">
              <a:rPr lang="fr-FR"/>
              <a:pPr>
                <a:defRPr/>
              </a:pPr>
              <a:t>23/08/2022</a:t>
            </a:fld>
            <a:endParaRPr lang="fr-FR" dirty="0"/>
          </a:p>
        </p:txBody>
      </p:sp>
      <p:sp>
        <p:nvSpPr>
          <p:cNvPr id="5" name="Footer Placeholder 4"/>
          <p:cNvSpPr>
            <a:spLocks noGrp="1"/>
          </p:cNvSpPr>
          <p:nvPr>
            <p:ph type="ftr" sz="quarter" idx="11"/>
          </p:nvPr>
        </p:nvSpPr>
        <p:spPr/>
        <p:txBody>
          <a:bodyPr/>
          <a:lstStyle>
            <a:lvl1pPr fontAlgn="auto">
              <a:spcBef>
                <a:spcPts val="0"/>
              </a:spcBef>
              <a:spcAft>
                <a:spcPts val="0"/>
              </a:spcAft>
              <a:defRPr baseline="0"/>
            </a:lvl1pPr>
          </a:lstStyle>
          <a:p>
            <a:pPr>
              <a:defRPr/>
            </a:pPr>
            <a:endParaRPr lang="fr-FR"/>
          </a:p>
        </p:txBody>
      </p:sp>
      <p:sp>
        <p:nvSpPr>
          <p:cNvPr id="6" name="Slide Number Placeholder 5"/>
          <p:cNvSpPr>
            <a:spLocks noGrp="1"/>
          </p:cNvSpPr>
          <p:nvPr>
            <p:ph type="sldNum" sz="quarter" idx="12"/>
          </p:nvPr>
        </p:nvSpPr>
        <p:spPr/>
        <p:txBody>
          <a:bodyPr/>
          <a:lstStyle>
            <a:lvl1pPr>
              <a:defRPr baseline="0" smtClean="0"/>
            </a:lvl1pPr>
          </a:lstStyle>
          <a:p>
            <a:pPr>
              <a:defRPr/>
            </a:pPr>
            <a:fld id="{D071FB8C-3CB7-450B-BEDB-B4C8415DAD89}" type="slidenum">
              <a:rPr lang="fr-FR" altLang="en-US"/>
              <a:pPr>
                <a:defRPr/>
              </a:pPr>
              <a:t>‹#›</a:t>
            </a:fld>
            <a:endParaRPr lang="fr-FR" altLang="en-US"/>
          </a:p>
        </p:txBody>
      </p:sp>
    </p:spTree>
    <p:extLst>
      <p:ext uri="{BB962C8B-B14F-4D97-AF65-F5344CB8AC3E}">
        <p14:creationId xmlns:p14="http://schemas.microsoft.com/office/powerpoint/2010/main" val="3989737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p:nvCxnSpPr>
        <p:spPr>
          <a:xfrm>
            <a:off x="497419" y="1371600"/>
            <a:ext cx="1119716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497419" y="1371600"/>
            <a:ext cx="1119716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09600" y="152400"/>
            <a:ext cx="10972800" cy="1143000"/>
          </a:xfrm>
        </p:spPr>
        <p:txBody>
          <a:bodyPr/>
          <a:lstStyle>
            <a:lvl1pPr>
              <a:defRPr b="1" i="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idx="1"/>
          </p:nvPr>
        </p:nvSpPr>
        <p:spPr>
          <a:xfrm>
            <a:off x="609600" y="1524000"/>
            <a:ext cx="10972800" cy="4525963"/>
          </a:xfrm>
        </p:spPr>
        <p:txBody>
          <a:bodyPr/>
          <a:lstStyle>
            <a:lvl1pPr>
              <a:buSzPct val="8000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52211109"/>
      </p:ext>
    </p:extLst>
  </p:cSld>
  <p:clrMapOvr>
    <a:overrideClrMapping bg1="lt1" tx1="dk1" bg2="lt2" tx2="dk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left)">
                                      <p:cBhvr>
                                        <p:cTn id="11" dur="500"/>
                                        <p:tgtEl>
                                          <p:spTgt spid="3">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wipe(left)">
                                      <p:cBhvr>
                                        <p:cTn id="15" dur="500"/>
                                        <p:tgtEl>
                                          <p:spTgt spid="3">
                                            <p:txEl>
                                              <p:pRg st="1" end="1"/>
                                            </p:txEl>
                                          </p:spTgt>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ipe(left)">
                                      <p:cBhvr>
                                        <p:cTn id="19" dur="500"/>
                                        <p:tgtEl>
                                          <p:spTgt spid="3">
                                            <p:txEl>
                                              <p:pRg st="2" end="2"/>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wipe(left)">
                                      <p:cBhvr>
                                        <p:cTn id="23" dur="500"/>
                                        <p:tgtEl>
                                          <p:spTgt spid="3">
                                            <p:txEl>
                                              <p:pRg st="3" end="3"/>
                                            </p:txEl>
                                          </p:spTgt>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presetID="22" presetClass="entr" presetSubtype="8"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97419" y="1447800"/>
            <a:ext cx="1119716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685811" y="1600207"/>
            <a:ext cx="531987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59603" y="1600207"/>
            <a:ext cx="4825999"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fontAlgn="auto">
              <a:spcBef>
                <a:spcPts val="0"/>
              </a:spcBef>
              <a:spcAft>
                <a:spcPts val="0"/>
              </a:spcAft>
              <a:defRPr baseline="0"/>
            </a:lvl1pPr>
          </a:lstStyle>
          <a:p>
            <a:pPr>
              <a:defRPr/>
            </a:pPr>
            <a:fld id="{C593EC09-0D16-4F50-899E-52D3D7A52B90}" type="datetimeFigureOut">
              <a:rPr lang="fr-FR"/>
              <a:pPr>
                <a:defRPr/>
              </a:pPr>
              <a:t>23/08/2022</a:t>
            </a:fld>
            <a:endParaRPr lang="fr-FR" dirty="0"/>
          </a:p>
        </p:txBody>
      </p:sp>
      <p:sp>
        <p:nvSpPr>
          <p:cNvPr id="7" name="Footer Placeholder 5"/>
          <p:cNvSpPr>
            <a:spLocks noGrp="1"/>
          </p:cNvSpPr>
          <p:nvPr>
            <p:ph type="ftr" sz="quarter" idx="11"/>
          </p:nvPr>
        </p:nvSpPr>
        <p:spPr/>
        <p:txBody>
          <a:bodyPr/>
          <a:lstStyle>
            <a:lvl1pPr fontAlgn="auto">
              <a:spcBef>
                <a:spcPts val="0"/>
              </a:spcBef>
              <a:spcAft>
                <a:spcPts val="0"/>
              </a:spcAft>
              <a:defRPr baseline="0"/>
            </a:lvl1pPr>
          </a:lstStyle>
          <a:p>
            <a:pPr>
              <a:defRPr/>
            </a:pPr>
            <a:endParaRPr lang="fr-FR"/>
          </a:p>
        </p:txBody>
      </p:sp>
      <p:sp>
        <p:nvSpPr>
          <p:cNvPr id="8" name="Slide Number Placeholder 6"/>
          <p:cNvSpPr>
            <a:spLocks noGrp="1"/>
          </p:cNvSpPr>
          <p:nvPr>
            <p:ph type="sldNum" sz="quarter" idx="12"/>
          </p:nvPr>
        </p:nvSpPr>
        <p:spPr/>
        <p:txBody>
          <a:bodyPr/>
          <a:lstStyle>
            <a:lvl1pPr>
              <a:defRPr baseline="0" smtClean="0"/>
            </a:lvl1pPr>
          </a:lstStyle>
          <a:p>
            <a:pPr>
              <a:defRPr/>
            </a:pPr>
            <a:fld id="{C464AB22-334C-4F5A-A7C4-9D192A1514CF}" type="slidenum">
              <a:rPr lang="fr-FR" altLang="en-US"/>
              <a:pPr>
                <a:defRPr/>
              </a:pPr>
              <a:t>‹#›</a:t>
            </a:fld>
            <a:endParaRPr lang="fr-FR" altLang="en-US"/>
          </a:p>
        </p:txBody>
      </p:sp>
    </p:spTree>
    <p:extLst>
      <p:ext uri="{BB962C8B-B14F-4D97-AF65-F5344CB8AC3E}">
        <p14:creationId xmlns:p14="http://schemas.microsoft.com/office/powerpoint/2010/main" val="338587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baseline="0"/>
            </a:lvl1pPr>
          </a:lstStyle>
          <a:p>
            <a:pPr>
              <a:defRPr/>
            </a:pPr>
            <a:fld id="{4C85B725-881B-41C2-9510-7C84B301DC84}" type="datetimeFigureOut">
              <a:rPr lang="en-US"/>
              <a:pPr>
                <a:defRPr/>
              </a:pPr>
              <a:t>8/23/22</a:t>
            </a:fld>
            <a:endParaRPr lang="en-US" dirty="0"/>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baseline="0">
                <a:effectLst/>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baseline="0" smtClean="0"/>
            </a:lvl1pPr>
          </a:lstStyle>
          <a:p>
            <a:pPr>
              <a:defRPr/>
            </a:pPr>
            <a:fld id="{0B32827B-F60E-4BED-A719-5CC6D3677145}" type="slidenum">
              <a:rPr lang="en-US" altLang="en-US"/>
              <a:pPr>
                <a:defRPr/>
              </a:pPr>
              <a:t>‹#›</a:t>
            </a:fld>
            <a:endParaRPr lang="en-US" altLang="en-US"/>
          </a:p>
        </p:txBody>
      </p:sp>
    </p:spTree>
    <p:extLst>
      <p:ext uri="{BB962C8B-B14F-4D97-AF65-F5344CB8AC3E}">
        <p14:creationId xmlns:p14="http://schemas.microsoft.com/office/powerpoint/2010/main" val="310145032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baseline="0"/>
            </a:lvl1pPr>
          </a:lstStyle>
          <a:p>
            <a:pPr>
              <a:defRPr/>
            </a:pPr>
            <a:fld id="{B7121BE1-9F6D-431B-998D-1BF4208A37B9}" type="datetimeFigureOut">
              <a:rPr lang="fr-FR"/>
              <a:pPr>
                <a:defRPr/>
              </a:pPr>
              <a:t>23/08/2022</a:t>
            </a:fld>
            <a:endParaRPr lang="fr-FR" dirty="0"/>
          </a:p>
        </p:txBody>
      </p:sp>
      <p:sp>
        <p:nvSpPr>
          <p:cNvPr id="3" name="Footer Placeholder 2"/>
          <p:cNvSpPr>
            <a:spLocks noGrp="1"/>
          </p:cNvSpPr>
          <p:nvPr>
            <p:ph type="ftr" sz="quarter" idx="11"/>
          </p:nvPr>
        </p:nvSpPr>
        <p:spPr/>
        <p:txBody>
          <a:bodyPr/>
          <a:lstStyle>
            <a:lvl1pPr fontAlgn="auto">
              <a:spcBef>
                <a:spcPts val="0"/>
              </a:spcBef>
              <a:spcAft>
                <a:spcPts val="0"/>
              </a:spcAft>
              <a:defRPr baseline="0"/>
            </a:lvl1pPr>
          </a:lstStyle>
          <a:p>
            <a:pPr>
              <a:defRPr/>
            </a:pPr>
            <a:endParaRPr lang="fr-FR"/>
          </a:p>
        </p:txBody>
      </p:sp>
      <p:sp>
        <p:nvSpPr>
          <p:cNvPr id="4" name="Slide Number Placeholder 3"/>
          <p:cNvSpPr>
            <a:spLocks noGrp="1"/>
          </p:cNvSpPr>
          <p:nvPr>
            <p:ph type="sldNum" sz="quarter" idx="12"/>
          </p:nvPr>
        </p:nvSpPr>
        <p:spPr/>
        <p:txBody>
          <a:bodyPr/>
          <a:lstStyle>
            <a:lvl1pPr>
              <a:defRPr baseline="0" smtClean="0"/>
            </a:lvl1pPr>
          </a:lstStyle>
          <a:p>
            <a:pPr>
              <a:defRPr/>
            </a:pPr>
            <a:fld id="{B7FC0B11-1A2E-4E2B-99B4-DC648740F7C6}" type="slidenum">
              <a:rPr lang="fr-FR" altLang="en-US"/>
              <a:pPr>
                <a:defRPr/>
              </a:pPr>
              <a:t>‹#›</a:t>
            </a:fld>
            <a:endParaRPr lang="fr-FR" altLang="en-US"/>
          </a:p>
        </p:txBody>
      </p:sp>
    </p:spTree>
    <p:extLst>
      <p:ext uri="{BB962C8B-B14F-4D97-AF65-F5344CB8AC3E}">
        <p14:creationId xmlns:p14="http://schemas.microsoft.com/office/powerpoint/2010/main" val="26042319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93859" y="177801"/>
            <a:ext cx="9785349" cy="660400"/>
          </a:xfrm>
          <a:prstGeom prst="rect">
            <a:avLst/>
          </a:prstGeom>
        </p:spPr>
        <p:txBody>
          <a:bodyPr/>
          <a:lstStyle>
            <a:lvl1pPr>
              <a:defRPr sz="3200" b="1" i="1">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Footer Placeholder 4"/>
          <p:cNvSpPr>
            <a:spLocks noGrp="1"/>
          </p:cNvSpPr>
          <p:nvPr>
            <p:ph type="ftr" sz="quarter" idx="10"/>
          </p:nvPr>
        </p:nvSpPr>
        <p:spPr>
          <a:xfrm>
            <a:off x="1593851" y="6492878"/>
            <a:ext cx="9076267" cy="365125"/>
          </a:xfrm>
        </p:spPr>
        <p:txBody>
          <a:bodyPr anchor="b" anchorCtr="0"/>
          <a:lstStyle>
            <a:lvl1pPr algn="l" eaLnBrk="1" fontAlgn="auto" hangingPunct="1">
              <a:spcBef>
                <a:spcPts val="0"/>
              </a:spcBef>
              <a:spcAft>
                <a:spcPts val="0"/>
              </a:spcAft>
              <a:defRPr sz="1200" cap="none" baseline="0">
                <a:solidFill>
                  <a:srgbClr val="465562"/>
                </a:solidFill>
                <a:effectLst/>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a:p>
        </p:txBody>
      </p:sp>
      <p:sp>
        <p:nvSpPr>
          <p:cNvPr id="4" name="Slide Number Placeholder 5"/>
          <p:cNvSpPr>
            <a:spLocks noGrp="1"/>
          </p:cNvSpPr>
          <p:nvPr>
            <p:ph type="sldNum" sz="quarter" idx="11"/>
          </p:nvPr>
        </p:nvSpPr>
        <p:spPr>
          <a:xfrm>
            <a:off x="10769600" y="6492878"/>
            <a:ext cx="609600" cy="365125"/>
          </a:xfrm>
        </p:spPr>
        <p:txBody>
          <a:bodyPr anchor="b"/>
          <a:lstStyle>
            <a:lvl1pPr eaLnBrk="1" hangingPunct="1">
              <a:defRPr baseline="0" smtClean="0">
                <a:solidFill>
                  <a:srgbClr val="465562"/>
                </a:solidFill>
                <a:latin typeface="Tahoma" panose="020B0604030504040204" pitchFamily="34" charset="0"/>
                <a:cs typeface="Tahoma" panose="020B0604030504040204" pitchFamily="34" charset="0"/>
              </a:defRPr>
            </a:lvl1pPr>
          </a:lstStyle>
          <a:p>
            <a:pPr>
              <a:defRPr/>
            </a:pPr>
            <a:fld id="{3744D0F6-E058-4654-A6C8-57B3AA172BD4}" type="slidenum">
              <a:rPr lang="en-US" altLang="en-US"/>
              <a:pPr>
                <a:defRPr/>
              </a:pPr>
              <a:t>‹#›</a:t>
            </a:fld>
            <a:endParaRPr lang="en-US" altLang="en-US"/>
          </a:p>
        </p:txBody>
      </p:sp>
    </p:spTree>
    <p:extLst>
      <p:ext uri="{BB962C8B-B14F-4D97-AF65-F5344CB8AC3E}">
        <p14:creationId xmlns:p14="http://schemas.microsoft.com/office/powerpoint/2010/main" val="2496171440"/>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cxnSp>
        <p:nvCxnSpPr>
          <p:cNvPr id="5" name="Straight Connector 4"/>
          <p:cNvCxnSpPr/>
          <p:nvPr/>
        </p:nvCxnSpPr>
        <p:spPr>
          <a:xfrm>
            <a:off x="497419" y="1371600"/>
            <a:ext cx="1119716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1" y="1524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29" y="1676401"/>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341" y="1676401"/>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914401" y="5791200"/>
            <a:ext cx="2540000" cy="457200"/>
          </a:xfrm>
        </p:spPr>
        <p:txBody>
          <a:bodyPr/>
          <a:lstStyle>
            <a:lvl1pPr fontAlgn="auto">
              <a:spcBef>
                <a:spcPts val="0"/>
              </a:spcBef>
              <a:spcAft>
                <a:spcPts val="0"/>
              </a:spcAft>
              <a:defRPr baseline="0">
                <a:solidFill>
                  <a:schemeClr val="tx1">
                    <a:tint val="75000"/>
                  </a:schemeClr>
                </a:solidFill>
              </a:defRPr>
            </a:lvl1pPr>
          </a:lstStyle>
          <a:p>
            <a:pPr>
              <a:defRPr/>
            </a:pPr>
            <a:fld id="{7BF22095-527D-4064-B5DF-D85520818E27}" type="datetime1">
              <a:rPr lang="en-US"/>
              <a:pPr>
                <a:defRPr/>
              </a:pPr>
              <a:t>8/23/22</a:t>
            </a:fld>
            <a:endParaRPr lang="en-US"/>
          </a:p>
        </p:txBody>
      </p:sp>
      <p:sp>
        <p:nvSpPr>
          <p:cNvPr id="7" name="Footer Placeholder 6"/>
          <p:cNvSpPr>
            <a:spLocks noGrp="1" noChangeArrowheads="1"/>
          </p:cNvSpPr>
          <p:nvPr>
            <p:ph type="ftr" sz="quarter" idx="11"/>
          </p:nvPr>
        </p:nvSpPr>
        <p:spPr>
          <a:xfrm>
            <a:off x="4165600" y="5791200"/>
            <a:ext cx="3860800" cy="457200"/>
          </a:xfrm>
        </p:spPr>
        <p:txBody>
          <a:bodyPr/>
          <a:lstStyle>
            <a:lvl1pPr fontAlgn="auto">
              <a:spcBef>
                <a:spcPts val="0"/>
              </a:spcBef>
              <a:spcAft>
                <a:spcPts val="0"/>
              </a:spcAft>
              <a:defRPr baseline="0">
                <a:solidFill>
                  <a:schemeClr val="tx1">
                    <a:tint val="75000"/>
                  </a:schemeClr>
                </a:solidFill>
              </a:defRPr>
            </a:lvl1pPr>
          </a:lstStyle>
          <a:p>
            <a:pPr>
              <a:defRPr/>
            </a:pPr>
            <a:r>
              <a:rPr lang="en-US"/>
              <a:t>\\Headache50\Docs\admin\SDS\Slides\Treatment.ppt</a:t>
            </a:r>
          </a:p>
        </p:txBody>
      </p:sp>
      <p:sp>
        <p:nvSpPr>
          <p:cNvPr id="8" name="Slide Number Placeholder 7"/>
          <p:cNvSpPr>
            <a:spLocks noGrp="1" noChangeArrowheads="1"/>
          </p:cNvSpPr>
          <p:nvPr>
            <p:ph type="sldNum" sz="quarter" idx="12"/>
          </p:nvPr>
        </p:nvSpPr>
        <p:spPr>
          <a:xfrm>
            <a:off x="8737601" y="5791200"/>
            <a:ext cx="2540000" cy="457200"/>
          </a:xfrm>
        </p:spPr>
        <p:txBody>
          <a:bodyPr/>
          <a:lstStyle>
            <a:lvl1pPr>
              <a:defRPr baseline="0" smtClean="0"/>
            </a:lvl1pPr>
          </a:lstStyle>
          <a:p>
            <a:pPr>
              <a:defRPr/>
            </a:pPr>
            <a:fld id="{6F516F90-C502-44FC-8DB2-723944F6CAB1}" type="slidenum">
              <a:rPr lang="en-US" altLang="en-US"/>
              <a:pPr>
                <a:defRPr/>
              </a:pPr>
              <a:t>‹#›</a:t>
            </a:fld>
            <a:endParaRPr lang="en-US" altLang="en-US"/>
          </a:p>
        </p:txBody>
      </p:sp>
    </p:spTree>
    <p:extLst>
      <p:ext uri="{BB962C8B-B14F-4D97-AF65-F5344CB8AC3E}">
        <p14:creationId xmlns:p14="http://schemas.microsoft.com/office/powerpoint/2010/main" val="15952813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93859" y="177801"/>
            <a:ext cx="9785349" cy="660400"/>
          </a:xfrm>
          <a:prstGeom prst="rect">
            <a:avLst/>
          </a:prstGeom>
        </p:spPr>
        <p:txBody>
          <a:bodyPr/>
          <a:lstStyle>
            <a:lvl1pPr>
              <a:defRPr sz="3200" b="1">
                <a:latin typeface="Times New Roman" panose="02020603050405020304" pitchFamily="18" charset="0"/>
                <a:cs typeface="Times New Roman" panose="02020603050405020304" pitchFamily="18" charset="0"/>
              </a:defRPr>
            </a:lvl1pPr>
          </a:lstStyle>
          <a:p>
            <a:r>
              <a:rPr lang="en-US" dirty="0"/>
              <a:t>Click to edit Master title style</a:t>
            </a:r>
            <a:endParaRPr dirty="0"/>
          </a:p>
        </p:txBody>
      </p:sp>
      <p:sp>
        <p:nvSpPr>
          <p:cNvPr id="3" name="Footer Placeholder 4"/>
          <p:cNvSpPr>
            <a:spLocks noGrp="1"/>
          </p:cNvSpPr>
          <p:nvPr>
            <p:ph type="ftr" sz="quarter" idx="10"/>
          </p:nvPr>
        </p:nvSpPr>
        <p:spPr>
          <a:xfrm>
            <a:off x="1593851" y="6492878"/>
            <a:ext cx="9076267" cy="365125"/>
          </a:xfrm>
        </p:spPr>
        <p:txBody>
          <a:bodyPr anchor="b" anchorCtr="0"/>
          <a:lstStyle>
            <a:lvl1pPr algn="l" eaLnBrk="1" fontAlgn="auto" hangingPunct="1">
              <a:spcBef>
                <a:spcPts val="0"/>
              </a:spcBef>
              <a:spcAft>
                <a:spcPts val="0"/>
              </a:spcAft>
              <a:defRPr sz="1200" cap="none" baseline="0">
                <a:solidFill>
                  <a:srgbClr val="465562"/>
                </a:solidFill>
                <a:effectLst/>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a:p>
        </p:txBody>
      </p:sp>
      <p:sp>
        <p:nvSpPr>
          <p:cNvPr id="4" name="Slide Number Placeholder 5"/>
          <p:cNvSpPr>
            <a:spLocks noGrp="1"/>
          </p:cNvSpPr>
          <p:nvPr>
            <p:ph type="sldNum" sz="quarter" idx="11"/>
          </p:nvPr>
        </p:nvSpPr>
        <p:spPr>
          <a:xfrm>
            <a:off x="10769600" y="6492878"/>
            <a:ext cx="609600" cy="365125"/>
          </a:xfrm>
        </p:spPr>
        <p:txBody>
          <a:bodyPr anchor="b"/>
          <a:lstStyle>
            <a:lvl1pPr eaLnBrk="1" hangingPunct="1">
              <a:defRPr baseline="0" smtClean="0">
                <a:solidFill>
                  <a:srgbClr val="465562"/>
                </a:solidFill>
                <a:latin typeface="Tahoma" panose="020B0604030504040204" pitchFamily="34" charset="0"/>
                <a:cs typeface="Tahoma" panose="020B0604030504040204" pitchFamily="34" charset="0"/>
              </a:defRPr>
            </a:lvl1pPr>
          </a:lstStyle>
          <a:p>
            <a:pPr>
              <a:defRPr/>
            </a:pPr>
            <a:fld id="{08A42168-696F-4740-AE24-8DB6F512EB61}" type="slidenum">
              <a:rPr lang="en-US" altLang="en-US"/>
              <a:pPr>
                <a:defRPr/>
              </a:pPr>
              <a:t>‹#›</a:t>
            </a:fld>
            <a:endParaRPr lang="en-US" altLang="en-US"/>
          </a:p>
        </p:txBody>
      </p:sp>
    </p:spTree>
    <p:extLst>
      <p:ext uri="{BB962C8B-B14F-4D97-AF65-F5344CB8AC3E}">
        <p14:creationId xmlns:p14="http://schemas.microsoft.com/office/powerpoint/2010/main" val="349966968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97420" y="1447800"/>
            <a:ext cx="1119716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Content Placeholder 2"/>
          <p:cNvSpPr>
            <a:spLocks noGrp="1"/>
          </p:cNvSpPr>
          <p:nvPr>
            <p:ph sz="half" idx="1"/>
          </p:nvPr>
        </p:nvSpPr>
        <p:spPr>
          <a:xfrm>
            <a:off x="685811" y="1600207"/>
            <a:ext cx="5319879" cy="4525963"/>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959604" y="1600207"/>
            <a:ext cx="4825999" cy="4525963"/>
          </a:xfrm>
        </p:spPr>
        <p:txBody>
          <a:bodyPr/>
          <a:lstStyle>
            <a:lvl1pPr>
              <a:defRPr sz="2801"/>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fontAlgn="auto">
              <a:spcBef>
                <a:spcPts val="0"/>
              </a:spcBef>
              <a:spcAft>
                <a:spcPts val="0"/>
              </a:spcAft>
              <a:defRPr baseline="0"/>
            </a:lvl1pPr>
          </a:lstStyle>
          <a:p>
            <a:pPr>
              <a:defRPr/>
            </a:pPr>
            <a:fld id="{C593EC09-0D16-4F50-899E-52D3D7A52B90}" type="datetimeFigureOut">
              <a:rPr lang="fr-FR"/>
              <a:pPr>
                <a:defRPr/>
              </a:pPr>
              <a:t>23/08/2022</a:t>
            </a:fld>
            <a:endParaRPr lang="fr-FR" dirty="0"/>
          </a:p>
        </p:txBody>
      </p:sp>
      <p:sp>
        <p:nvSpPr>
          <p:cNvPr id="7" name="Footer Placeholder 5"/>
          <p:cNvSpPr>
            <a:spLocks noGrp="1"/>
          </p:cNvSpPr>
          <p:nvPr>
            <p:ph type="ftr" sz="quarter" idx="11"/>
          </p:nvPr>
        </p:nvSpPr>
        <p:spPr/>
        <p:txBody>
          <a:bodyPr/>
          <a:lstStyle>
            <a:lvl1pPr fontAlgn="auto">
              <a:spcBef>
                <a:spcPts val="0"/>
              </a:spcBef>
              <a:spcAft>
                <a:spcPts val="0"/>
              </a:spcAft>
              <a:defRPr baseline="0"/>
            </a:lvl1pPr>
          </a:lstStyle>
          <a:p>
            <a:pPr>
              <a:defRPr/>
            </a:pPr>
            <a:endParaRPr lang="fr-FR"/>
          </a:p>
        </p:txBody>
      </p:sp>
      <p:sp>
        <p:nvSpPr>
          <p:cNvPr id="8" name="Slide Number Placeholder 6"/>
          <p:cNvSpPr>
            <a:spLocks noGrp="1"/>
          </p:cNvSpPr>
          <p:nvPr>
            <p:ph type="sldNum" sz="quarter" idx="12"/>
          </p:nvPr>
        </p:nvSpPr>
        <p:spPr/>
        <p:txBody>
          <a:bodyPr/>
          <a:lstStyle>
            <a:lvl1pPr>
              <a:defRPr baseline="0" smtClean="0"/>
            </a:lvl1pPr>
          </a:lstStyle>
          <a:p>
            <a:pPr>
              <a:defRPr/>
            </a:pPr>
            <a:fld id="{C464AB22-334C-4F5A-A7C4-9D192A1514CF}" type="slidenum">
              <a:rPr lang="fr-FR" altLang="en-US"/>
              <a:pPr>
                <a:defRPr/>
              </a:pPr>
              <a:t>‹#›</a:t>
            </a:fld>
            <a:endParaRPr lang="fr-FR" altLang="en-US"/>
          </a:p>
        </p:txBody>
      </p:sp>
    </p:spTree>
    <p:extLst>
      <p:ext uri="{BB962C8B-B14F-4D97-AF65-F5344CB8AC3E}">
        <p14:creationId xmlns:p14="http://schemas.microsoft.com/office/powerpoint/2010/main" val="98927256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 name="Title Text"/>
          <p:cNvSpPr txBox="1">
            <a:spLocks noGrp="1"/>
          </p:cNvSpPr>
          <p:nvPr>
            <p:ph type="title"/>
          </p:nvPr>
        </p:nvSpPr>
        <p:spPr>
          <a:xfrm>
            <a:off x="609600" y="2262471"/>
            <a:ext cx="10972800" cy="1299069"/>
          </a:xfrm>
          <a:prstGeom prst="rect">
            <a:avLst/>
          </a:prstGeom>
        </p:spPr>
        <p:txBody>
          <a:bodyPr>
            <a:normAutofit/>
          </a:bodyPr>
          <a:lstStyle>
            <a:lvl1pPr algn="ctr">
              <a:defRPr sz="4667" b="1">
                <a:solidFill>
                  <a:srgbClr val="FFFFFF"/>
                </a:solidFill>
              </a:defRPr>
            </a:lvl1pPr>
          </a:lstStyle>
          <a:p>
            <a:r>
              <a:t>Title Text</a:t>
            </a:r>
          </a:p>
        </p:txBody>
      </p:sp>
      <p:sp>
        <p:nvSpPr>
          <p:cNvPr id="19" name="Body Level One…"/>
          <p:cNvSpPr txBox="1">
            <a:spLocks noGrp="1"/>
          </p:cNvSpPr>
          <p:nvPr>
            <p:ph type="body" sz="quarter" idx="1"/>
          </p:nvPr>
        </p:nvSpPr>
        <p:spPr>
          <a:xfrm>
            <a:off x="2418887" y="5017804"/>
            <a:ext cx="7354227" cy="1299073"/>
          </a:xfrm>
          <a:prstGeom prst="rect">
            <a:avLst/>
          </a:prstGeom>
        </p:spPr>
        <p:txBody>
          <a:bodyPr anchor="ctr">
            <a:normAutofit/>
          </a:bodyPr>
          <a:lstStyle>
            <a:lvl1pPr marL="0" indent="0" algn="ctr">
              <a:spcBef>
                <a:spcPts val="933"/>
              </a:spcBef>
              <a:buSzTx/>
              <a:buFontTx/>
              <a:buNone/>
              <a:defRPr b="1">
                <a:solidFill>
                  <a:srgbClr val="FFFFFF"/>
                </a:solidFill>
              </a:defRPr>
            </a:lvl1pPr>
            <a:lvl2pPr marL="992955" indent="-535768" algn="ctr">
              <a:spcBef>
                <a:spcPts val="933"/>
              </a:spcBef>
              <a:buFontTx/>
              <a:defRPr b="1">
                <a:solidFill>
                  <a:srgbClr val="FFFFFF"/>
                </a:solidFill>
              </a:defRPr>
            </a:lvl2pPr>
            <a:lvl3pPr marL="1371566" indent="-457189" algn="ctr">
              <a:spcBef>
                <a:spcPts val="933"/>
              </a:spcBef>
              <a:buFontTx/>
              <a:defRPr b="1">
                <a:solidFill>
                  <a:srgbClr val="FFFFFF"/>
                </a:solidFill>
              </a:defRPr>
            </a:lvl3pPr>
            <a:lvl4pPr marL="1899089" indent="-527523" algn="ctr">
              <a:spcBef>
                <a:spcPts val="933"/>
              </a:spcBef>
              <a:buFontTx/>
              <a:defRPr b="1">
                <a:solidFill>
                  <a:srgbClr val="FFFFFF"/>
                </a:solidFill>
              </a:defRPr>
            </a:lvl4pPr>
            <a:lvl5pPr marL="2400240" indent="-571486" algn="ctr">
              <a:spcBef>
                <a:spcPts val="933"/>
              </a:spcBef>
              <a:buFontTx/>
              <a:defRPr b="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2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0206401"/>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Content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Title Text"/>
          <p:cNvSpPr txBox="1">
            <a:spLocks noGrp="1"/>
          </p:cNvSpPr>
          <p:nvPr>
            <p:ph type="title"/>
          </p:nvPr>
        </p:nvSpPr>
        <p:spPr>
          <a:xfrm>
            <a:off x="0" y="347959"/>
            <a:ext cx="12192000" cy="1069680"/>
          </a:xfrm>
          <a:prstGeom prst="rect">
            <a:avLst/>
          </a:prstGeom>
        </p:spPr>
        <p:txBody>
          <a:bodyPr>
            <a:normAutofit/>
          </a:bodyPr>
          <a:lstStyle>
            <a:lvl1pPr algn="ctr">
              <a:defRPr sz="4000">
                <a:solidFill>
                  <a:srgbClr val="000000"/>
                </a:solidFill>
              </a:defRPr>
            </a:lvl1pPr>
          </a:lstStyle>
          <a:p>
            <a:r>
              <a:t>Title Text</a:t>
            </a:r>
          </a:p>
        </p:txBody>
      </p:sp>
      <p:sp>
        <p:nvSpPr>
          <p:cNvPr id="37" name="Body Level One…"/>
          <p:cNvSpPr txBox="1">
            <a:spLocks noGrp="1"/>
          </p:cNvSpPr>
          <p:nvPr>
            <p:ph type="body" sz="quarter" idx="1"/>
          </p:nvPr>
        </p:nvSpPr>
        <p:spPr>
          <a:xfrm>
            <a:off x="0" y="6324602"/>
            <a:ext cx="12192000" cy="533405"/>
          </a:xfrm>
          <a:prstGeom prst="rect">
            <a:avLst/>
          </a:prstGeom>
        </p:spPr>
        <p:txBody>
          <a:bodyPr lIns="137160" tIns="137160" rIns="137160" bIns="137160" anchor="b">
            <a:normAutofit/>
          </a:bodyPr>
          <a:lstStyle>
            <a:lvl1pPr marL="0" indent="0">
              <a:spcBef>
                <a:spcPts val="267"/>
              </a:spcBef>
              <a:buSzTx/>
              <a:buFontTx/>
              <a:buNone/>
              <a:defRPr sz="1333" b="1"/>
            </a:lvl1pPr>
            <a:lvl2pPr marL="0" indent="0">
              <a:spcBef>
                <a:spcPts val="267"/>
              </a:spcBef>
              <a:buSzTx/>
              <a:buFontTx/>
              <a:buNone/>
              <a:defRPr sz="1333" b="1"/>
            </a:lvl2pPr>
            <a:lvl3pPr marL="0" indent="0">
              <a:spcBef>
                <a:spcPts val="267"/>
              </a:spcBef>
              <a:buSzTx/>
              <a:buFontTx/>
              <a:buNone/>
              <a:defRPr sz="1333" b="1"/>
            </a:lvl3pPr>
            <a:lvl4pPr marL="0" indent="0">
              <a:spcBef>
                <a:spcPts val="267"/>
              </a:spcBef>
              <a:buSzTx/>
              <a:buFontTx/>
              <a:buNone/>
              <a:defRPr sz="1333" b="1"/>
            </a:lvl4pPr>
            <a:lvl5pPr marL="0" indent="0">
              <a:spcBef>
                <a:spcPts val="267"/>
              </a:spcBef>
              <a:buSzTx/>
              <a:buFontTx/>
              <a:buNone/>
              <a:defRPr sz="1333" b="1"/>
            </a:lvl5pPr>
          </a:lstStyle>
          <a:p>
            <a:r>
              <a:t>Body Level One</a:t>
            </a:r>
          </a:p>
          <a:p>
            <a:pPr lvl="1"/>
            <a:r>
              <a:t>Body Level Two</a:t>
            </a:r>
          </a:p>
          <a:p>
            <a:pPr lvl="2"/>
            <a:r>
              <a:t>Body Level Three</a:t>
            </a:r>
          </a:p>
          <a:p>
            <a:pPr lvl="3"/>
            <a:r>
              <a:t>Body Level Four</a:t>
            </a:r>
          </a:p>
          <a:p>
            <a:pPr lvl="4"/>
            <a:r>
              <a:t>Body Level Five</a:t>
            </a:r>
          </a:p>
        </p:txBody>
      </p:sp>
      <p:sp>
        <p:nvSpPr>
          <p:cNvPr id="3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980492333"/>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ntent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Title Text"/>
          <p:cNvSpPr txBox="1">
            <a:spLocks noGrp="1"/>
          </p:cNvSpPr>
          <p:nvPr>
            <p:ph type="title"/>
          </p:nvPr>
        </p:nvSpPr>
        <p:spPr>
          <a:xfrm>
            <a:off x="0" y="347959"/>
            <a:ext cx="12192000" cy="1069680"/>
          </a:xfrm>
          <a:prstGeom prst="rect">
            <a:avLst/>
          </a:prstGeom>
        </p:spPr>
        <p:txBody>
          <a:bodyPr>
            <a:normAutofit/>
          </a:bodyPr>
          <a:lstStyle>
            <a:lvl1pPr algn="ctr">
              <a:defRPr sz="4000">
                <a:solidFill>
                  <a:srgbClr val="000000"/>
                </a:solidFill>
              </a:defRPr>
            </a:lvl1pPr>
          </a:lstStyle>
          <a:p>
            <a:r>
              <a:t>Title Text</a:t>
            </a:r>
          </a:p>
        </p:txBody>
      </p:sp>
      <p:sp>
        <p:nvSpPr>
          <p:cNvPr id="46" name="Body Level One…"/>
          <p:cNvSpPr txBox="1">
            <a:spLocks noGrp="1"/>
          </p:cNvSpPr>
          <p:nvPr>
            <p:ph type="body" sz="quarter" idx="1"/>
          </p:nvPr>
        </p:nvSpPr>
        <p:spPr>
          <a:xfrm>
            <a:off x="0" y="6324602"/>
            <a:ext cx="12192000" cy="533405"/>
          </a:xfrm>
          <a:prstGeom prst="rect">
            <a:avLst/>
          </a:prstGeom>
        </p:spPr>
        <p:txBody>
          <a:bodyPr lIns="137160" tIns="137160" rIns="137160" bIns="137160" anchor="b">
            <a:normAutofit/>
          </a:bodyPr>
          <a:lstStyle>
            <a:lvl1pPr marL="0" indent="0">
              <a:spcBef>
                <a:spcPts val="267"/>
              </a:spcBef>
              <a:buSzTx/>
              <a:buFontTx/>
              <a:buNone/>
              <a:defRPr sz="1333" b="1"/>
            </a:lvl1pPr>
            <a:lvl2pPr marL="0" indent="0">
              <a:spcBef>
                <a:spcPts val="267"/>
              </a:spcBef>
              <a:buSzTx/>
              <a:buFontTx/>
              <a:buNone/>
              <a:defRPr sz="1333" b="1"/>
            </a:lvl2pPr>
            <a:lvl3pPr marL="0" indent="0">
              <a:spcBef>
                <a:spcPts val="267"/>
              </a:spcBef>
              <a:buSzTx/>
              <a:buFontTx/>
              <a:buNone/>
              <a:defRPr sz="1333" b="1"/>
            </a:lvl3pPr>
            <a:lvl4pPr marL="0" indent="0">
              <a:spcBef>
                <a:spcPts val="267"/>
              </a:spcBef>
              <a:buSzTx/>
              <a:buFontTx/>
              <a:buNone/>
              <a:defRPr sz="1333" b="1"/>
            </a:lvl4pPr>
            <a:lvl5pPr marL="0" indent="0">
              <a:spcBef>
                <a:spcPts val="267"/>
              </a:spcBef>
              <a:buSzTx/>
              <a:buFontTx/>
              <a:buNone/>
              <a:defRPr sz="1333" b="1"/>
            </a:lvl5pPr>
          </a:lstStyle>
          <a:p>
            <a:r>
              <a:t>Body Level One</a:t>
            </a:r>
          </a:p>
          <a:p>
            <a:pPr lvl="1"/>
            <a:r>
              <a:t>Body Level Two</a:t>
            </a:r>
          </a:p>
          <a:p>
            <a:pPr lvl="2"/>
            <a:r>
              <a:t>Body Level Three</a:t>
            </a:r>
          </a:p>
          <a:p>
            <a:pPr lvl="3"/>
            <a:r>
              <a:t>Body Level Four</a:t>
            </a:r>
          </a:p>
          <a:p>
            <a:pPr lvl="4"/>
            <a:r>
              <a:t>Body Level Five</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146657049"/>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Content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4" name="Title Text"/>
          <p:cNvSpPr txBox="1">
            <a:spLocks noGrp="1"/>
          </p:cNvSpPr>
          <p:nvPr>
            <p:ph type="title"/>
          </p:nvPr>
        </p:nvSpPr>
        <p:spPr>
          <a:xfrm>
            <a:off x="0" y="347959"/>
            <a:ext cx="12192000" cy="1069680"/>
          </a:xfrm>
          <a:prstGeom prst="rect">
            <a:avLst/>
          </a:prstGeom>
        </p:spPr>
        <p:txBody>
          <a:bodyPr>
            <a:normAutofit/>
          </a:bodyPr>
          <a:lstStyle>
            <a:lvl1pPr algn="ctr">
              <a:defRPr sz="4000">
                <a:solidFill>
                  <a:srgbClr val="000000"/>
                </a:solidFill>
              </a:defRPr>
            </a:lvl1pPr>
          </a:lstStyle>
          <a:p>
            <a:r>
              <a:t>Title Text</a:t>
            </a:r>
          </a:p>
        </p:txBody>
      </p:sp>
      <p:sp>
        <p:nvSpPr>
          <p:cNvPr id="55" name="Body Level One…"/>
          <p:cNvSpPr txBox="1">
            <a:spLocks noGrp="1"/>
          </p:cNvSpPr>
          <p:nvPr>
            <p:ph type="body" sz="quarter" idx="1"/>
          </p:nvPr>
        </p:nvSpPr>
        <p:spPr>
          <a:xfrm>
            <a:off x="0" y="6324602"/>
            <a:ext cx="12192000" cy="533405"/>
          </a:xfrm>
          <a:prstGeom prst="rect">
            <a:avLst/>
          </a:prstGeom>
        </p:spPr>
        <p:txBody>
          <a:bodyPr lIns="137160" tIns="137160" rIns="137160" bIns="137160" anchor="b">
            <a:normAutofit/>
          </a:bodyPr>
          <a:lstStyle>
            <a:lvl1pPr marL="0" indent="0">
              <a:spcBef>
                <a:spcPts val="267"/>
              </a:spcBef>
              <a:buSzTx/>
              <a:buFontTx/>
              <a:buNone/>
              <a:defRPr sz="1333" b="1"/>
            </a:lvl1pPr>
            <a:lvl2pPr marL="0" indent="0">
              <a:spcBef>
                <a:spcPts val="267"/>
              </a:spcBef>
              <a:buSzTx/>
              <a:buFontTx/>
              <a:buNone/>
              <a:defRPr sz="1333" b="1"/>
            </a:lvl2pPr>
            <a:lvl3pPr marL="0" indent="0">
              <a:spcBef>
                <a:spcPts val="267"/>
              </a:spcBef>
              <a:buSzTx/>
              <a:buFontTx/>
              <a:buNone/>
              <a:defRPr sz="1333" b="1"/>
            </a:lvl3pPr>
            <a:lvl4pPr marL="0" indent="0">
              <a:spcBef>
                <a:spcPts val="267"/>
              </a:spcBef>
              <a:buSzTx/>
              <a:buFontTx/>
              <a:buNone/>
              <a:defRPr sz="1333" b="1"/>
            </a:lvl4pPr>
            <a:lvl5pPr marL="0" indent="0">
              <a:spcBef>
                <a:spcPts val="267"/>
              </a:spcBef>
              <a:buSzTx/>
              <a:buFontTx/>
              <a:buNone/>
              <a:defRPr sz="1333" b="1"/>
            </a:lvl5pPr>
          </a:lstStyle>
          <a:p>
            <a:r>
              <a:t>Body Level One</a:t>
            </a:r>
          </a:p>
          <a:p>
            <a:pPr lvl="1"/>
            <a:r>
              <a:t>Body Level Two</a:t>
            </a:r>
          </a:p>
          <a:p>
            <a:pPr lvl="2"/>
            <a:r>
              <a:t>Body Level Three</a:t>
            </a:r>
          </a:p>
          <a:p>
            <a:pPr lvl="3"/>
            <a:r>
              <a:t>Body Level Four</a:t>
            </a:r>
          </a:p>
          <a:p>
            <a:pPr lvl="4"/>
            <a:r>
              <a:t>Body Level Five</a:t>
            </a:r>
          </a:p>
        </p:txBody>
      </p:sp>
      <p:sp>
        <p:nvSpPr>
          <p:cNvPr id="56" name="Text Placeholder 4"/>
          <p:cNvSpPr>
            <a:spLocks noGrp="1"/>
          </p:cNvSpPr>
          <p:nvPr>
            <p:ph type="body" sz="quarter" idx="13"/>
          </p:nvPr>
        </p:nvSpPr>
        <p:spPr>
          <a:xfrm>
            <a:off x="609600" y="1489537"/>
            <a:ext cx="5496984" cy="703411"/>
          </a:xfrm>
          <a:prstGeom prst="rect">
            <a:avLst/>
          </a:prstGeom>
        </p:spPr>
        <p:txBody>
          <a:bodyPr anchor="b">
            <a:normAutofit/>
          </a:bodyPr>
          <a:lstStyle/>
          <a:p>
            <a:endParaRPr/>
          </a:p>
        </p:txBody>
      </p:sp>
      <p:sp>
        <p:nvSpPr>
          <p:cNvPr id="57" name="Text Placeholder 4"/>
          <p:cNvSpPr>
            <a:spLocks noGrp="1"/>
          </p:cNvSpPr>
          <p:nvPr>
            <p:ph type="body" sz="quarter" idx="14"/>
          </p:nvPr>
        </p:nvSpPr>
        <p:spPr>
          <a:xfrm>
            <a:off x="6106995" y="1489537"/>
            <a:ext cx="5496984" cy="703411"/>
          </a:xfrm>
          <a:prstGeom prst="rect">
            <a:avLst/>
          </a:prstGeom>
        </p:spPr>
        <p:txBody>
          <a:bodyPr anchor="b">
            <a:normAutofit/>
          </a:bodyPr>
          <a:lstStyle/>
          <a:p>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082110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Content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5" name="Title Text"/>
          <p:cNvSpPr txBox="1">
            <a:spLocks noGrp="1"/>
          </p:cNvSpPr>
          <p:nvPr>
            <p:ph type="title"/>
          </p:nvPr>
        </p:nvSpPr>
        <p:spPr>
          <a:xfrm>
            <a:off x="0" y="347959"/>
            <a:ext cx="12192000" cy="1069680"/>
          </a:xfrm>
          <a:prstGeom prst="rect">
            <a:avLst/>
          </a:prstGeom>
        </p:spPr>
        <p:txBody>
          <a:bodyPr>
            <a:normAutofit/>
          </a:bodyPr>
          <a:lstStyle>
            <a:lvl1pPr algn="ctr">
              <a:defRPr sz="4000">
                <a:solidFill>
                  <a:srgbClr val="000000"/>
                </a:solidFill>
              </a:defRPr>
            </a:lvl1pPr>
          </a:lstStyle>
          <a:p>
            <a:r>
              <a:t>Title Text</a:t>
            </a:r>
          </a:p>
        </p:txBody>
      </p:sp>
      <p:sp>
        <p:nvSpPr>
          <p:cNvPr id="66" name="Body Level One…"/>
          <p:cNvSpPr txBox="1">
            <a:spLocks noGrp="1"/>
          </p:cNvSpPr>
          <p:nvPr>
            <p:ph type="body" sz="quarter" idx="1"/>
          </p:nvPr>
        </p:nvSpPr>
        <p:spPr>
          <a:xfrm>
            <a:off x="0" y="6324602"/>
            <a:ext cx="12192000" cy="533405"/>
          </a:xfrm>
          <a:prstGeom prst="rect">
            <a:avLst/>
          </a:prstGeom>
        </p:spPr>
        <p:txBody>
          <a:bodyPr lIns="137160" tIns="137160" rIns="137160" bIns="137160" anchor="b">
            <a:normAutofit/>
          </a:bodyPr>
          <a:lstStyle>
            <a:lvl1pPr marL="0" indent="0">
              <a:spcBef>
                <a:spcPts val="267"/>
              </a:spcBef>
              <a:buSzTx/>
              <a:buFontTx/>
              <a:buNone/>
              <a:defRPr sz="1333" b="1"/>
            </a:lvl1pPr>
            <a:lvl2pPr marL="0" indent="0">
              <a:spcBef>
                <a:spcPts val="267"/>
              </a:spcBef>
              <a:buSzTx/>
              <a:buFontTx/>
              <a:buNone/>
              <a:defRPr sz="1333" b="1"/>
            </a:lvl2pPr>
            <a:lvl3pPr marL="0" indent="0">
              <a:spcBef>
                <a:spcPts val="267"/>
              </a:spcBef>
              <a:buSzTx/>
              <a:buFontTx/>
              <a:buNone/>
              <a:defRPr sz="1333" b="1"/>
            </a:lvl3pPr>
            <a:lvl4pPr marL="0" indent="0">
              <a:spcBef>
                <a:spcPts val="267"/>
              </a:spcBef>
              <a:buSzTx/>
              <a:buFontTx/>
              <a:buNone/>
              <a:defRPr sz="1333" b="1"/>
            </a:lvl4pPr>
            <a:lvl5pPr marL="0" indent="0">
              <a:spcBef>
                <a:spcPts val="267"/>
              </a:spcBef>
              <a:buSzTx/>
              <a:buFontTx/>
              <a:buNone/>
              <a:defRPr sz="1333" b="1"/>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94080183"/>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4" name="Body Level One…"/>
          <p:cNvSpPr txBox="1">
            <a:spLocks noGrp="1"/>
          </p:cNvSpPr>
          <p:nvPr>
            <p:ph type="body" sz="quarter" idx="1"/>
          </p:nvPr>
        </p:nvSpPr>
        <p:spPr>
          <a:xfrm>
            <a:off x="0" y="6324602"/>
            <a:ext cx="12192000" cy="533405"/>
          </a:xfrm>
          <a:prstGeom prst="rect">
            <a:avLst/>
          </a:prstGeom>
        </p:spPr>
        <p:txBody>
          <a:bodyPr lIns="137160" tIns="137160" rIns="137160" bIns="137160" anchor="b">
            <a:normAutofit/>
          </a:bodyPr>
          <a:lstStyle>
            <a:lvl1pPr marL="0" indent="0">
              <a:spcBef>
                <a:spcPts val="267"/>
              </a:spcBef>
              <a:buSzTx/>
              <a:buFontTx/>
              <a:buNone/>
              <a:defRPr sz="1333" b="1"/>
            </a:lvl1pPr>
            <a:lvl2pPr marL="0" indent="0">
              <a:spcBef>
                <a:spcPts val="267"/>
              </a:spcBef>
              <a:buSzTx/>
              <a:buFontTx/>
              <a:buNone/>
              <a:defRPr sz="1333" b="1"/>
            </a:lvl2pPr>
            <a:lvl3pPr marL="0" indent="0">
              <a:spcBef>
                <a:spcPts val="267"/>
              </a:spcBef>
              <a:buSzTx/>
              <a:buFontTx/>
              <a:buNone/>
              <a:defRPr sz="1333" b="1"/>
            </a:lvl3pPr>
            <a:lvl4pPr marL="0" indent="0">
              <a:spcBef>
                <a:spcPts val="267"/>
              </a:spcBef>
              <a:buSzTx/>
              <a:buFontTx/>
              <a:buNone/>
              <a:defRPr sz="1333" b="1"/>
            </a:lvl4pPr>
            <a:lvl5pPr marL="0" indent="0">
              <a:spcBef>
                <a:spcPts val="267"/>
              </a:spcBef>
              <a:buSzTx/>
              <a:buFontTx/>
              <a:buNone/>
              <a:defRPr sz="1333" b="1"/>
            </a:lvl5pPr>
          </a:lstStyle>
          <a:p>
            <a:r>
              <a:t>Body Level One</a:t>
            </a:r>
          </a:p>
          <a:p>
            <a:pPr lvl="1"/>
            <a:r>
              <a:t>Body Level Two</a:t>
            </a:r>
          </a:p>
          <a:p>
            <a:pPr lvl="2"/>
            <a:r>
              <a:t>Body Level Three</a:t>
            </a:r>
          </a:p>
          <a:p>
            <a:pPr lvl="3"/>
            <a:r>
              <a:t>Body Level Four</a:t>
            </a:r>
          </a:p>
          <a:p>
            <a:pPr lvl="4"/>
            <a:r>
              <a:t>Body Level Five</a:t>
            </a: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65420877"/>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Blank 2">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2" name="Rectangle 1"/>
          <p:cNvSpPr/>
          <p:nvPr/>
        </p:nvSpPr>
        <p:spPr>
          <a:xfrm>
            <a:off x="0" y="0"/>
            <a:ext cx="12192000" cy="6858000"/>
          </a:xfrm>
          <a:prstGeom prst="rect">
            <a:avLst/>
          </a:prstGeom>
          <a:solidFill>
            <a:srgbClr val="FFFFFF"/>
          </a:solidFill>
          <a:ln w="12700">
            <a:miter lim="400000"/>
          </a:ln>
        </p:spPr>
        <p:txBody>
          <a:bodyPr lIns="60957" tIns="60957" rIns="60957" bIns="60957" anchor="ctr"/>
          <a:lstStyle/>
          <a:p>
            <a:pPr algn="ctr">
              <a:defRPr sz="1300">
                <a:solidFill>
                  <a:srgbClr val="FFFFFF"/>
                </a:solidFill>
                <a:latin typeface="Arial"/>
                <a:ea typeface="Arial"/>
                <a:cs typeface="Arial"/>
                <a:sym typeface="Arial"/>
              </a:defRPr>
            </a:pPr>
            <a:endParaRPr sz="1733"/>
          </a:p>
        </p:txBody>
      </p:sp>
      <p:sp>
        <p:nvSpPr>
          <p:cNvPr id="83" name="Body Level One…"/>
          <p:cNvSpPr txBox="1">
            <a:spLocks noGrp="1"/>
          </p:cNvSpPr>
          <p:nvPr>
            <p:ph type="body" sz="quarter" idx="1"/>
          </p:nvPr>
        </p:nvSpPr>
        <p:spPr>
          <a:xfrm>
            <a:off x="0" y="6324602"/>
            <a:ext cx="12192000" cy="533405"/>
          </a:xfrm>
          <a:prstGeom prst="rect">
            <a:avLst/>
          </a:prstGeom>
        </p:spPr>
        <p:txBody>
          <a:bodyPr lIns="137160" tIns="137160" rIns="137160" bIns="137160" anchor="b">
            <a:normAutofit/>
          </a:bodyPr>
          <a:lstStyle>
            <a:lvl1pPr marL="0" indent="0">
              <a:spcBef>
                <a:spcPts val="267"/>
              </a:spcBef>
              <a:buSzTx/>
              <a:buFontTx/>
              <a:buNone/>
              <a:defRPr sz="1333" b="1"/>
            </a:lvl1pPr>
            <a:lvl2pPr marL="0" indent="0">
              <a:spcBef>
                <a:spcPts val="267"/>
              </a:spcBef>
              <a:buSzTx/>
              <a:buFontTx/>
              <a:buNone/>
              <a:defRPr sz="1333" b="1"/>
            </a:lvl2pPr>
            <a:lvl3pPr marL="0" indent="0">
              <a:spcBef>
                <a:spcPts val="267"/>
              </a:spcBef>
              <a:buSzTx/>
              <a:buFontTx/>
              <a:buNone/>
              <a:defRPr sz="1333" b="1"/>
            </a:lvl3pPr>
            <a:lvl4pPr marL="0" indent="0">
              <a:spcBef>
                <a:spcPts val="267"/>
              </a:spcBef>
              <a:buSzTx/>
              <a:buFontTx/>
              <a:buNone/>
              <a:defRPr sz="1333" b="1"/>
            </a:lvl4pPr>
            <a:lvl5pPr marL="0" indent="0">
              <a:spcBef>
                <a:spcPts val="267"/>
              </a:spcBef>
              <a:buSzTx/>
              <a:buFontTx/>
              <a:buNone/>
              <a:defRPr sz="1333" b="1"/>
            </a:lvl5pPr>
          </a:lstStyle>
          <a:p>
            <a:r>
              <a:t>Body Level One</a:t>
            </a:r>
          </a:p>
          <a:p>
            <a:pPr lvl="1"/>
            <a:r>
              <a:t>Body Level Two</a:t>
            </a:r>
          </a:p>
          <a:p>
            <a:pPr lvl="2"/>
            <a:r>
              <a:t>Body Level Three</a:t>
            </a:r>
          </a:p>
          <a:p>
            <a:pPr lvl="3"/>
            <a:r>
              <a:t>Body Level Four</a:t>
            </a:r>
          </a:p>
          <a:p>
            <a:pPr lvl="4"/>
            <a:r>
              <a:t>Body Level Five</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69710766"/>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baseline="0"/>
            </a:lvl1pPr>
          </a:lstStyle>
          <a:p>
            <a:pPr>
              <a:defRPr/>
            </a:pPr>
            <a:fld id="{4C85B725-881B-41C2-9510-7C84B301DC84}" type="datetimeFigureOut">
              <a:rPr lang="en-US"/>
              <a:pPr>
                <a:defRPr/>
              </a:pPr>
              <a:t>8/23/22</a:t>
            </a:fld>
            <a:endParaRPr lang="en-US" dirty="0"/>
          </a:p>
        </p:txBody>
      </p:sp>
      <p:sp>
        <p:nvSpPr>
          <p:cNvPr id="4" name="Footer Placeholder 3"/>
          <p:cNvSpPr>
            <a:spLocks noGrp="1"/>
          </p:cNvSpPr>
          <p:nvPr>
            <p:ph type="ftr" sz="quarter" idx="11"/>
          </p:nvPr>
        </p:nvSpPr>
        <p:spPr/>
        <p:txBody>
          <a:bodyPr/>
          <a:lstStyle>
            <a:lvl1pPr eaLnBrk="1" fontAlgn="auto" hangingPunct="1">
              <a:spcBef>
                <a:spcPts val="0"/>
              </a:spcBef>
              <a:spcAft>
                <a:spcPts val="0"/>
              </a:spcAft>
              <a:defRPr baseline="0">
                <a:effectLst/>
              </a:defRPr>
            </a:lvl1pPr>
          </a:lstStyle>
          <a:p>
            <a:pPr>
              <a:defRPr/>
            </a:pPr>
            <a:endParaRPr lang="en-US"/>
          </a:p>
        </p:txBody>
      </p:sp>
      <p:sp>
        <p:nvSpPr>
          <p:cNvPr id="5" name="Slide Number Placeholder 4"/>
          <p:cNvSpPr>
            <a:spLocks noGrp="1"/>
          </p:cNvSpPr>
          <p:nvPr>
            <p:ph type="sldNum" sz="quarter" idx="12"/>
          </p:nvPr>
        </p:nvSpPr>
        <p:spPr/>
        <p:txBody>
          <a:bodyPr/>
          <a:lstStyle>
            <a:lvl1pPr eaLnBrk="1" hangingPunct="1">
              <a:defRPr baseline="0" smtClean="0"/>
            </a:lvl1pPr>
          </a:lstStyle>
          <a:p>
            <a:pPr>
              <a:defRPr/>
            </a:pPr>
            <a:fld id="{0B32827B-F60E-4BED-A719-5CC6D3677145}" type="slidenum">
              <a:rPr lang="en-US" altLang="en-US"/>
              <a:pPr>
                <a:defRPr/>
              </a:pPr>
              <a:t>‹#›</a:t>
            </a:fld>
            <a:endParaRPr lang="en-US" altLang="en-US"/>
          </a:p>
        </p:txBody>
      </p:sp>
    </p:spTree>
    <p:extLst>
      <p:ext uri="{BB962C8B-B14F-4D97-AF65-F5344CB8AC3E}">
        <p14:creationId xmlns:p14="http://schemas.microsoft.com/office/powerpoint/2010/main" val="3466857825"/>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baseline="0"/>
            </a:lvl1pPr>
          </a:lstStyle>
          <a:p>
            <a:pPr>
              <a:defRPr/>
            </a:pPr>
            <a:fld id="{B7121BE1-9F6D-431B-998D-1BF4208A37B9}" type="datetimeFigureOut">
              <a:rPr lang="fr-FR"/>
              <a:pPr>
                <a:defRPr/>
              </a:pPr>
              <a:t>23/08/2022</a:t>
            </a:fld>
            <a:endParaRPr lang="fr-FR" dirty="0"/>
          </a:p>
        </p:txBody>
      </p:sp>
      <p:sp>
        <p:nvSpPr>
          <p:cNvPr id="3" name="Footer Placeholder 2"/>
          <p:cNvSpPr>
            <a:spLocks noGrp="1"/>
          </p:cNvSpPr>
          <p:nvPr>
            <p:ph type="ftr" sz="quarter" idx="11"/>
          </p:nvPr>
        </p:nvSpPr>
        <p:spPr/>
        <p:txBody>
          <a:bodyPr/>
          <a:lstStyle>
            <a:lvl1pPr fontAlgn="auto">
              <a:spcBef>
                <a:spcPts val="0"/>
              </a:spcBef>
              <a:spcAft>
                <a:spcPts val="0"/>
              </a:spcAft>
              <a:defRPr baseline="0"/>
            </a:lvl1pPr>
          </a:lstStyle>
          <a:p>
            <a:pPr>
              <a:defRPr/>
            </a:pPr>
            <a:endParaRPr lang="fr-FR"/>
          </a:p>
        </p:txBody>
      </p:sp>
      <p:sp>
        <p:nvSpPr>
          <p:cNvPr id="4" name="Slide Number Placeholder 3"/>
          <p:cNvSpPr>
            <a:spLocks noGrp="1"/>
          </p:cNvSpPr>
          <p:nvPr>
            <p:ph type="sldNum" sz="quarter" idx="12"/>
          </p:nvPr>
        </p:nvSpPr>
        <p:spPr/>
        <p:txBody>
          <a:bodyPr/>
          <a:lstStyle>
            <a:lvl1pPr>
              <a:defRPr baseline="0" smtClean="0"/>
            </a:lvl1pPr>
          </a:lstStyle>
          <a:p>
            <a:pPr>
              <a:defRPr/>
            </a:pPr>
            <a:fld id="{B7FC0B11-1A2E-4E2B-99B4-DC648740F7C6}" type="slidenum">
              <a:rPr lang="fr-FR" altLang="en-US"/>
              <a:pPr>
                <a:defRPr/>
              </a:pPr>
              <a:t>‹#›</a:t>
            </a:fld>
            <a:endParaRPr lang="fr-FR" altLang="en-US"/>
          </a:p>
        </p:txBody>
      </p:sp>
    </p:spTree>
    <p:extLst>
      <p:ext uri="{BB962C8B-B14F-4D97-AF65-F5344CB8AC3E}">
        <p14:creationId xmlns:p14="http://schemas.microsoft.com/office/powerpoint/2010/main" val="846537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93859" y="177801"/>
            <a:ext cx="9785349" cy="660400"/>
          </a:xfrm>
          <a:prstGeom prst="rect">
            <a:avLst/>
          </a:prstGeom>
        </p:spPr>
        <p:txBody>
          <a:bodyPr/>
          <a:lstStyle>
            <a:lvl1pPr>
              <a:defRPr sz="3201" b="1" i="1">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 name="Footer Placeholder 4"/>
          <p:cNvSpPr>
            <a:spLocks noGrp="1"/>
          </p:cNvSpPr>
          <p:nvPr>
            <p:ph type="ftr" sz="quarter" idx="10"/>
          </p:nvPr>
        </p:nvSpPr>
        <p:spPr>
          <a:xfrm>
            <a:off x="1593851" y="6492880"/>
            <a:ext cx="9076267" cy="365125"/>
          </a:xfrm>
        </p:spPr>
        <p:txBody>
          <a:bodyPr anchor="b" anchorCtr="0"/>
          <a:lstStyle>
            <a:lvl1pPr algn="l" eaLnBrk="1" fontAlgn="auto" hangingPunct="1">
              <a:spcBef>
                <a:spcPts val="0"/>
              </a:spcBef>
              <a:spcAft>
                <a:spcPts val="0"/>
              </a:spcAft>
              <a:defRPr sz="1200" cap="none" baseline="0">
                <a:solidFill>
                  <a:srgbClr val="465562"/>
                </a:solidFill>
                <a:effectLst/>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a:p>
        </p:txBody>
      </p:sp>
      <p:sp>
        <p:nvSpPr>
          <p:cNvPr id="4" name="Slide Number Placeholder 5"/>
          <p:cNvSpPr>
            <a:spLocks noGrp="1"/>
          </p:cNvSpPr>
          <p:nvPr>
            <p:ph type="sldNum" sz="quarter" idx="11"/>
          </p:nvPr>
        </p:nvSpPr>
        <p:spPr>
          <a:xfrm>
            <a:off x="10769600" y="6492880"/>
            <a:ext cx="609600" cy="365125"/>
          </a:xfrm>
        </p:spPr>
        <p:txBody>
          <a:bodyPr anchor="b"/>
          <a:lstStyle>
            <a:lvl1pPr eaLnBrk="1" hangingPunct="1">
              <a:defRPr baseline="0" smtClean="0">
                <a:solidFill>
                  <a:srgbClr val="465562"/>
                </a:solidFill>
                <a:latin typeface="Tahoma" panose="020B0604030504040204" pitchFamily="34" charset="0"/>
                <a:cs typeface="Tahoma" panose="020B0604030504040204" pitchFamily="34" charset="0"/>
              </a:defRPr>
            </a:lvl1pPr>
          </a:lstStyle>
          <a:p>
            <a:pPr>
              <a:defRPr/>
            </a:pPr>
            <a:fld id="{3744D0F6-E058-4654-A6C8-57B3AA172BD4}" type="slidenum">
              <a:rPr lang="en-US" altLang="en-US"/>
              <a:pPr>
                <a:defRPr/>
              </a:pPr>
              <a:t>‹#›</a:t>
            </a:fld>
            <a:endParaRPr lang="en-US" altLang="en-US"/>
          </a:p>
        </p:txBody>
      </p:sp>
    </p:spTree>
    <p:extLst>
      <p:ext uri="{BB962C8B-B14F-4D97-AF65-F5344CB8AC3E}">
        <p14:creationId xmlns:p14="http://schemas.microsoft.com/office/powerpoint/2010/main" val="183105285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cxnSp>
        <p:nvCxnSpPr>
          <p:cNvPr id="5" name="Straight Connector 4"/>
          <p:cNvCxnSpPr/>
          <p:nvPr/>
        </p:nvCxnSpPr>
        <p:spPr>
          <a:xfrm>
            <a:off x="497420" y="1371600"/>
            <a:ext cx="11197167"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914401" y="1524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30" y="1676401"/>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6342" y="1676401"/>
            <a:ext cx="5091289"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noChangeArrowheads="1"/>
          </p:cNvSpPr>
          <p:nvPr>
            <p:ph type="dt" sz="half" idx="10"/>
          </p:nvPr>
        </p:nvSpPr>
        <p:spPr>
          <a:xfrm>
            <a:off x="914402" y="5791200"/>
            <a:ext cx="2540000" cy="457200"/>
          </a:xfrm>
        </p:spPr>
        <p:txBody>
          <a:bodyPr/>
          <a:lstStyle>
            <a:lvl1pPr fontAlgn="auto">
              <a:spcBef>
                <a:spcPts val="0"/>
              </a:spcBef>
              <a:spcAft>
                <a:spcPts val="0"/>
              </a:spcAft>
              <a:defRPr baseline="0">
                <a:solidFill>
                  <a:schemeClr val="tx1">
                    <a:tint val="75000"/>
                  </a:schemeClr>
                </a:solidFill>
              </a:defRPr>
            </a:lvl1pPr>
          </a:lstStyle>
          <a:p>
            <a:pPr>
              <a:defRPr/>
            </a:pPr>
            <a:fld id="{7BF22095-527D-4064-B5DF-D85520818E27}" type="datetime1">
              <a:rPr lang="en-US"/>
              <a:pPr>
                <a:defRPr/>
              </a:pPr>
              <a:t>8/23/22</a:t>
            </a:fld>
            <a:endParaRPr lang="en-US"/>
          </a:p>
        </p:txBody>
      </p:sp>
      <p:sp>
        <p:nvSpPr>
          <p:cNvPr id="7" name="Footer Placeholder 6"/>
          <p:cNvSpPr>
            <a:spLocks noGrp="1" noChangeArrowheads="1"/>
          </p:cNvSpPr>
          <p:nvPr>
            <p:ph type="ftr" sz="quarter" idx="11"/>
          </p:nvPr>
        </p:nvSpPr>
        <p:spPr>
          <a:xfrm>
            <a:off x="4165600" y="5791200"/>
            <a:ext cx="3860800" cy="457200"/>
          </a:xfrm>
        </p:spPr>
        <p:txBody>
          <a:bodyPr/>
          <a:lstStyle>
            <a:lvl1pPr fontAlgn="auto">
              <a:spcBef>
                <a:spcPts val="0"/>
              </a:spcBef>
              <a:spcAft>
                <a:spcPts val="0"/>
              </a:spcAft>
              <a:defRPr baseline="0">
                <a:solidFill>
                  <a:schemeClr val="tx1">
                    <a:tint val="75000"/>
                  </a:schemeClr>
                </a:solidFill>
              </a:defRPr>
            </a:lvl1pPr>
          </a:lstStyle>
          <a:p>
            <a:pPr>
              <a:defRPr/>
            </a:pPr>
            <a:r>
              <a:rPr lang="en-US"/>
              <a:t>\\Headache50\Docs\admin\SDS\Slides\Treatment.ppt</a:t>
            </a:r>
          </a:p>
        </p:txBody>
      </p:sp>
      <p:sp>
        <p:nvSpPr>
          <p:cNvPr id="8" name="Slide Number Placeholder 7"/>
          <p:cNvSpPr>
            <a:spLocks noGrp="1" noChangeArrowheads="1"/>
          </p:cNvSpPr>
          <p:nvPr>
            <p:ph type="sldNum" sz="quarter" idx="12"/>
          </p:nvPr>
        </p:nvSpPr>
        <p:spPr>
          <a:xfrm>
            <a:off x="8737602" y="5791200"/>
            <a:ext cx="2540000" cy="457200"/>
          </a:xfrm>
        </p:spPr>
        <p:txBody>
          <a:bodyPr/>
          <a:lstStyle>
            <a:lvl1pPr>
              <a:defRPr baseline="0" smtClean="0"/>
            </a:lvl1pPr>
          </a:lstStyle>
          <a:p>
            <a:pPr>
              <a:defRPr/>
            </a:pPr>
            <a:fld id="{6F516F90-C502-44FC-8DB2-723944F6CAB1}" type="slidenum">
              <a:rPr lang="en-US" altLang="en-US"/>
              <a:pPr>
                <a:defRPr/>
              </a:pPr>
              <a:t>‹#›</a:t>
            </a:fld>
            <a:endParaRPr lang="en-US" altLang="en-US"/>
          </a:p>
        </p:txBody>
      </p:sp>
    </p:spTree>
    <p:extLst>
      <p:ext uri="{BB962C8B-B14F-4D97-AF65-F5344CB8AC3E}">
        <p14:creationId xmlns:p14="http://schemas.microsoft.com/office/powerpoint/2010/main" val="25760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6" name="Title 1"/>
          <p:cNvSpPr>
            <a:spLocks noGrp="1"/>
          </p:cNvSpPr>
          <p:nvPr>
            <p:ph type="title"/>
          </p:nvPr>
        </p:nvSpPr>
        <p:spPr>
          <a:xfrm>
            <a:off x="1593859" y="177801"/>
            <a:ext cx="9785349" cy="660400"/>
          </a:xfrm>
          <a:prstGeom prst="rect">
            <a:avLst/>
          </a:prstGeom>
        </p:spPr>
        <p:txBody>
          <a:bodyPr/>
          <a:lstStyle>
            <a:lvl1pPr>
              <a:defRPr sz="3201" b="1">
                <a:latin typeface="Times New Roman" panose="02020603050405020304" pitchFamily="18" charset="0"/>
                <a:cs typeface="Times New Roman" panose="02020603050405020304" pitchFamily="18" charset="0"/>
              </a:defRPr>
            </a:lvl1pPr>
          </a:lstStyle>
          <a:p>
            <a:r>
              <a:rPr lang="en-US" dirty="0"/>
              <a:t>Click to edit Master title style</a:t>
            </a:r>
            <a:endParaRPr dirty="0"/>
          </a:p>
        </p:txBody>
      </p:sp>
      <p:sp>
        <p:nvSpPr>
          <p:cNvPr id="3" name="Footer Placeholder 4"/>
          <p:cNvSpPr>
            <a:spLocks noGrp="1"/>
          </p:cNvSpPr>
          <p:nvPr>
            <p:ph type="ftr" sz="quarter" idx="10"/>
          </p:nvPr>
        </p:nvSpPr>
        <p:spPr>
          <a:xfrm>
            <a:off x="1593851" y="6492880"/>
            <a:ext cx="9076267" cy="365125"/>
          </a:xfrm>
        </p:spPr>
        <p:txBody>
          <a:bodyPr anchor="b" anchorCtr="0"/>
          <a:lstStyle>
            <a:lvl1pPr algn="l" eaLnBrk="1" fontAlgn="auto" hangingPunct="1">
              <a:spcBef>
                <a:spcPts val="0"/>
              </a:spcBef>
              <a:spcAft>
                <a:spcPts val="0"/>
              </a:spcAft>
              <a:defRPr sz="1200" cap="none" baseline="0">
                <a:solidFill>
                  <a:srgbClr val="465562"/>
                </a:solidFill>
                <a:effectLst/>
                <a:latin typeface="Tahoma" panose="020B0604030504040204" pitchFamily="34" charset="0"/>
                <a:ea typeface="Tahoma" panose="020B0604030504040204" pitchFamily="34" charset="0"/>
                <a:cs typeface="Tahoma" panose="020B0604030504040204" pitchFamily="34" charset="0"/>
              </a:defRPr>
            </a:lvl1pPr>
          </a:lstStyle>
          <a:p>
            <a:pPr>
              <a:defRPr/>
            </a:pPr>
            <a:endParaRPr lang="en-US"/>
          </a:p>
        </p:txBody>
      </p:sp>
      <p:sp>
        <p:nvSpPr>
          <p:cNvPr id="4" name="Slide Number Placeholder 5"/>
          <p:cNvSpPr>
            <a:spLocks noGrp="1"/>
          </p:cNvSpPr>
          <p:nvPr>
            <p:ph type="sldNum" sz="quarter" idx="11"/>
          </p:nvPr>
        </p:nvSpPr>
        <p:spPr>
          <a:xfrm>
            <a:off x="10769600" y="6492880"/>
            <a:ext cx="609600" cy="365125"/>
          </a:xfrm>
        </p:spPr>
        <p:txBody>
          <a:bodyPr anchor="b"/>
          <a:lstStyle>
            <a:lvl1pPr eaLnBrk="1" hangingPunct="1">
              <a:defRPr baseline="0" smtClean="0">
                <a:solidFill>
                  <a:srgbClr val="465562"/>
                </a:solidFill>
                <a:latin typeface="Tahoma" panose="020B0604030504040204" pitchFamily="34" charset="0"/>
                <a:cs typeface="Tahoma" panose="020B0604030504040204" pitchFamily="34" charset="0"/>
              </a:defRPr>
            </a:lvl1pPr>
          </a:lstStyle>
          <a:p>
            <a:pPr>
              <a:defRPr/>
            </a:pPr>
            <a:fld id="{08A42168-696F-4740-AE24-8DB6F512EB61}" type="slidenum">
              <a:rPr lang="en-US" altLang="en-US"/>
              <a:pPr>
                <a:defRPr/>
              </a:pPr>
              <a:t>‹#›</a:t>
            </a:fld>
            <a:endParaRPr lang="en-US" altLang="en-US"/>
          </a:p>
        </p:txBody>
      </p:sp>
    </p:spTree>
    <p:extLst>
      <p:ext uri="{BB962C8B-B14F-4D97-AF65-F5344CB8AC3E}">
        <p14:creationId xmlns:p14="http://schemas.microsoft.com/office/powerpoint/2010/main" val="202729973"/>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274643"/>
            <a:ext cx="560917" cy="9747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sp>
        <p:nvSpPr>
          <p:cNvPr id="5" name="Rectangle 4"/>
          <p:cNvSpPr>
            <a:spLocks noChangeArrowheads="1"/>
          </p:cNvSpPr>
          <p:nvPr userDrawn="1"/>
        </p:nvSpPr>
        <p:spPr bwMode="auto">
          <a:xfrm>
            <a:off x="0" y="6543680"/>
            <a:ext cx="12192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endParaRPr lang="en-US" altLang="en-US">
              <a:solidFill>
                <a:srgbClr val="FFFFFF"/>
              </a:solidFill>
              <a:latin typeface="Arial" pitchFamily="34" charset="0"/>
            </a:endParaRPr>
          </a:p>
        </p:txBody>
      </p:sp>
      <p:sp>
        <p:nvSpPr>
          <p:cNvPr id="6" name="Rectangle 5"/>
          <p:cNvSpPr/>
          <p:nvPr userDrawn="1"/>
        </p:nvSpPr>
        <p:spPr>
          <a:xfrm>
            <a:off x="0" y="0"/>
            <a:ext cx="12192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sp>
        <p:nvSpPr>
          <p:cNvPr id="7" name="Rectangle 6"/>
          <p:cNvSpPr/>
          <p:nvPr userDrawn="1"/>
        </p:nvSpPr>
        <p:spPr>
          <a:xfrm>
            <a:off x="1" y="3209930"/>
            <a:ext cx="1581151" cy="14700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sp>
        <p:nvSpPr>
          <p:cNvPr id="8" name="Rectangle 7"/>
          <p:cNvSpPr/>
          <p:nvPr userDrawn="1"/>
        </p:nvSpPr>
        <p:spPr>
          <a:xfrm>
            <a:off x="0" y="274638"/>
            <a:ext cx="560917" cy="1758950"/>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5367" y="277818"/>
            <a:ext cx="4267200" cy="175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828800" y="3209891"/>
            <a:ext cx="10363200" cy="1470025"/>
          </a:xfrm>
        </p:spPr>
        <p:txBody>
          <a:bodyPr anchor="b"/>
          <a:lstStyle>
            <a:lvl1pPr>
              <a:defRPr sz="4000" b="0">
                <a:solidFill>
                  <a:schemeClr val="tx1">
                    <a:lumMod val="75000"/>
                  </a:schemeClr>
                </a:solidFill>
              </a:defRPr>
            </a:lvl1pPr>
          </a:lstStyle>
          <a:p>
            <a:r>
              <a:rPr lang="en-US" dirty="0"/>
              <a:t>Click to edit Master title style</a:t>
            </a:r>
          </a:p>
        </p:txBody>
      </p:sp>
      <p:sp>
        <p:nvSpPr>
          <p:cNvPr id="3" name="Subtitle 2"/>
          <p:cNvSpPr>
            <a:spLocks noGrp="1"/>
          </p:cNvSpPr>
          <p:nvPr>
            <p:ph type="subTitle" idx="1"/>
          </p:nvPr>
        </p:nvSpPr>
        <p:spPr>
          <a:xfrm>
            <a:off x="1828800" y="4756686"/>
            <a:ext cx="8534400" cy="410633"/>
          </a:xfrm>
          <a:noFill/>
        </p:spPr>
        <p:txBody>
          <a:bodyPr/>
          <a:lstStyle>
            <a:lvl1pPr marL="0" indent="0" algn="l">
              <a:buNone/>
              <a:defRPr i="1">
                <a:solidFill>
                  <a:schemeClr val="tx1">
                    <a:lumMod val="75000"/>
                  </a:schemeClr>
                </a:solidFill>
              </a:defRPr>
            </a:lvl1pPr>
            <a:lvl2pPr marL="457239" indent="0" algn="ctr">
              <a:buNone/>
              <a:defRPr>
                <a:solidFill>
                  <a:schemeClr val="tx1">
                    <a:tint val="75000"/>
                  </a:schemeClr>
                </a:solidFill>
              </a:defRPr>
            </a:lvl2pPr>
            <a:lvl3pPr marL="914477" indent="0" algn="ctr">
              <a:buNone/>
              <a:defRPr>
                <a:solidFill>
                  <a:schemeClr val="tx1">
                    <a:tint val="75000"/>
                  </a:schemeClr>
                </a:solidFill>
              </a:defRPr>
            </a:lvl3pPr>
            <a:lvl4pPr marL="1371715" indent="0" algn="ctr">
              <a:buNone/>
              <a:defRPr>
                <a:solidFill>
                  <a:schemeClr val="tx1">
                    <a:tint val="75000"/>
                  </a:schemeClr>
                </a:solidFill>
              </a:defRPr>
            </a:lvl4pPr>
            <a:lvl5pPr marL="1828954" indent="0" algn="ctr">
              <a:buNone/>
              <a:defRPr>
                <a:solidFill>
                  <a:schemeClr val="tx1">
                    <a:tint val="75000"/>
                  </a:schemeClr>
                </a:solidFill>
              </a:defRPr>
            </a:lvl5pPr>
            <a:lvl6pPr marL="2286193" indent="0" algn="ctr">
              <a:buNone/>
              <a:defRPr>
                <a:solidFill>
                  <a:schemeClr val="tx1">
                    <a:tint val="75000"/>
                  </a:schemeClr>
                </a:solidFill>
              </a:defRPr>
            </a:lvl6pPr>
            <a:lvl7pPr marL="2743431" indent="0" algn="ctr">
              <a:buNone/>
              <a:defRPr>
                <a:solidFill>
                  <a:schemeClr val="tx1">
                    <a:tint val="75000"/>
                  </a:schemeClr>
                </a:solidFill>
              </a:defRPr>
            </a:lvl7pPr>
            <a:lvl8pPr marL="3200669" indent="0" algn="ctr">
              <a:buNone/>
              <a:defRPr>
                <a:solidFill>
                  <a:schemeClr val="tx1">
                    <a:tint val="75000"/>
                  </a:schemeClr>
                </a:solidFill>
              </a:defRPr>
            </a:lvl8pPr>
            <a:lvl9pPr marL="3657908"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54924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1.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eaLnBrk="0" hangingPunct="0">
              <a:defRPr sz="1200" baseline="-25000">
                <a:solidFill>
                  <a:srgbClr val="000000">
                    <a:tint val="75000"/>
                  </a:srgbClr>
                </a:solidFill>
                <a:effectLst/>
                <a:latin typeface="Arial" pitchFamily="34" charset="0"/>
                <a:cs typeface="+mn-cs"/>
              </a:defRPr>
            </a:lvl1pPr>
          </a:lstStyle>
          <a:p>
            <a:pPr>
              <a:defRPr/>
            </a:pPr>
            <a:fld id="{76B1C177-7AB7-451A-AC9D-544DDAB58C5B}" type="datetimeFigureOut">
              <a:rPr lang="en-US"/>
              <a:pPr>
                <a:defRPr/>
              </a:pPr>
              <a:t>8/23/22</a:t>
            </a:fld>
            <a:endParaRPr lang="en-US" dirty="0"/>
          </a:p>
        </p:txBody>
      </p:sp>
      <p:sp>
        <p:nvSpPr>
          <p:cNvPr id="5" name="Footer Placehold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eaLnBrk="0" hangingPunct="0">
              <a:defRPr sz="1200" baseline="-25000">
                <a:solidFill>
                  <a:srgbClr val="000000">
                    <a:tint val="75000"/>
                  </a:srgbClr>
                </a:solidFill>
                <a:effectLst/>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baseline="-25000" smtClean="0">
                <a:solidFill>
                  <a:srgbClr val="898989"/>
                </a:solidFill>
                <a:latin typeface="Arial" panose="020B0604020202020204" pitchFamily="34" charset="0"/>
              </a:defRPr>
            </a:lvl1pPr>
          </a:lstStyle>
          <a:p>
            <a:pPr>
              <a:defRPr/>
            </a:pPr>
            <a:fld id="{E49EDC8F-01D0-406C-873C-BABBFECBB3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325" r:id="rId1"/>
    <p:sldLayoutId id="2147484326" r:id="rId2"/>
    <p:sldLayoutId id="2147484327" r:id="rId3"/>
    <p:sldLayoutId id="2147484328" r:id="rId4"/>
    <p:sldLayoutId id="2147484329" r:id="rId5"/>
    <p:sldLayoutId id="2147484330" r:id="rId6"/>
    <p:sldLayoutId id="2147484331" r:id="rId7"/>
    <p:sldLayoutId id="2147484332" r:id="rId8"/>
  </p:sldLayoutIdLst>
  <p:txStyles>
    <p:titleStyle>
      <a:lvl1pPr algn="ctr" rtl="0" eaLnBrk="0" fontAlgn="base" hangingPunct="0">
        <a:spcBef>
          <a:spcPct val="0"/>
        </a:spcBef>
        <a:spcAft>
          <a:spcPct val="0"/>
        </a:spcAft>
        <a:defRPr sz="4400" b="1" i="1"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5pPr>
      <a:lvl6pPr marL="457239" algn="ctr" rtl="0" eaLnBrk="1" fontAlgn="base" hangingPunct="1">
        <a:spcBef>
          <a:spcPct val="0"/>
        </a:spcBef>
        <a:spcAft>
          <a:spcPct val="0"/>
        </a:spcAft>
        <a:defRPr sz="4400">
          <a:solidFill>
            <a:schemeClr val="tx1"/>
          </a:solidFill>
          <a:latin typeface="Calibri" pitchFamily="34" charset="0"/>
        </a:defRPr>
      </a:lvl6pPr>
      <a:lvl7pPr marL="914477" algn="ctr" rtl="0" eaLnBrk="1" fontAlgn="base" hangingPunct="1">
        <a:spcBef>
          <a:spcPct val="0"/>
        </a:spcBef>
        <a:spcAft>
          <a:spcPct val="0"/>
        </a:spcAft>
        <a:defRPr sz="4400">
          <a:solidFill>
            <a:schemeClr val="tx1"/>
          </a:solidFill>
          <a:latin typeface="Calibri" pitchFamily="34" charset="0"/>
        </a:defRPr>
      </a:lvl7pPr>
      <a:lvl8pPr marL="1371715" algn="ctr" rtl="0" eaLnBrk="1" fontAlgn="base" hangingPunct="1">
        <a:spcBef>
          <a:spcPct val="0"/>
        </a:spcBef>
        <a:spcAft>
          <a:spcPct val="0"/>
        </a:spcAft>
        <a:defRPr sz="4400">
          <a:solidFill>
            <a:schemeClr val="tx1"/>
          </a:solidFill>
          <a:latin typeface="Calibri" pitchFamily="34" charset="0"/>
        </a:defRPr>
      </a:lvl8pPr>
      <a:lvl9pPr marL="1828954" algn="ctr" rtl="0" eaLnBrk="1" fontAlgn="base" hangingPunct="1">
        <a:spcBef>
          <a:spcPct val="0"/>
        </a:spcBef>
        <a:spcAft>
          <a:spcPct val="0"/>
        </a:spcAft>
        <a:defRPr sz="4400">
          <a:solidFill>
            <a:schemeClr val="tx1"/>
          </a:solidFill>
          <a:latin typeface="Calibri" pitchFamily="34" charset="0"/>
        </a:defRPr>
      </a:lvl9pPr>
    </p:titleStyle>
    <p:bodyStyle>
      <a:lvl1pPr marL="342925" indent="-342925" algn="l" rtl="0" eaLnBrk="0" fontAlgn="base" hangingPunct="0">
        <a:spcBef>
          <a:spcPct val="20000"/>
        </a:spcBef>
        <a:spcAft>
          <a:spcPct val="0"/>
        </a:spcAft>
        <a:buFont typeface="Arial" panose="020B0604020202020204" pitchFamily="34" charset="0"/>
        <a:buChar char="•"/>
        <a:defRPr sz="3201" kern="1200">
          <a:solidFill>
            <a:schemeClr val="tx1"/>
          </a:solidFill>
          <a:latin typeface="+mn-lt"/>
          <a:ea typeface="+mn-ea"/>
          <a:cs typeface="+mn-cs"/>
        </a:defRPr>
      </a:lvl1pPr>
      <a:lvl2pPr marL="743003" indent="-285771" algn="l" rtl="0" eaLnBrk="0" fontAlgn="base" hangingPunct="0">
        <a:spcBef>
          <a:spcPct val="20000"/>
        </a:spcBef>
        <a:spcAft>
          <a:spcPct val="0"/>
        </a:spcAft>
        <a:buFont typeface="Arial" panose="020B0604020202020204" pitchFamily="34" charset="0"/>
        <a:buChar char="–"/>
        <a:defRPr sz="2801" kern="1200">
          <a:solidFill>
            <a:schemeClr val="tx1"/>
          </a:solidFill>
          <a:latin typeface="+mn-lt"/>
          <a:ea typeface="+mn-ea"/>
          <a:cs typeface="+mn-cs"/>
        </a:defRPr>
      </a:lvl2pPr>
      <a:lvl3pPr marL="1143082" indent="-228617"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315" indent="-228617"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547" indent="-228617"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812" indent="-228619" algn="l" defTabSz="9144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050" indent="-228619" algn="l" defTabSz="9144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289" indent="-228619" algn="l" defTabSz="9144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528" indent="-228619" algn="l" defTabSz="9144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77" rtl="0" eaLnBrk="1" latinLnBrk="0" hangingPunct="1">
        <a:defRPr sz="1800" kern="1200">
          <a:solidFill>
            <a:schemeClr val="tx1"/>
          </a:solidFill>
          <a:latin typeface="+mn-lt"/>
          <a:ea typeface="+mn-ea"/>
          <a:cs typeface="+mn-cs"/>
        </a:defRPr>
      </a:lvl1pPr>
      <a:lvl2pPr marL="457239" algn="l" defTabSz="914477" rtl="0" eaLnBrk="1" latinLnBrk="0" hangingPunct="1">
        <a:defRPr sz="1800" kern="1200">
          <a:solidFill>
            <a:schemeClr val="tx1"/>
          </a:solidFill>
          <a:latin typeface="+mn-lt"/>
          <a:ea typeface="+mn-ea"/>
          <a:cs typeface="+mn-cs"/>
        </a:defRPr>
      </a:lvl2pPr>
      <a:lvl3pPr marL="914477" algn="l" defTabSz="914477" rtl="0" eaLnBrk="1" latinLnBrk="0" hangingPunct="1">
        <a:defRPr sz="1800" kern="1200">
          <a:solidFill>
            <a:schemeClr val="tx1"/>
          </a:solidFill>
          <a:latin typeface="+mn-lt"/>
          <a:ea typeface="+mn-ea"/>
          <a:cs typeface="+mn-cs"/>
        </a:defRPr>
      </a:lvl3pPr>
      <a:lvl4pPr marL="1371715" algn="l" defTabSz="914477" rtl="0" eaLnBrk="1" latinLnBrk="0" hangingPunct="1">
        <a:defRPr sz="1800" kern="1200">
          <a:solidFill>
            <a:schemeClr val="tx1"/>
          </a:solidFill>
          <a:latin typeface="+mn-lt"/>
          <a:ea typeface="+mn-ea"/>
          <a:cs typeface="+mn-cs"/>
        </a:defRPr>
      </a:lvl4pPr>
      <a:lvl5pPr marL="1828954" algn="l" defTabSz="914477" rtl="0" eaLnBrk="1" latinLnBrk="0" hangingPunct="1">
        <a:defRPr sz="1800" kern="1200">
          <a:solidFill>
            <a:schemeClr val="tx1"/>
          </a:solidFill>
          <a:latin typeface="+mn-lt"/>
          <a:ea typeface="+mn-ea"/>
          <a:cs typeface="+mn-cs"/>
        </a:defRPr>
      </a:lvl5pPr>
      <a:lvl6pPr marL="2286193" algn="l" defTabSz="914477" rtl="0" eaLnBrk="1" latinLnBrk="0" hangingPunct="1">
        <a:defRPr sz="1800" kern="1200">
          <a:solidFill>
            <a:schemeClr val="tx1"/>
          </a:solidFill>
          <a:latin typeface="+mn-lt"/>
          <a:ea typeface="+mn-ea"/>
          <a:cs typeface="+mn-cs"/>
        </a:defRPr>
      </a:lvl6pPr>
      <a:lvl7pPr marL="2743431" algn="l" defTabSz="914477" rtl="0" eaLnBrk="1" latinLnBrk="0" hangingPunct="1">
        <a:defRPr sz="1800" kern="1200">
          <a:solidFill>
            <a:schemeClr val="tx1"/>
          </a:solidFill>
          <a:latin typeface="+mn-lt"/>
          <a:ea typeface="+mn-ea"/>
          <a:cs typeface="+mn-cs"/>
        </a:defRPr>
      </a:lvl7pPr>
      <a:lvl8pPr marL="3200669" algn="l" defTabSz="914477" rtl="0" eaLnBrk="1" latinLnBrk="0" hangingPunct="1">
        <a:defRPr sz="1800" kern="1200">
          <a:solidFill>
            <a:schemeClr val="tx1"/>
          </a:solidFill>
          <a:latin typeface="+mn-lt"/>
          <a:ea typeface="+mn-ea"/>
          <a:cs typeface="+mn-cs"/>
        </a:defRPr>
      </a:lvl8pPr>
      <a:lvl9pPr marL="3657908" algn="l" defTabSz="9144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3748618" y="274643"/>
            <a:ext cx="7833783"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 </a:t>
            </a:r>
          </a:p>
        </p:txBody>
      </p:sp>
      <p:sp>
        <p:nvSpPr>
          <p:cNvPr id="4099" name="Text Placeholder 2"/>
          <p:cNvSpPr>
            <a:spLocks noGrp="1"/>
          </p:cNvSpPr>
          <p:nvPr>
            <p:ph type="body" idx="1"/>
          </p:nvPr>
        </p:nvSpPr>
        <p:spPr bwMode="auto">
          <a:xfrm>
            <a:off x="609600" y="1354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11"/>
          <p:cNvSpPr>
            <a:spLocks noChangeArrowheads="1"/>
          </p:cNvSpPr>
          <p:nvPr/>
        </p:nvSpPr>
        <p:spPr bwMode="auto">
          <a:xfrm>
            <a:off x="0" y="6543680"/>
            <a:ext cx="12192000" cy="314325"/>
          </a:xfrm>
          <a:prstGeom prst="rect">
            <a:avLst/>
          </a:prstGeom>
          <a:solidFill>
            <a:srgbClr val="4BA6D2"/>
          </a:solidFill>
          <a:ln>
            <a:noFill/>
          </a:ln>
          <a:effectLst>
            <a:outerShdw dist="23000" dir="5400000" rotWithShape="0">
              <a:srgbClr val="808080">
                <a:alpha val="34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ct val="50000"/>
              </a:spcBef>
              <a:defRPr/>
            </a:pPr>
            <a:endParaRPr lang="en-US" altLang="en-US" sz="1200" b="1">
              <a:solidFill>
                <a:srgbClr val="FFFFFF"/>
              </a:solidFill>
              <a:latin typeface="Segoe UI" pitchFamily="34" charset="0"/>
              <a:cs typeface="Segoe UI" pitchFamily="34" charset="0"/>
            </a:endParaRPr>
          </a:p>
        </p:txBody>
      </p:sp>
      <p:sp>
        <p:nvSpPr>
          <p:cNvPr id="13" name="Rectangle 12"/>
          <p:cNvSpPr/>
          <p:nvPr/>
        </p:nvSpPr>
        <p:spPr>
          <a:xfrm>
            <a:off x="10039352" y="6543680"/>
            <a:ext cx="1543049" cy="31432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b="1" dirty="0">
              <a:solidFill>
                <a:srgbClr val="FFFFFF"/>
              </a:solidFill>
              <a:latin typeface="Segoe UI" panose="020B0502040204020203" pitchFamily="34" charset="0"/>
              <a:ea typeface="Segoe UI" panose="020B0502040204020203" pitchFamily="34" charset="0"/>
              <a:cs typeface="Segoe UI" panose="020B0502040204020203" pitchFamily="34" charset="0"/>
            </a:endParaRPr>
          </a:p>
        </p:txBody>
      </p:sp>
      <p:sp>
        <p:nvSpPr>
          <p:cNvPr id="15" name="Slide Number Placeholder 5"/>
          <p:cNvSpPr>
            <a:spLocks noGrp="1"/>
          </p:cNvSpPr>
          <p:nvPr>
            <p:ph type="sldNum" sz="quarter" idx="4"/>
          </p:nvPr>
        </p:nvSpPr>
        <p:spPr>
          <a:xfrm>
            <a:off x="10039352" y="6543680"/>
            <a:ext cx="1543049" cy="314325"/>
          </a:xfrm>
          <a:prstGeom prst="rect">
            <a:avLst/>
          </a:prstGeom>
        </p:spPr>
        <p:txBody>
          <a:bodyPr vert="horz" wrap="square" lIns="91440" tIns="45720" rIns="91440" bIns="45720" numCol="1" anchor="ctr" anchorCtr="0" compatLnSpc="1">
            <a:prstTxWarp prst="textNoShape">
              <a:avLst/>
            </a:prstTxWarp>
          </a:bodyPr>
          <a:lstStyle>
            <a:lvl1pPr algn="ctr" defTabSz="457239" eaLnBrk="1" hangingPunct="1">
              <a:defRPr sz="1000" b="1" smtClean="0">
                <a:solidFill>
                  <a:srgbClr val="FFFFFF"/>
                </a:solidFill>
                <a:latin typeface="Segoe UI" panose="020B0502040204020203" pitchFamily="34" charset="0"/>
                <a:cs typeface="Segoe UI" panose="020B0502040204020203" pitchFamily="34" charset="0"/>
              </a:defRPr>
            </a:lvl1pPr>
          </a:lstStyle>
          <a:p>
            <a:pPr>
              <a:defRPr/>
            </a:pPr>
            <a:fld id="{DD75AE62-B82B-412C-AE9C-4EB16342052D}" type="slidenum">
              <a:rPr lang="en-US" altLang="en-US"/>
              <a:pPr>
                <a:defRPr/>
              </a:pPr>
              <a:t>‹#›</a:t>
            </a:fld>
            <a:endParaRPr lang="en-US" altLang="en-US"/>
          </a:p>
        </p:txBody>
      </p:sp>
      <p:cxnSp>
        <p:nvCxnSpPr>
          <p:cNvPr id="16" name="Straight Connector 15"/>
          <p:cNvCxnSpPr/>
          <p:nvPr userDrawn="1"/>
        </p:nvCxnSpPr>
        <p:spPr>
          <a:xfrm>
            <a:off x="0" y="1249363"/>
            <a:ext cx="12192000" cy="0"/>
          </a:xfrm>
          <a:prstGeom prst="line">
            <a:avLst/>
          </a:prstGeom>
          <a:ln>
            <a:tailEnd type="none"/>
          </a:ln>
          <a:effectLst/>
        </p:spPr>
        <p:style>
          <a:lnRef idx="2">
            <a:schemeClr val="accent1"/>
          </a:lnRef>
          <a:fillRef idx="0">
            <a:schemeClr val="accent1"/>
          </a:fillRef>
          <a:effectRef idx="1">
            <a:schemeClr val="accent1"/>
          </a:effectRef>
          <a:fontRef idx="minor">
            <a:schemeClr val="tx1"/>
          </a:fontRef>
        </p:style>
      </p:cxnSp>
      <p:sp>
        <p:nvSpPr>
          <p:cNvPr id="17" name="Rectangle 16"/>
          <p:cNvSpPr/>
          <p:nvPr userDrawn="1"/>
        </p:nvSpPr>
        <p:spPr>
          <a:xfrm>
            <a:off x="0" y="5"/>
            <a:ext cx="560917" cy="1249363"/>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39" eaLnBrk="1" fontAlgn="auto" hangingPunct="1">
              <a:spcBef>
                <a:spcPts val="0"/>
              </a:spcBef>
              <a:spcAft>
                <a:spcPts val="0"/>
              </a:spcAft>
              <a:defRPr/>
            </a:pPr>
            <a:endParaRPr lang="en-US" dirty="0">
              <a:solidFill>
                <a:srgbClr val="FFFFFF"/>
              </a:solidFill>
            </a:endParaRPr>
          </a:p>
        </p:txBody>
      </p:sp>
      <p:pic>
        <p:nvPicPr>
          <p:cNvPr id="4105" name="Picture 3"/>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3" y="69850"/>
            <a:ext cx="2671233"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4341" r:id="rId1"/>
    <p:sldLayoutId id="2147484342" r:id="rId2"/>
    <p:sldLayoutId id="2147484343" r:id="rId3"/>
    <p:sldLayoutId id="2147484344" r:id="rId4"/>
    <p:sldLayoutId id="2147484345" r:id="rId5"/>
    <p:sldLayoutId id="2147484346" r:id="rId6"/>
    <p:sldLayoutId id="2147484347" r:id="rId7"/>
    <p:sldLayoutId id="2147484348" r:id="rId8"/>
    <p:sldLayoutId id="2147484349" r:id="rId9"/>
    <p:sldLayoutId id="2147484350" r:id="rId10"/>
    <p:sldLayoutId id="2147484351" r:id="rId11"/>
    <p:sldLayoutId id="2147484352" r:id="rId12"/>
    <p:sldLayoutId id="2147484353" r:id="rId13"/>
  </p:sldLayoutIdLst>
  <p:hf hdr="0" ftr="0" dt="0"/>
  <p:txStyles>
    <p:titleStyle>
      <a:lvl1pPr algn="r" defTabSz="457232" rtl="0" eaLnBrk="0" fontAlgn="base" hangingPunct="0">
        <a:lnSpc>
          <a:spcPct val="90000"/>
        </a:lnSpc>
        <a:spcBef>
          <a:spcPct val="0"/>
        </a:spcBef>
        <a:spcAft>
          <a:spcPct val="0"/>
        </a:spcAft>
        <a:defRPr sz="2801" kern="1200">
          <a:solidFill>
            <a:srgbClr val="2B81AB"/>
          </a:solidFill>
          <a:latin typeface="Segoe UI" panose="020B0502040204020203" pitchFamily="34" charset="0"/>
          <a:ea typeface="Segoe UI" panose="020B0502040204020203" pitchFamily="34" charset="0"/>
          <a:cs typeface="Segoe UI" panose="020B0502040204020203" pitchFamily="34" charset="0"/>
        </a:defRPr>
      </a:lvl1pPr>
      <a:lvl2pPr algn="r" defTabSz="457232" rtl="0" eaLnBrk="0" fontAlgn="base" hangingPunct="0">
        <a:lnSpc>
          <a:spcPct val="90000"/>
        </a:lnSpc>
        <a:spcBef>
          <a:spcPct val="0"/>
        </a:spcBef>
        <a:spcAft>
          <a:spcPct val="0"/>
        </a:spcAft>
        <a:defRPr sz="2801">
          <a:solidFill>
            <a:srgbClr val="2B81AB"/>
          </a:solidFill>
          <a:latin typeface="Segoe UI" pitchFamily="34" charset="0"/>
          <a:ea typeface="ＭＳ Ｐゴシック" charset="0"/>
          <a:cs typeface="Segoe UI" pitchFamily="34" charset="0"/>
        </a:defRPr>
      </a:lvl2pPr>
      <a:lvl3pPr algn="r" defTabSz="457232" rtl="0" eaLnBrk="0" fontAlgn="base" hangingPunct="0">
        <a:lnSpc>
          <a:spcPct val="90000"/>
        </a:lnSpc>
        <a:spcBef>
          <a:spcPct val="0"/>
        </a:spcBef>
        <a:spcAft>
          <a:spcPct val="0"/>
        </a:spcAft>
        <a:defRPr sz="2801">
          <a:solidFill>
            <a:srgbClr val="2B81AB"/>
          </a:solidFill>
          <a:latin typeface="Segoe UI" pitchFamily="34" charset="0"/>
          <a:ea typeface="ＭＳ Ｐゴシック" charset="0"/>
          <a:cs typeface="Segoe UI" pitchFamily="34" charset="0"/>
        </a:defRPr>
      </a:lvl3pPr>
      <a:lvl4pPr algn="r" defTabSz="457232" rtl="0" eaLnBrk="0" fontAlgn="base" hangingPunct="0">
        <a:lnSpc>
          <a:spcPct val="90000"/>
        </a:lnSpc>
        <a:spcBef>
          <a:spcPct val="0"/>
        </a:spcBef>
        <a:spcAft>
          <a:spcPct val="0"/>
        </a:spcAft>
        <a:defRPr sz="2801">
          <a:solidFill>
            <a:srgbClr val="2B81AB"/>
          </a:solidFill>
          <a:latin typeface="Segoe UI" pitchFamily="34" charset="0"/>
          <a:ea typeface="ＭＳ Ｐゴシック" charset="0"/>
          <a:cs typeface="Segoe UI" pitchFamily="34" charset="0"/>
        </a:defRPr>
      </a:lvl4pPr>
      <a:lvl5pPr algn="r" defTabSz="457232" rtl="0" eaLnBrk="0" fontAlgn="base" hangingPunct="0">
        <a:lnSpc>
          <a:spcPct val="90000"/>
        </a:lnSpc>
        <a:spcBef>
          <a:spcPct val="0"/>
        </a:spcBef>
        <a:spcAft>
          <a:spcPct val="0"/>
        </a:spcAft>
        <a:defRPr sz="2801">
          <a:solidFill>
            <a:srgbClr val="2B81AB"/>
          </a:solidFill>
          <a:latin typeface="Segoe UI" pitchFamily="34" charset="0"/>
          <a:ea typeface="ＭＳ Ｐゴシック" charset="0"/>
          <a:cs typeface="Segoe UI" pitchFamily="34" charset="0"/>
        </a:defRPr>
      </a:lvl5pPr>
      <a:lvl6pPr marL="457239" algn="l" defTabSz="457239" rtl="0" fontAlgn="base">
        <a:spcBef>
          <a:spcPct val="0"/>
        </a:spcBef>
        <a:spcAft>
          <a:spcPct val="0"/>
        </a:spcAft>
        <a:defRPr sz="2801">
          <a:solidFill>
            <a:schemeClr val="tx1"/>
          </a:solidFill>
          <a:latin typeface="Arial" charset="0"/>
          <a:ea typeface="ＭＳ Ｐゴシック" charset="0"/>
        </a:defRPr>
      </a:lvl6pPr>
      <a:lvl7pPr marL="914477" algn="l" defTabSz="457239" rtl="0" fontAlgn="base">
        <a:spcBef>
          <a:spcPct val="0"/>
        </a:spcBef>
        <a:spcAft>
          <a:spcPct val="0"/>
        </a:spcAft>
        <a:defRPr sz="2801">
          <a:solidFill>
            <a:schemeClr val="tx1"/>
          </a:solidFill>
          <a:latin typeface="Arial" charset="0"/>
          <a:ea typeface="ＭＳ Ｐゴシック" charset="0"/>
        </a:defRPr>
      </a:lvl7pPr>
      <a:lvl8pPr marL="1371715" algn="l" defTabSz="457239" rtl="0" fontAlgn="base">
        <a:spcBef>
          <a:spcPct val="0"/>
        </a:spcBef>
        <a:spcAft>
          <a:spcPct val="0"/>
        </a:spcAft>
        <a:defRPr sz="2801">
          <a:solidFill>
            <a:schemeClr val="tx1"/>
          </a:solidFill>
          <a:latin typeface="Arial" charset="0"/>
          <a:ea typeface="ＭＳ Ｐゴシック" charset="0"/>
        </a:defRPr>
      </a:lvl8pPr>
      <a:lvl9pPr marL="1828954" algn="l" defTabSz="457239" rtl="0" fontAlgn="base">
        <a:spcBef>
          <a:spcPct val="0"/>
        </a:spcBef>
        <a:spcAft>
          <a:spcPct val="0"/>
        </a:spcAft>
        <a:defRPr sz="2801">
          <a:solidFill>
            <a:schemeClr val="tx1"/>
          </a:solidFill>
          <a:latin typeface="Arial" charset="0"/>
          <a:ea typeface="ＭＳ Ｐゴシック" charset="0"/>
        </a:defRPr>
      </a:lvl9pPr>
    </p:titleStyle>
    <p:bodyStyle>
      <a:lvl1pPr marL="342925" indent="-342925" algn="l" defTabSz="457232" rtl="0" eaLnBrk="0" fontAlgn="base" hangingPunct="0">
        <a:lnSpc>
          <a:spcPct val="90000"/>
        </a:lnSpc>
        <a:spcBef>
          <a:spcPts val="1200"/>
        </a:spcBef>
        <a:spcAft>
          <a:spcPct val="0"/>
        </a:spcAft>
        <a:buClr>
          <a:schemeClr val="tx1"/>
        </a:buClr>
        <a:buFont typeface="Arial" panose="020B0604020202020204" pitchFamily="34" charset="0"/>
        <a:buChar char="•"/>
        <a:defRPr sz="2400" kern="1200">
          <a:solidFill>
            <a:srgbClr val="000000"/>
          </a:solidFill>
          <a:latin typeface="Segoe UI" panose="020B0502040204020203" pitchFamily="34" charset="0"/>
          <a:ea typeface="Segoe UI" panose="020B0502040204020203" pitchFamily="34" charset="0"/>
          <a:cs typeface="Segoe UI" panose="020B0502040204020203" pitchFamily="34" charset="0"/>
        </a:defRPr>
      </a:lvl1pPr>
      <a:lvl2pPr marL="743003" indent="-285771" algn="l" defTabSz="457232" rtl="0" eaLnBrk="0" fontAlgn="base" hangingPunct="0">
        <a:lnSpc>
          <a:spcPct val="90000"/>
        </a:lnSpc>
        <a:spcBef>
          <a:spcPts val="600"/>
        </a:spcBef>
        <a:spcAft>
          <a:spcPct val="0"/>
        </a:spcAft>
        <a:buClr>
          <a:schemeClr val="tx1"/>
        </a:buClr>
        <a:buFont typeface="Arial" panose="020B0604020202020204" pitchFamily="34" charset="0"/>
        <a:buChar char="–"/>
        <a:defRPr sz="2000" kern="1200">
          <a:solidFill>
            <a:srgbClr val="000000"/>
          </a:solidFill>
          <a:latin typeface="Segoe UI" panose="020B0502040204020203" pitchFamily="34" charset="0"/>
          <a:ea typeface="Segoe UI" panose="020B0502040204020203" pitchFamily="34" charset="0"/>
          <a:cs typeface="Segoe UI" panose="020B0502040204020203" pitchFamily="34" charset="0"/>
        </a:defRPr>
      </a:lvl2pPr>
      <a:lvl3pPr marL="1143082" indent="-228617" algn="l" defTabSz="457232" rtl="0" eaLnBrk="0" fontAlgn="base" hangingPunct="0">
        <a:lnSpc>
          <a:spcPct val="90000"/>
        </a:lnSpc>
        <a:spcBef>
          <a:spcPts val="600"/>
        </a:spcBef>
        <a:spcAft>
          <a:spcPct val="0"/>
        </a:spcAft>
        <a:buClr>
          <a:schemeClr val="tx1"/>
        </a:buClr>
        <a:buFont typeface="Arial" panose="020B0604020202020204" pitchFamily="34" charset="0"/>
        <a:buChar char="•"/>
        <a:defRPr kern="1200">
          <a:solidFill>
            <a:srgbClr val="000000"/>
          </a:solidFill>
          <a:latin typeface="Segoe UI" panose="020B0502040204020203" pitchFamily="34" charset="0"/>
          <a:ea typeface="Segoe UI" panose="020B0502040204020203" pitchFamily="34" charset="0"/>
          <a:cs typeface="Segoe UI" panose="020B0502040204020203" pitchFamily="34" charset="0"/>
        </a:defRPr>
      </a:lvl3pPr>
      <a:lvl4pPr marL="1600315" indent="-228617" algn="l" defTabSz="457232" rtl="0" eaLnBrk="0" fontAlgn="base" hangingPunct="0">
        <a:lnSpc>
          <a:spcPct val="90000"/>
        </a:lnSpc>
        <a:spcBef>
          <a:spcPts val="600"/>
        </a:spcBef>
        <a:spcAft>
          <a:spcPct val="0"/>
        </a:spcAft>
        <a:buClr>
          <a:schemeClr val="tx1"/>
        </a:buClr>
        <a:buFont typeface="Arial" panose="020B0604020202020204" pitchFamily="34" charset="0"/>
        <a:buChar char="–"/>
        <a:defRPr kern="1200">
          <a:solidFill>
            <a:srgbClr val="000000"/>
          </a:solidFill>
          <a:latin typeface="Segoe UI" panose="020B0502040204020203" pitchFamily="34" charset="0"/>
          <a:ea typeface="Segoe UI" panose="020B0502040204020203" pitchFamily="34" charset="0"/>
          <a:cs typeface="Segoe UI" panose="020B0502040204020203" pitchFamily="34" charset="0"/>
        </a:defRPr>
      </a:lvl4pPr>
      <a:lvl5pPr marL="2057547" indent="-228617" algn="l" defTabSz="457232" rtl="0" eaLnBrk="0" fontAlgn="base" hangingPunct="0">
        <a:lnSpc>
          <a:spcPct val="90000"/>
        </a:lnSpc>
        <a:spcBef>
          <a:spcPts val="600"/>
        </a:spcBef>
        <a:spcAft>
          <a:spcPct val="0"/>
        </a:spcAft>
        <a:buClr>
          <a:schemeClr val="tx1"/>
        </a:buClr>
        <a:buFont typeface="Arial" panose="020B0604020202020204" pitchFamily="34" charset="0"/>
        <a:buChar char="»"/>
        <a:defRPr sz="1600" kern="1200">
          <a:solidFill>
            <a:srgbClr val="000000"/>
          </a:solidFill>
          <a:latin typeface="Segoe UI" panose="020B0502040204020203" pitchFamily="34" charset="0"/>
          <a:ea typeface="Segoe UI" panose="020B0502040204020203" pitchFamily="34" charset="0"/>
          <a:cs typeface="Segoe UI" panose="020B0502040204020203" pitchFamily="34" charset="0"/>
        </a:defRPr>
      </a:lvl5pPr>
      <a:lvl6pPr marL="2514812" indent="-228619" algn="l" defTabSz="457239" rtl="0" eaLnBrk="1" latinLnBrk="0" hangingPunct="1">
        <a:spcBef>
          <a:spcPct val="20000"/>
        </a:spcBef>
        <a:buFont typeface="Arial"/>
        <a:buChar char="•"/>
        <a:defRPr sz="2000" kern="1200">
          <a:solidFill>
            <a:schemeClr val="tx1"/>
          </a:solidFill>
          <a:latin typeface="+mn-lt"/>
          <a:ea typeface="+mn-ea"/>
          <a:cs typeface="+mn-cs"/>
        </a:defRPr>
      </a:lvl6pPr>
      <a:lvl7pPr marL="2972050" indent="-228619" algn="l" defTabSz="457239" rtl="0" eaLnBrk="1" latinLnBrk="0" hangingPunct="1">
        <a:spcBef>
          <a:spcPct val="20000"/>
        </a:spcBef>
        <a:buFont typeface="Arial"/>
        <a:buChar char="•"/>
        <a:defRPr sz="2000" kern="1200">
          <a:solidFill>
            <a:schemeClr val="tx1"/>
          </a:solidFill>
          <a:latin typeface="+mn-lt"/>
          <a:ea typeface="+mn-ea"/>
          <a:cs typeface="+mn-cs"/>
        </a:defRPr>
      </a:lvl7pPr>
      <a:lvl8pPr marL="3429289" indent="-228619" algn="l" defTabSz="457239" rtl="0" eaLnBrk="1" latinLnBrk="0" hangingPunct="1">
        <a:spcBef>
          <a:spcPct val="20000"/>
        </a:spcBef>
        <a:buFont typeface="Arial"/>
        <a:buChar char="•"/>
        <a:defRPr sz="2000" kern="1200">
          <a:solidFill>
            <a:schemeClr val="tx1"/>
          </a:solidFill>
          <a:latin typeface="+mn-lt"/>
          <a:ea typeface="+mn-ea"/>
          <a:cs typeface="+mn-cs"/>
        </a:defRPr>
      </a:lvl8pPr>
      <a:lvl9pPr marL="3886528" indent="-228619" algn="l" defTabSz="45723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39" rtl="0" eaLnBrk="1" latinLnBrk="0" hangingPunct="1">
        <a:defRPr sz="1800" kern="1200">
          <a:solidFill>
            <a:schemeClr val="tx1"/>
          </a:solidFill>
          <a:latin typeface="+mn-lt"/>
          <a:ea typeface="+mn-ea"/>
          <a:cs typeface="+mn-cs"/>
        </a:defRPr>
      </a:lvl1pPr>
      <a:lvl2pPr marL="457239" algn="l" defTabSz="457239" rtl="0" eaLnBrk="1" latinLnBrk="0" hangingPunct="1">
        <a:defRPr sz="1800" kern="1200">
          <a:solidFill>
            <a:schemeClr val="tx1"/>
          </a:solidFill>
          <a:latin typeface="+mn-lt"/>
          <a:ea typeface="+mn-ea"/>
          <a:cs typeface="+mn-cs"/>
        </a:defRPr>
      </a:lvl2pPr>
      <a:lvl3pPr marL="914477" algn="l" defTabSz="457239" rtl="0" eaLnBrk="1" latinLnBrk="0" hangingPunct="1">
        <a:defRPr sz="1800" kern="1200">
          <a:solidFill>
            <a:schemeClr val="tx1"/>
          </a:solidFill>
          <a:latin typeface="+mn-lt"/>
          <a:ea typeface="+mn-ea"/>
          <a:cs typeface="+mn-cs"/>
        </a:defRPr>
      </a:lvl3pPr>
      <a:lvl4pPr marL="1371715" algn="l" defTabSz="457239" rtl="0" eaLnBrk="1" latinLnBrk="0" hangingPunct="1">
        <a:defRPr sz="1800" kern="1200">
          <a:solidFill>
            <a:schemeClr val="tx1"/>
          </a:solidFill>
          <a:latin typeface="+mn-lt"/>
          <a:ea typeface="+mn-ea"/>
          <a:cs typeface="+mn-cs"/>
        </a:defRPr>
      </a:lvl4pPr>
      <a:lvl5pPr marL="1828954" algn="l" defTabSz="457239" rtl="0" eaLnBrk="1" latinLnBrk="0" hangingPunct="1">
        <a:defRPr sz="1800" kern="1200">
          <a:solidFill>
            <a:schemeClr val="tx1"/>
          </a:solidFill>
          <a:latin typeface="+mn-lt"/>
          <a:ea typeface="+mn-ea"/>
          <a:cs typeface="+mn-cs"/>
        </a:defRPr>
      </a:lvl5pPr>
      <a:lvl6pPr marL="2286193" algn="l" defTabSz="457239" rtl="0" eaLnBrk="1" latinLnBrk="0" hangingPunct="1">
        <a:defRPr sz="1800" kern="1200">
          <a:solidFill>
            <a:schemeClr val="tx1"/>
          </a:solidFill>
          <a:latin typeface="+mn-lt"/>
          <a:ea typeface="+mn-ea"/>
          <a:cs typeface="+mn-cs"/>
        </a:defRPr>
      </a:lvl6pPr>
      <a:lvl7pPr marL="2743431" algn="l" defTabSz="457239" rtl="0" eaLnBrk="1" latinLnBrk="0" hangingPunct="1">
        <a:defRPr sz="1800" kern="1200">
          <a:solidFill>
            <a:schemeClr val="tx1"/>
          </a:solidFill>
          <a:latin typeface="+mn-lt"/>
          <a:ea typeface="+mn-ea"/>
          <a:cs typeface="+mn-cs"/>
        </a:defRPr>
      </a:lvl7pPr>
      <a:lvl8pPr marL="3200669" algn="l" defTabSz="457239" rtl="0" eaLnBrk="1" latinLnBrk="0" hangingPunct="1">
        <a:defRPr sz="1800" kern="1200">
          <a:solidFill>
            <a:schemeClr val="tx1"/>
          </a:solidFill>
          <a:latin typeface="+mn-lt"/>
          <a:ea typeface="+mn-ea"/>
          <a:cs typeface="+mn-cs"/>
        </a:defRPr>
      </a:lvl8pPr>
      <a:lvl9pPr marL="3657908" algn="l" defTabSz="45723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051"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0" hangingPunct="0">
              <a:defRPr sz="1200" baseline="-25000">
                <a:solidFill>
                  <a:srgbClr val="000000">
                    <a:tint val="75000"/>
                  </a:srgbClr>
                </a:solidFill>
                <a:effectLst/>
                <a:latin typeface="Arial" pitchFamily="34" charset="0"/>
                <a:cs typeface="+mn-cs"/>
              </a:defRPr>
            </a:lvl1pPr>
          </a:lstStyle>
          <a:p>
            <a:pPr>
              <a:defRPr/>
            </a:pPr>
            <a:fld id="{76B1C177-7AB7-451A-AC9D-544DDAB58C5B}" type="datetimeFigureOut">
              <a:rPr lang="en-US"/>
              <a:pPr>
                <a:defRPr/>
              </a:pPr>
              <a:t>8/23/22</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0" hangingPunct="0">
              <a:defRPr sz="1200" baseline="-25000">
                <a:solidFill>
                  <a:srgbClr val="000000">
                    <a:tint val="75000"/>
                  </a:srgbClr>
                </a:solidFill>
                <a:effectLst/>
                <a:latin typeface="Arial" pitchFamily="34" charset="0"/>
                <a:cs typeface="+mn-cs"/>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baseline="-25000" smtClean="0">
                <a:solidFill>
                  <a:srgbClr val="898989"/>
                </a:solidFill>
                <a:latin typeface="Arial" panose="020B0604020202020204" pitchFamily="34" charset="0"/>
              </a:defRPr>
            </a:lvl1pPr>
          </a:lstStyle>
          <a:p>
            <a:pPr>
              <a:defRPr/>
            </a:pPr>
            <a:fld id="{E49EDC8F-01D0-406C-873C-BABBFECBB3D6}" type="slidenum">
              <a:rPr lang="en-US" altLang="en-US"/>
              <a:pPr>
                <a:defRPr/>
              </a:pPr>
              <a:t>‹#›</a:t>
            </a:fld>
            <a:endParaRPr lang="en-US" altLang="en-US"/>
          </a:p>
        </p:txBody>
      </p:sp>
    </p:spTree>
    <p:extLst>
      <p:ext uri="{BB962C8B-B14F-4D97-AF65-F5344CB8AC3E}">
        <p14:creationId xmlns:p14="http://schemas.microsoft.com/office/powerpoint/2010/main" val="3308611341"/>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Lst>
  <p:txStyles>
    <p:titleStyle>
      <a:lvl1pPr algn="ctr" rtl="0" eaLnBrk="0" fontAlgn="base" hangingPunct="0">
        <a:spcBef>
          <a:spcPct val="0"/>
        </a:spcBef>
        <a:spcAft>
          <a:spcPct val="0"/>
        </a:spcAft>
        <a:defRPr sz="4400" b="1" i="1" kern="1200">
          <a:solidFill>
            <a:schemeClr val="tx1"/>
          </a:solidFill>
          <a:latin typeface="Times New Roman" panose="02020603050405020304" pitchFamily="18" charset="0"/>
          <a:ea typeface="+mj-ea"/>
          <a:cs typeface="Times New Roman" panose="02020603050405020304" pitchFamily="18" charset="0"/>
        </a:defRPr>
      </a:lvl1pPr>
      <a:lvl2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2pPr>
      <a:lvl3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3pPr>
      <a:lvl4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4pPr>
      <a:lvl5pPr algn="ctr" rtl="0" eaLnBrk="0" fontAlgn="base" hangingPunct="0">
        <a:spcBef>
          <a:spcPct val="0"/>
        </a:spcBef>
        <a:spcAft>
          <a:spcPct val="0"/>
        </a:spcAft>
        <a:defRPr sz="4400" b="1" i="1">
          <a:solidFill>
            <a:schemeClr val="tx1"/>
          </a:solidFill>
          <a:latin typeface="Times New Roman" pitchFamily="18" charset="0"/>
          <a:cs typeface="Times New Roman" pitchFamily="18" charset="0"/>
        </a:defRPr>
      </a:lvl5pPr>
      <a:lvl6pPr marL="457206" algn="ctr" rtl="0" eaLnBrk="1" fontAlgn="base" hangingPunct="1">
        <a:spcBef>
          <a:spcPct val="0"/>
        </a:spcBef>
        <a:spcAft>
          <a:spcPct val="0"/>
        </a:spcAft>
        <a:defRPr sz="4400">
          <a:solidFill>
            <a:schemeClr val="tx1"/>
          </a:solidFill>
          <a:latin typeface="Calibri" pitchFamily="34" charset="0"/>
        </a:defRPr>
      </a:lvl6pPr>
      <a:lvl7pPr marL="914411" algn="ctr" rtl="0" eaLnBrk="1" fontAlgn="base" hangingPunct="1">
        <a:spcBef>
          <a:spcPct val="0"/>
        </a:spcBef>
        <a:spcAft>
          <a:spcPct val="0"/>
        </a:spcAft>
        <a:defRPr sz="4400">
          <a:solidFill>
            <a:schemeClr val="tx1"/>
          </a:solidFill>
          <a:latin typeface="Calibri" pitchFamily="34" charset="0"/>
        </a:defRPr>
      </a:lvl7pPr>
      <a:lvl8pPr marL="1371617" algn="ctr" rtl="0" eaLnBrk="1" fontAlgn="base" hangingPunct="1">
        <a:spcBef>
          <a:spcPct val="0"/>
        </a:spcBef>
        <a:spcAft>
          <a:spcPct val="0"/>
        </a:spcAft>
        <a:defRPr sz="4400">
          <a:solidFill>
            <a:schemeClr val="tx1"/>
          </a:solidFill>
          <a:latin typeface="Calibri" pitchFamily="34" charset="0"/>
        </a:defRPr>
      </a:lvl8pPr>
      <a:lvl9pPr marL="1828823"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1826684" y="769938"/>
            <a:ext cx="97536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lstStyle/>
          <a:p>
            <a:r>
              <a:t>Title Text</a:t>
            </a:r>
          </a:p>
        </p:txBody>
      </p:sp>
      <p:sp>
        <p:nvSpPr>
          <p:cNvPr id="3" name="Body Level One…"/>
          <p:cNvSpPr txBox="1">
            <a:spLocks noGrp="1"/>
          </p:cNvSpPr>
          <p:nvPr>
            <p:ph type="body" idx="1"/>
          </p:nvPr>
        </p:nvSpPr>
        <p:spPr>
          <a:xfrm>
            <a:off x="6805084" y="2438400"/>
            <a:ext cx="47752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393604" y="6187075"/>
            <a:ext cx="344000" cy="338550"/>
          </a:xfrm>
          <a:prstGeom prst="rect">
            <a:avLst/>
          </a:prstGeom>
          <a:ln w="12700">
            <a:miter lim="400000"/>
          </a:ln>
        </p:spPr>
        <p:txBody>
          <a:bodyPr wrap="none" lIns="45718" tIns="45718" rIns="45718" bIns="45718" anchor="ctr">
            <a:spAutoFit/>
          </a:bodyPr>
          <a:lstStyle>
            <a:lvl1pPr algn="r">
              <a:defRPr sz="1600">
                <a:latin typeface="Arial"/>
                <a:ea typeface="Arial"/>
                <a:cs typeface="Arial"/>
                <a:sym typeface="Arial"/>
              </a:defRPr>
            </a:lvl1pPr>
          </a:lstStyle>
          <a:p>
            <a:fld id="{86CB4B4D-7CA3-9044-876B-883B54F8677D}" type="slidenum">
              <a:t>‹#›</a:t>
            </a:fld>
            <a:endParaRPr/>
          </a:p>
        </p:txBody>
      </p:sp>
    </p:spTree>
    <p:extLst>
      <p:ext uri="{BB962C8B-B14F-4D97-AF65-F5344CB8AC3E}">
        <p14:creationId xmlns:p14="http://schemas.microsoft.com/office/powerpoint/2010/main" val="4203176495"/>
      </p:ext>
    </p:extLst>
  </p:cSld>
  <p:clrMap bg1="lt1" tx1="dk1" bg2="lt2" tx2="dk2" accent1="accent1" accent2="accent2" accent3="accent3" accent4="accent4" accent5="accent5" accent6="accent6" hlink="hlink" folHlink="folHlink"/>
  <p:sldLayoutIdLst>
    <p:sldLayoutId id="2147484410" r:id="rId1"/>
    <p:sldLayoutId id="2147484412" r:id="rId2"/>
    <p:sldLayoutId id="2147484413" r:id="rId3"/>
    <p:sldLayoutId id="2147484414" r:id="rId4"/>
    <p:sldLayoutId id="2147484415" r:id="rId5"/>
    <p:sldLayoutId id="2147484416" r:id="rId6"/>
    <p:sldLayoutId id="2147484417" r:id="rId7"/>
  </p:sldLayoutIdLst>
  <p:transition spd="med"/>
  <p:txStyles>
    <p:titleStyle>
      <a:lvl1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1pPr>
      <a:lvl2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2pPr>
      <a:lvl3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3pPr>
      <a:lvl4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4pPr>
      <a:lvl5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5pPr>
      <a:lvl6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6pPr>
      <a:lvl7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7pPr>
      <a:lvl8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8pPr>
      <a:lvl9pPr marL="0" marR="0" indent="0" algn="l" defTabSz="457189" rtl="0" latinLnBrk="0">
        <a:lnSpc>
          <a:spcPct val="90000"/>
        </a:lnSpc>
        <a:spcBef>
          <a:spcPts val="0"/>
        </a:spcBef>
        <a:spcAft>
          <a:spcPts val="0"/>
        </a:spcAft>
        <a:buClrTx/>
        <a:buSzTx/>
        <a:buFontTx/>
        <a:buNone/>
        <a:tabLst/>
        <a:defRPr sz="3200" b="0" i="0" u="none" strike="noStrike" cap="none" spc="0" baseline="0">
          <a:solidFill>
            <a:srgbClr val="210138"/>
          </a:solidFill>
          <a:uFillTx/>
          <a:latin typeface="Arial"/>
          <a:ea typeface="Arial"/>
          <a:cs typeface="Arial"/>
          <a:sym typeface="Arial"/>
        </a:defRPr>
      </a:lvl9pPr>
    </p:titleStyle>
    <p:body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47" marR="0" indent="-32146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8"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p:bodyStyle>
    <p:otherStyle>
      <a:lvl1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1pPr>
      <a:lvl2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2pPr>
      <a:lvl3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3pPr>
      <a:lvl4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4pPr>
      <a:lvl5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5pPr>
      <a:lvl6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6pPr>
      <a:lvl7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7pPr>
      <a:lvl8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8pPr>
      <a:lvl9pPr marL="0" marR="0" indent="0" algn="r" defTabSz="609585"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3" Type="http://schemas.openxmlformats.org/officeDocument/2006/relationships/hyperlink" Target="https://pixnio.com/people/female-women/fashion-girl-portrait-woman-people-face-person" TargetMode="External"/><Relationship Id="rId2" Type="http://schemas.openxmlformats.org/officeDocument/2006/relationships/image" Target="../media/image15.jpg"/><Relationship Id="rId1" Type="http://schemas.openxmlformats.org/officeDocument/2006/relationships/slideLayout" Target="../slideLayouts/slideLayout31.xml"/></Relationships>
</file>

<file path=ppt/slides/_rels/slide1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3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image" Target="../media/image20.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33.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1.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31.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3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9.jpeg"/><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31.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4" name="Presentation Title"/>
          <p:cNvSpPr txBox="1">
            <a:spLocks noGrp="1"/>
          </p:cNvSpPr>
          <p:nvPr>
            <p:ph type="title"/>
          </p:nvPr>
        </p:nvSpPr>
        <p:spPr>
          <a:xfrm>
            <a:off x="0" y="2262471"/>
            <a:ext cx="12192000" cy="1299069"/>
          </a:xfrm>
          <a:prstGeom prst="rect">
            <a:avLst/>
          </a:prstGeom>
        </p:spPr>
        <p:txBody>
          <a:bodyPr>
            <a:normAutofit fontScale="90000"/>
          </a:bodyPr>
          <a:lstStyle/>
          <a:p>
            <a:r>
              <a:rPr lang="en-US" dirty="0"/>
              <a:t>Novel CGRP Treatments: </a:t>
            </a:r>
            <a:br>
              <a:rPr lang="en-US" dirty="0"/>
            </a:br>
            <a:r>
              <a:rPr lang="en-US" dirty="0"/>
              <a:t>A Recipe for Success in Migraine Management</a:t>
            </a:r>
            <a:endParaRPr dirty="0"/>
          </a:p>
        </p:txBody>
      </p:sp>
      <p:sp>
        <p:nvSpPr>
          <p:cNvPr id="7" name="Speaker Name">
            <a:extLst>
              <a:ext uri="{FF2B5EF4-FFF2-40B4-BE49-F238E27FC236}">
                <a16:creationId xmlns:a16="http://schemas.microsoft.com/office/drawing/2014/main" id="{1E55F739-176B-947C-B9BF-D33294B238D2}"/>
              </a:ext>
            </a:extLst>
          </p:cNvPr>
          <p:cNvSpPr txBox="1">
            <a:spLocks noGrp="1"/>
          </p:cNvSpPr>
          <p:nvPr>
            <p:ph type="body" sz="quarter" idx="1"/>
          </p:nvPr>
        </p:nvSpPr>
        <p:spPr>
          <a:xfrm>
            <a:off x="361487" y="4800600"/>
            <a:ext cx="5734513" cy="2057400"/>
          </a:xfrm>
          <a:prstGeom prst="rect">
            <a:avLst/>
          </a:prstGeom>
        </p:spPr>
        <p:txBody>
          <a:bodyPr>
            <a:noAutofit/>
          </a:bodyPr>
          <a:lstStyle/>
          <a:p>
            <a:r>
              <a:rPr lang="en-US" sz="1800" dirty="0">
                <a:solidFill>
                  <a:srgbClr val="246F74"/>
                </a:solidFill>
              </a:rPr>
              <a:t>Stephanie J. </a:t>
            </a:r>
            <a:r>
              <a:rPr lang="en-US" sz="1800" dirty="0" err="1">
                <a:solidFill>
                  <a:srgbClr val="246F74"/>
                </a:solidFill>
              </a:rPr>
              <a:t>Nahas</a:t>
            </a:r>
            <a:r>
              <a:rPr lang="en-US" sz="1800" dirty="0">
                <a:solidFill>
                  <a:srgbClr val="246F74"/>
                </a:solidFill>
              </a:rPr>
              <a:t>, MD, </a:t>
            </a:r>
            <a:r>
              <a:rPr lang="en-US" sz="1800" dirty="0" err="1">
                <a:solidFill>
                  <a:srgbClr val="246F74"/>
                </a:solidFill>
              </a:rPr>
              <a:t>MSEd</a:t>
            </a:r>
            <a:r>
              <a:rPr lang="en-US" sz="1800" dirty="0">
                <a:solidFill>
                  <a:srgbClr val="246F74"/>
                </a:solidFill>
              </a:rPr>
              <a:t>, FAHS, FAAN</a:t>
            </a:r>
            <a:br>
              <a:rPr lang="en-US" sz="1800" dirty="0">
                <a:solidFill>
                  <a:srgbClr val="246F74"/>
                </a:solidFill>
              </a:rPr>
            </a:br>
            <a:r>
              <a:rPr lang="en-US" sz="1800" b="0" dirty="0">
                <a:solidFill>
                  <a:srgbClr val="246F74"/>
                </a:solidFill>
              </a:rPr>
              <a:t>Associate Professor of Neurology</a:t>
            </a:r>
            <a:br>
              <a:rPr lang="en-US" sz="1800" b="0" dirty="0">
                <a:solidFill>
                  <a:srgbClr val="246F74"/>
                </a:solidFill>
              </a:rPr>
            </a:br>
            <a:r>
              <a:rPr lang="en-US" sz="1800" b="0" dirty="0">
                <a:solidFill>
                  <a:srgbClr val="246F74"/>
                </a:solidFill>
              </a:rPr>
              <a:t>Department of Neurology</a:t>
            </a:r>
            <a:br>
              <a:rPr lang="en-US" sz="1800" b="0" dirty="0">
                <a:solidFill>
                  <a:srgbClr val="246F74"/>
                </a:solidFill>
              </a:rPr>
            </a:br>
            <a:r>
              <a:rPr lang="en-US" sz="1800" b="0" dirty="0">
                <a:solidFill>
                  <a:srgbClr val="246F74"/>
                </a:solidFill>
              </a:rPr>
              <a:t>Director, Headache Medicine Fellowship Program </a:t>
            </a:r>
            <a:br>
              <a:rPr lang="en-US" sz="1800" b="0" dirty="0">
                <a:solidFill>
                  <a:srgbClr val="246F74"/>
                </a:solidFill>
              </a:rPr>
            </a:br>
            <a:r>
              <a:rPr lang="en-US" sz="1800" b="0" dirty="0">
                <a:solidFill>
                  <a:srgbClr val="246F74"/>
                </a:solidFill>
              </a:rPr>
              <a:t>Jefferson Headache Center</a:t>
            </a:r>
            <a:br>
              <a:rPr lang="en-US" sz="1800" b="0" dirty="0">
                <a:solidFill>
                  <a:srgbClr val="246F74"/>
                </a:solidFill>
              </a:rPr>
            </a:br>
            <a:r>
              <a:rPr lang="en-US" sz="1800" b="0" dirty="0">
                <a:solidFill>
                  <a:srgbClr val="246F74"/>
                </a:solidFill>
              </a:rPr>
              <a:t>Thomas Jefferson University, Philadelphia, PA</a:t>
            </a:r>
            <a:br>
              <a:rPr lang="en-US" sz="1800" b="0" dirty="0">
                <a:solidFill>
                  <a:srgbClr val="246F74"/>
                </a:solidFill>
              </a:rPr>
            </a:br>
            <a:r>
              <a:rPr lang="en-US" sz="1800" b="0" dirty="0">
                <a:solidFill>
                  <a:srgbClr val="246F74"/>
                </a:solidFill>
              </a:rPr>
              <a:t>stephanie.nahas@jefferson.edu</a:t>
            </a:r>
            <a:br>
              <a:rPr lang="en-US" sz="1800" b="0" dirty="0">
                <a:solidFill>
                  <a:srgbClr val="246F74"/>
                </a:solidFill>
              </a:rPr>
            </a:br>
            <a:r>
              <a:rPr lang="en-US" sz="1800" b="0" dirty="0">
                <a:solidFill>
                  <a:srgbClr val="246F74"/>
                </a:solidFill>
              </a:rPr>
              <a:t>@</a:t>
            </a:r>
            <a:r>
              <a:rPr lang="en-US" sz="1800" b="0" dirty="0" err="1">
                <a:solidFill>
                  <a:srgbClr val="246F74"/>
                </a:solidFill>
              </a:rPr>
              <a:t>stephaniejnahas</a:t>
            </a:r>
            <a:endParaRPr lang="en-US" sz="1800" b="0" dirty="0">
              <a:solidFill>
                <a:srgbClr val="246F74"/>
              </a:solidFill>
            </a:endParaRPr>
          </a:p>
        </p:txBody>
      </p:sp>
      <p:sp>
        <p:nvSpPr>
          <p:cNvPr id="8" name="Speaker Name">
            <a:extLst>
              <a:ext uri="{FF2B5EF4-FFF2-40B4-BE49-F238E27FC236}">
                <a16:creationId xmlns:a16="http://schemas.microsoft.com/office/drawing/2014/main" id="{A4958B2D-9365-21C1-5492-05777AA8F6AA}"/>
              </a:ext>
            </a:extLst>
          </p:cNvPr>
          <p:cNvSpPr txBox="1">
            <a:spLocks/>
          </p:cNvSpPr>
          <p:nvPr/>
        </p:nvSpPr>
        <p:spPr>
          <a:xfrm>
            <a:off x="6096000" y="4798828"/>
            <a:ext cx="5734513" cy="2057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Autofit/>
          </a:bodyPr>
          <a:lstStyle>
            <a:lvl1pPr marL="0" marR="0" indent="0" algn="ctr" defTabSz="457189" rtl="0" latinLnBrk="0">
              <a:lnSpc>
                <a:spcPct val="85000"/>
              </a:lnSpc>
              <a:spcBef>
                <a:spcPts val="933"/>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1pPr>
            <a:lvl2pPr marL="992955" marR="0" indent="-535768" algn="ctr" defTabSz="457189" rtl="0" latinLnBrk="0">
              <a:lnSpc>
                <a:spcPct val="85000"/>
              </a:lnSpc>
              <a:spcBef>
                <a:spcPts val="933"/>
              </a:spcBef>
              <a:spcAft>
                <a:spcPts val="0"/>
              </a:spcAft>
              <a:buClrTx/>
              <a:buSzPct val="100000"/>
              <a:buFontTx/>
              <a:buChar char="–"/>
              <a:tabLst/>
              <a:defRPr sz="2400" b="1" i="0" u="none" strike="noStrike" cap="none" spc="0" baseline="0">
                <a:solidFill>
                  <a:srgbClr val="FFFFFF"/>
                </a:solidFill>
                <a:uFillTx/>
                <a:latin typeface="Arial"/>
                <a:ea typeface="Arial"/>
                <a:cs typeface="Arial"/>
                <a:sym typeface="Arial"/>
              </a:defRPr>
            </a:lvl2pPr>
            <a:lvl3pPr marL="1371566" marR="0" indent="-457189" algn="ctr" defTabSz="457189" rtl="0" latinLnBrk="0">
              <a:lnSpc>
                <a:spcPct val="85000"/>
              </a:lnSpc>
              <a:spcBef>
                <a:spcPts val="933"/>
              </a:spcBef>
              <a:spcAft>
                <a:spcPts val="0"/>
              </a:spcAft>
              <a:buClrTx/>
              <a:buSzPct val="100000"/>
              <a:buFontTx/>
              <a:buChar char="•"/>
              <a:tabLst/>
              <a:defRPr sz="2400" b="1" i="0" u="none" strike="noStrike" cap="none" spc="0" baseline="0">
                <a:solidFill>
                  <a:srgbClr val="FFFFFF"/>
                </a:solidFill>
                <a:uFillTx/>
                <a:latin typeface="Arial"/>
                <a:ea typeface="Arial"/>
                <a:cs typeface="Arial"/>
                <a:sym typeface="Arial"/>
              </a:defRPr>
            </a:lvl3pPr>
            <a:lvl4pPr marL="1899089" marR="0" indent="-527523" algn="ctr" defTabSz="457189" rtl="0" latinLnBrk="0">
              <a:lnSpc>
                <a:spcPct val="85000"/>
              </a:lnSpc>
              <a:spcBef>
                <a:spcPts val="933"/>
              </a:spcBef>
              <a:spcAft>
                <a:spcPts val="0"/>
              </a:spcAft>
              <a:buClrTx/>
              <a:buSzPct val="100000"/>
              <a:buFontTx/>
              <a:buChar char="–"/>
              <a:tabLst/>
              <a:defRPr sz="2400" b="1" i="0" u="none" strike="noStrike" cap="none" spc="0" baseline="0">
                <a:solidFill>
                  <a:srgbClr val="FFFFFF"/>
                </a:solidFill>
                <a:uFillTx/>
                <a:latin typeface="Arial"/>
                <a:ea typeface="Arial"/>
                <a:cs typeface="Arial"/>
                <a:sym typeface="Arial"/>
              </a:defRPr>
            </a:lvl4pPr>
            <a:lvl5pPr marL="2400240" marR="0" indent="-571486" algn="ctr" defTabSz="457189" rtl="0" latinLnBrk="0">
              <a:lnSpc>
                <a:spcPct val="85000"/>
              </a:lnSpc>
              <a:spcBef>
                <a:spcPts val="933"/>
              </a:spcBef>
              <a:spcAft>
                <a:spcPts val="0"/>
              </a:spcAft>
              <a:buClrTx/>
              <a:buSzPct val="100000"/>
              <a:buFontTx/>
              <a:buChar char="»"/>
              <a:tabLst/>
              <a:defRPr sz="2400" b="1" i="0" u="none" strike="noStrike" cap="none" spc="0" baseline="0">
                <a:solidFill>
                  <a:srgbClr val="FFFFFF"/>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eaLnBrk="1" fontAlgn="auto" hangingPunct="1"/>
            <a:r>
              <a:rPr lang="en-US" sz="1800" kern="0" dirty="0">
                <a:solidFill>
                  <a:srgbClr val="246F74"/>
                </a:solidFill>
              </a:rPr>
              <a:t>Shirley Kessel</a:t>
            </a:r>
          </a:p>
          <a:p>
            <a:pPr eaLnBrk="1" fontAlgn="auto" hangingPunct="1"/>
            <a:r>
              <a:rPr lang="en-US" sz="1800" b="0" kern="0" dirty="0">
                <a:solidFill>
                  <a:srgbClr val="246F74"/>
                </a:solidFill>
              </a:rPr>
              <a:t>Executive Director, Miles for Migraine</a:t>
            </a:r>
          </a:p>
          <a:p>
            <a:pPr eaLnBrk="1" fontAlgn="auto" hangingPunct="1"/>
            <a:r>
              <a:rPr lang="en-US" sz="1800" b="0" kern="0" dirty="0" err="1">
                <a:solidFill>
                  <a:srgbClr val="246F74"/>
                </a:solidFill>
              </a:rPr>
              <a:t>milesformigraine.org</a:t>
            </a:r>
            <a:endParaRPr lang="en-US" sz="1800" b="0" kern="0" dirty="0">
              <a:solidFill>
                <a:srgbClr val="246F74"/>
              </a:solidFill>
            </a:endParaRPr>
          </a:p>
          <a:p>
            <a:pPr eaLnBrk="1" fontAlgn="auto" hangingPunct="1"/>
            <a:r>
              <a:rPr lang="en-US" sz="1800" b="0" kern="0" dirty="0" err="1">
                <a:solidFill>
                  <a:srgbClr val="246F74"/>
                </a:solidFill>
              </a:rPr>
              <a:t>shirley@milesformigraine.org</a:t>
            </a:r>
            <a:endParaRPr lang="en-US" sz="1800" b="0" kern="0" dirty="0">
              <a:solidFill>
                <a:srgbClr val="246F74"/>
              </a:solidFill>
            </a:endParaRPr>
          </a:p>
          <a:p>
            <a:pPr eaLnBrk="1" fontAlgn="auto" hangingPunct="1"/>
            <a:r>
              <a:rPr lang="en-US" sz="1800" b="0" kern="0" dirty="0">
                <a:solidFill>
                  <a:srgbClr val="246F74"/>
                </a:solidFill>
              </a:rPr>
              <a:t>@</a:t>
            </a:r>
            <a:r>
              <a:rPr lang="en-US" sz="1800" b="0" kern="0" dirty="0" err="1">
                <a:solidFill>
                  <a:srgbClr val="246F74"/>
                </a:solidFill>
              </a:rPr>
              <a:t>shirleyskessel</a:t>
            </a:r>
            <a:endParaRPr lang="en-US" sz="1800" b="0" kern="0" dirty="0">
              <a:solidFill>
                <a:srgbClr val="246F74"/>
              </a:solidFill>
            </a:endParaRPr>
          </a:p>
        </p:txBody>
      </p:sp>
      <p:sp>
        <p:nvSpPr>
          <p:cNvPr id="9" name="Text Placeholder 2">
            <a:extLst>
              <a:ext uri="{FF2B5EF4-FFF2-40B4-BE49-F238E27FC236}">
                <a16:creationId xmlns:a16="http://schemas.microsoft.com/office/drawing/2014/main" id="{B3AD713B-DD09-5C0A-96F1-DD86FCD0478B}"/>
              </a:ext>
            </a:extLst>
          </p:cNvPr>
          <p:cNvSpPr txBox="1">
            <a:spLocks/>
          </p:cNvSpPr>
          <p:nvPr/>
        </p:nvSpPr>
        <p:spPr>
          <a:xfrm>
            <a:off x="0" y="4263651"/>
            <a:ext cx="12192000" cy="5334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chor="ctr">
            <a:noAutofit/>
          </a:bodyPr>
          <a:lstStyle>
            <a:lvl1pPr marL="0" marR="0" indent="0" algn="ctr" defTabSz="457189" rtl="0" latinLnBrk="0">
              <a:lnSpc>
                <a:spcPct val="85000"/>
              </a:lnSpc>
              <a:spcBef>
                <a:spcPts val="933"/>
              </a:spcBef>
              <a:spcAft>
                <a:spcPts val="0"/>
              </a:spcAft>
              <a:buClrTx/>
              <a:buSzTx/>
              <a:buFontTx/>
              <a:buNone/>
              <a:tabLst/>
              <a:defRPr sz="2400" b="1" i="0" u="none" strike="noStrike" cap="none" spc="0" baseline="0">
                <a:solidFill>
                  <a:srgbClr val="FFFFFF"/>
                </a:solidFill>
                <a:uFillTx/>
                <a:latin typeface="Arial"/>
                <a:ea typeface="Arial"/>
                <a:cs typeface="Arial"/>
                <a:sym typeface="Arial"/>
              </a:defRPr>
            </a:lvl1pPr>
            <a:lvl2pPr marL="992955" marR="0" indent="-535768" algn="ctr" defTabSz="457189" rtl="0" latinLnBrk="0">
              <a:lnSpc>
                <a:spcPct val="85000"/>
              </a:lnSpc>
              <a:spcBef>
                <a:spcPts val="933"/>
              </a:spcBef>
              <a:spcAft>
                <a:spcPts val="0"/>
              </a:spcAft>
              <a:buClrTx/>
              <a:buSzPct val="100000"/>
              <a:buFontTx/>
              <a:buChar char="–"/>
              <a:tabLst/>
              <a:defRPr sz="2400" b="1" i="0" u="none" strike="noStrike" cap="none" spc="0" baseline="0">
                <a:solidFill>
                  <a:srgbClr val="FFFFFF"/>
                </a:solidFill>
                <a:uFillTx/>
                <a:latin typeface="Arial"/>
                <a:ea typeface="Arial"/>
                <a:cs typeface="Arial"/>
                <a:sym typeface="Arial"/>
              </a:defRPr>
            </a:lvl2pPr>
            <a:lvl3pPr marL="1371566" marR="0" indent="-457189" algn="ctr" defTabSz="457189" rtl="0" latinLnBrk="0">
              <a:lnSpc>
                <a:spcPct val="85000"/>
              </a:lnSpc>
              <a:spcBef>
                <a:spcPts val="933"/>
              </a:spcBef>
              <a:spcAft>
                <a:spcPts val="0"/>
              </a:spcAft>
              <a:buClrTx/>
              <a:buSzPct val="100000"/>
              <a:buFontTx/>
              <a:buChar char="•"/>
              <a:tabLst/>
              <a:defRPr sz="2400" b="1" i="0" u="none" strike="noStrike" cap="none" spc="0" baseline="0">
                <a:solidFill>
                  <a:srgbClr val="FFFFFF"/>
                </a:solidFill>
                <a:uFillTx/>
                <a:latin typeface="Arial"/>
                <a:ea typeface="Arial"/>
                <a:cs typeface="Arial"/>
                <a:sym typeface="Arial"/>
              </a:defRPr>
            </a:lvl3pPr>
            <a:lvl4pPr marL="1899089" marR="0" indent="-527523" algn="ctr" defTabSz="457189" rtl="0" latinLnBrk="0">
              <a:lnSpc>
                <a:spcPct val="85000"/>
              </a:lnSpc>
              <a:spcBef>
                <a:spcPts val="933"/>
              </a:spcBef>
              <a:spcAft>
                <a:spcPts val="0"/>
              </a:spcAft>
              <a:buClrTx/>
              <a:buSzPct val="100000"/>
              <a:buFontTx/>
              <a:buChar char="–"/>
              <a:tabLst/>
              <a:defRPr sz="2400" b="1" i="0" u="none" strike="noStrike" cap="none" spc="0" baseline="0">
                <a:solidFill>
                  <a:srgbClr val="FFFFFF"/>
                </a:solidFill>
                <a:uFillTx/>
                <a:latin typeface="Arial"/>
                <a:ea typeface="Arial"/>
                <a:cs typeface="Arial"/>
                <a:sym typeface="Arial"/>
              </a:defRPr>
            </a:lvl4pPr>
            <a:lvl5pPr marL="2400240" marR="0" indent="-571486" algn="ctr" defTabSz="457189" rtl="0" latinLnBrk="0">
              <a:lnSpc>
                <a:spcPct val="85000"/>
              </a:lnSpc>
              <a:spcBef>
                <a:spcPts val="933"/>
              </a:spcBef>
              <a:spcAft>
                <a:spcPts val="0"/>
              </a:spcAft>
              <a:buClrTx/>
              <a:buSzPct val="100000"/>
              <a:buFontTx/>
              <a:buChar char="»"/>
              <a:tabLst/>
              <a:defRPr sz="2400" b="1" i="0" u="none" strike="noStrike" cap="none" spc="0" baseline="0">
                <a:solidFill>
                  <a:srgbClr val="FFFFFF"/>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eaLnBrk="1" fontAlgn="auto" hangingPunct="1"/>
            <a:r>
              <a:rPr lang="en-US" sz="1400" kern="0" dirty="0"/>
              <a:t>Supported through independent educational grants from AbbVie Inc., </a:t>
            </a:r>
            <a:r>
              <a:rPr lang="en-US" sz="1400" kern="0" dirty="0" err="1"/>
              <a:t>Biohaven</a:t>
            </a:r>
            <a:r>
              <a:rPr lang="en-US" sz="1400" kern="0" dirty="0"/>
              <a:t> Pharmaceuticals, Inc., Lundbeck, and Teva Pharmaceuticals.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E6871-A03F-5A8F-4160-91F421A486B2}"/>
              </a:ext>
            </a:extLst>
          </p:cNvPr>
          <p:cNvSpPr>
            <a:spLocks noGrp="1"/>
          </p:cNvSpPr>
          <p:nvPr>
            <p:ph type="title"/>
          </p:nvPr>
        </p:nvSpPr>
        <p:spPr/>
        <p:txBody>
          <a:bodyPr>
            <a:normAutofit/>
          </a:bodyPr>
          <a:lstStyle/>
          <a:p>
            <a:r>
              <a:rPr lang="en-US" dirty="0"/>
              <a:t>Stratified Care for Acute Treatment</a:t>
            </a:r>
          </a:p>
        </p:txBody>
      </p:sp>
      <p:sp>
        <p:nvSpPr>
          <p:cNvPr id="3" name="Text Placeholder 2">
            <a:extLst>
              <a:ext uri="{FF2B5EF4-FFF2-40B4-BE49-F238E27FC236}">
                <a16:creationId xmlns:a16="http://schemas.microsoft.com/office/drawing/2014/main" id="{635EEA3C-534D-A3CC-A5F3-DD0785AD1606}"/>
              </a:ext>
            </a:extLst>
          </p:cNvPr>
          <p:cNvSpPr>
            <a:spLocks noGrp="1"/>
          </p:cNvSpPr>
          <p:nvPr>
            <p:ph type="body" sz="quarter" idx="1"/>
          </p:nvPr>
        </p:nvSpPr>
        <p:spPr/>
        <p:txBody>
          <a:bodyPr>
            <a:noAutofit/>
          </a:bodyPr>
          <a:lstStyle/>
          <a:p>
            <a:r>
              <a:rPr lang="en-US" sz="1400" dirty="0"/>
              <a:t>NSAID = non-steroidal anti-inflammatory drug.</a:t>
            </a:r>
            <a:br>
              <a:rPr lang="en-US" sz="1400" dirty="0"/>
            </a:br>
            <a:r>
              <a:rPr lang="en-US" sz="1400" dirty="0"/>
              <a:t>Lipton RB, et al. </a:t>
            </a:r>
            <a:r>
              <a:rPr lang="en-US" sz="1400" i="1" dirty="0"/>
              <a:t>JAMA</a:t>
            </a:r>
            <a:r>
              <a:rPr lang="en-US" sz="1400" dirty="0"/>
              <a:t>. 2000;284(20):2599-2605. Lipton RB, et al. </a:t>
            </a:r>
            <a:r>
              <a:rPr lang="en-US" sz="1400" i="1" dirty="0"/>
              <a:t>Headache</a:t>
            </a:r>
            <a:r>
              <a:rPr lang="en-US" sz="1400" dirty="0"/>
              <a:t>. 2018;58(9):1408-1426.</a:t>
            </a:r>
          </a:p>
        </p:txBody>
      </p:sp>
      <p:sp>
        <p:nvSpPr>
          <p:cNvPr id="4" name="Flowchart: Magnetic Disk 14">
            <a:extLst>
              <a:ext uri="{FF2B5EF4-FFF2-40B4-BE49-F238E27FC236}">
                <a16:creationId xmlns:a16="http://schemas.microsoft.com/office/drawing/2014/main" id="{FE9D7B6E-B467-5EE4-5BA0-F92DA660FC7D}"/>
              </a:ext>
            </a:extLst>
          </p:cNvPr>
          <p:cNvSpPr/>
          <p:nvPr/>
        </p:nvSpPr>
        <p:spPr>
          <a:xfrm>
            <a:off x="1307507" y="4199165"/>
            <a:ext cx="6685234" cy="1443729"/>
          </a:xfrm>
          <a:prstGeom prst="flowChartMagneticDisk">
            <a:avLst/>
          </a:prstGeom>
          <a:gradFill flip="none" rotWithShape="1">
            <a:gsLst>
              <a:gs pos="0">
                <a:srgbClr val="1B3255">
                  <a:tint val="66000"/>
                  <a:satMod val="160000"/>
                </a:srgbClr>
              </a:gs>
              <a:gs pos="50000">
                <a:srgbClr val="1B3255">
                  <a:tint val="44500"/>
                  <a:satMod val="160000"/>
                </a:srgbClr>
              </a:gs>
              <a:gs pos="100000">
                <a:srgbClr val="1B3255">
                  <a:tint val="23500"/>
                  <a:satMod val="160000"/>
                </a:srgbClr>
              </a:gs>
            </a:gsLst>
            <a:lin ang="5400000" scaled="1"/>
            <a:tileRect/>
          </a:gradFill>
          <a:ln w="12700" cap="flat" cmpd="sng" algn="ctr">
            <a:solidFill>
              <a:srgbClr val="FFFFFF">
                <a:lumMod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5" name="Rectangle 3">
            <a:extLst>
              <a:ext uri="{FF2B5EF4-FFF2-40B4-BE49-F238E27FC236}">
                <a16:creationId xmlns:a16="http://schemas.microsoft.com/office/drawing/2014/main" id="{F2EFA819-A869-94CB-6168-D4267F1BB6FC}"/>
              </a:ext>
            </a:extLst>
          </p:cNvPr>
          <p:cNvSpPr txBox="1">
            <a:spLocks noChangeArrowheads="1"/>
          </p:cNvSpPr>
          <p:nvPr/>
        </p:nvSpPr>
        <p:spPr>
          <a:xfrm>
            <a:off x="2890850" y="4698365"/>
            <a:ext cx="3518544" cy="842175"/>
          </a:xfrm>
          <a:prstGeom prst="rect">
            <a:avLst/>
          </a:prstGeom>
          <a:noFill/>
        </p:spPr>
        <p:txBody>
          <a:bodyPr lIns="0" tIns="0" rIns="0" bIns="0" anchor="ctr" anchorCtr="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fontAlgn="auto">
              <a:lnSpc>
                <a:spcPct val="100000"/>
              </a:lnSpc>
              <a:buClr>
                <a:srgbClr val="3FAC9B"/>
              </a:buClr>
              <a:buFont typeface="Wingdings" panose="05000000000000000000" pitchFamily="2" charset="2"/>
              <a:buNone/>
            </a:pPr>
            <a:r>
              <a:rPr lang="en-US" altLang="en-US" sz="2400" b="1" dirty="0">
                <a:solidFill>
                  <a:srgbClr val="0D0C0C"/>
                </a:solidFill>
                <a:latin typeface="Arial"/>
                <a:ea typeface="ＭＳ Ｐゴシック" panose="020B0600070205080204" pitchFamily="34" charset="-128"/>
                <a:cs typeface="Arial" panose="020B0604020202020204" pitchFamily="34" charset="0"/>
              </a:rPr>
              <a:t>NSAID/acetaminophen</a:t>
            </a:r>
            <a:endParaRPr lang="en-US" altLang="en-US" b="1" dirty="0">
              <a:solidFill>
                <a:srgbClr val="0D0C0C"/>
              </a:solidFill>
              <a:latin typeface="Arial"/>
              <a:ea typeface="ＭＳ Ｐゴシック" panose="020B0600070205080204" pitchFamily="34" charset="-128"/>
            </a:endParaRPr>
          </a:p>
        </p:txBody>
      </p:sp>
      <p:sp>
        <p:nvSpPr>
          <p:cNvPr id="6" name="Flowchart: Magnetic Disk 16">
            <a:extLst>
              <a:ext uri="{FF2B5EF4-FFF2-40B4-BE49-F238E27FC236}">
                <a16:creationId xmlns:a16="http://schemas.microsoft.com/office/drawing/2014/main" id="{9022AAB3-BA50-D892-BA3A-7EB7559B5567}"/>
              </a:ext>
            </a:extLst>
          </p:cNvPr>
          <p:cNvSpPr/>
          <p:nvPr/>
        </p:nvSpPr>
        <p:spPr>
          <a:xfrm>
            <a:off x="1714346" y="3023204"/>
            <a:ext cx="5871557" cy="1443729"/>
          </a:xfrm>
          <a:prstGeom prst="flowChartMagneticDisk">
            <a:avLst/>
          </a:prstGeom>
          <a:gradFill flip="none" rotWithShape="1">
            <a:gsLst>
              <a:gs pos="0">
                <a:srgbClr val="811A22">
                  <a:tint val="66000"/>
                  <a:satMod val="160000"/>
                </a:srgbClr>
              </a:gs>
              <a:gs pos="50000">
                <a:srgbClr val="811A22">
                  <a:tint val="44500"/>
                  <a:satMod val="160000"/>
                </a:srgbClr>
              </a:gs>
              <a:gs pos="100000">
                <a:srgbClr val="811A22">
                  <a:tint val="23500"/>
                  <a:satMod val="160000"/>
                </a:srgbClr>
              </a:gs>
            </a:gsLst>
            <a:lin ang="5400000" scaled="1"/>
            <a:tileRect/>
          </a:gradFill>
          <a:ln w="12700" cap="flat" cmpd="sng" algn="ctr">
            <a:solidFill>
              <a:srgbClr val="FFFFFF">
                <a:lumMod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7" name="Rectangle 3">
            <a:extLst>
              <a:ext uri="{FF2B5EF4-FFF2-40B4-BE49-F238E27FC236}">
                <a16:creationId xmlns:a16="http://schemas.microsoft.com/office/drawing/2014/main" id="{058FACBD-D225-C937-B627-74EE0EF25830}"/>
              </a:ext>
            </a:extLst>
          </p:cNvPr>
          <p:cNvSpPr txBox="1">
            <a:spLocks noChangeArrowheads="1"/>
          </p:cNvSpPr>
          <p:nvPr/>
        </p:nvSpPr>
        <p:spPr>
          <a:xfrm>
            <a:off x="2890850" y="3517596"/>
            <a:ext cx="3518544" cy="842175"/>
          </a:xfrm>
          <a:prstGeom prst="rect">
            <a:avLst/>
          </a:prstGeom>
          <a:noFill/>
        </p:spPr>
        <p:txBody>
          <a:bodyPr lIns="0" tIns="0" rIns="0" bIns="0" anchor="ctr" anchorCtr="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fontAlgn="auto">
              <a:lnSpc>
                <a:spcPct val="100000"/>
              </a:lnSpc>
              <a:buClr>
                <a:srgbClr val="3FAC9B"/>
              </a:buClr>
              <a:buFont typeface="Wingdings" panose="05000000000000000000" pitchFamily="2" charset="2"/>
              <a:buNone/>
            </a:pPr>
            <a:r>
              <a:rPr lang="en-US" altLang="en-US" sz="2400" b="1" dirty="0">
                <a:solidFill>
                  <a:srgbClr val="0D0C0C"/>
                </a:solidFill>
                <a:latin typeface="Arial"/>
                <a:ea typeface="ＭＳ Ｐゴシック" panose="020B0600070205080204" pitchFamily="34" charset="-128"/>
                <a:cs typeface="Arial" panose="020B0604020202020204" pitchFamily="34" charset="0"/>
              </a:rPr>
              <a:t>Ergot/triptan/</a:t>
            </a:r>
            <a:r>
              <a:rPr lang="en-US" altLang="en-US" sz="2400" b="1" dirty="0" err="1">
                <a:solidFill>
                  <a:srgbClr val="0D0C0C"/>
                </a:solidFill>
                <a:latin typeface="Arial"/>
                <a:ea typeface="ＭＳ Ｐゴシック" panose="020B0600070205080204" pitchFamily="34" charset="-128"/>
                <a:cs typeface="Arial" panose="020B0604020202020204" pitchFamily="34" charset="0"/>
              </a:rPr>
              <a:t>ditan</a:t>
            </a:r>
            <a:r>
              <a:rPr lang="en-US" altLang="en-US" sz="2400" b="1" dirty="0">
                <a:solidFill>
                  <a:srgbClr val="0D0C0C"/>
                </a:solidFill>
                <a:latin typeface="Arial"/>
                <a:ea typeface="ＭＳ Ｐゴシック" panose="020B0600070205080204" pitchFamily="34" charset="-128"/>
                <a:cs typeface="Arial" panose="020B0604020202020204" pitchFamily="34" charset="0"/>
              </a:rPr>
              <a:t> ± NSAID</a:t>
            </a:r>
            <a:endParaRPr lang="en-US" altLang="en-US" sz="2400" b="1" dirty="0">
              <a:solidFill>
                <a:srgbClr val="0D0C0C"/>
              </a:solidFill>
              <a:latin typeface="Arial"/>
              <a:ea typeface="ＭＳ Ｐゴシック" panose="020B0600070205080204" pitchFamily="34" charset="-128"/>
            </a:endParaRPr>
          </a:p>
        </p:txBody>
      </p:sp>
      <p:sp>
        <p:nvSpPr>
          <p:cNvPr id="8" name="Flowchart: Magnetic Disk 18">
            <a:extLst>
              <a:ext uri="{FF2B5EF4-FFF2-40B4-BE49-F238E27FC236}">
                <a16:creationId xmlns:a16="http://schemas.microsoft.com/office/drawing/2014/main" id="{0BC23767-BA17-1152-28FE-A74CA8DE5E61}"/>
              </a:ext>
            </a:extLst>
          </p:cNvPr>
          <p:cNvSpPr/>
          <p:nvPr/>
        </p:nvSpPr>
        <p:spPr>
          <a:xfrm>
            <a:off x="2131164" y="1371600"/>
            <a:ext cx="5037921" cy="1866763"/>
          </a:xfrm>
          <a:prstGeom prst="flowChartMagneticDisk">
            <a:avLst/>
          </a:prstGeom>
          <a:gradFill flip="none" rotWithShape="1">
            <a:gsLst>
              <a:gs pos="0">
                <a:srgbClr val="CA2526">
                  <a:tint val="66000"/>
                  <a:satMod val="160000"/>
                </a:srgbClr>
              </a:gs>
              <a:gs pos="50000">
                <a:srgbClr val="CA2526">
                  <a:tint val="44500"/>
                  <a:satMod val="160000"/>
                </a:srgbClr>
              </a:gs>
              <a:gs pos="100000">
                <a:srgbClr val="CA2526">
                  <a:tint val="23500"/>
                  <a:satMod val="160000"/>
                </a:srgbClr>
              </a:gs>
            </a:gsLst>
            <a:lin ang="5400000" scaled="1"/>
            <a:tileRect/>
          </a:gradFill>
          <a:ln w="12700" cap="flat" cmpd="sng" algn="ctr">
            <a:solidFill>
              <a:srgbClr val="FFFFFF">
                <a:lumMod val="50000"/>
              </a:srgbClr>
            </a:solidFill>
            <a:prstDash val="solid"/>
            <a:miter lim="800000"/>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9" name="Rectangle 3">
            <a:extLst>
              <a:ext uri="{FF2B5EF4-FFF2-40B4-BE49-F238E27FC236}">
                <a16:creationId xmlns:a16="http://schemas.microsoft.com/office/drawing/2014/main" id="{FDAA15E5-77BD-DB92-9771-27938576C936}"/>
              </a:ext>
            </a:extLst>
          </p:cNvPr>
          <p:cNvSpPr txBox="1">
            <a:spLocks noChangeArrowheads="1"/>
          </p:cNvSpPr>
          <p:nvPr/>
        </p:nvSpPr>
        <p:spPr>
          <a:xfrm>
            <a:off x="2907014" y="2133600"/>
            <a:ext cx="3518544" cy="842175"/>
          </a:xfrm>
          <a:prstGeom prst="rect">
            <a:avLst/>
          </a:prstGeom>
          <a:noFill/>
        </p:spPr>
        <p:txBody>
          <a:bodyPr lIns="0" tIns="0" rIns="0" bIns="0" anchor="ctr" anchorCtr="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fontAlgn="auto">
              <a:lnSpc>
                <a:spcPct val="100000"/>
              </a:lnSpc>
              <a:buClr>
                <a:srgbClr val="3FAC9B"/>
              </a:buClr>
              <a:buFont typeface="Wingdings" panose="05000000000000000000" pitchFamily="2" charset="2"/>
              <a:buNone/>
            </a:pPr>
            <a:r>
              <a:rPr lang="en-US" altLang="en-US" sz="2400" b="1" dirty="0">
                <a:solidFill>
                  <a:srgbClr val="0D0C0C"/>
                </a:solidFill>
                <a:latin typeface="Arial"/>
                <a:ea typeface="ＭＳ Ｐゴシック" panose="020B0600070205080204" pitchFamily="34" charset="-128"/>
                <a:cs typeface="Arial" panose="020B0604020202020204" pitchFamily="34" charset="0"/>
              </a:rPr>
              <a:t>Ergot/triptan/</a:t>
            </a:r>
            <a:r>
              <a:rPr lang="en-US" altLang="en-US" sz="2400" b="1" dirty="0" err="1">
                <a:solidFill>
                  <a:srgbClr val="0D0C0C"/>
                </a:solidFill>
                <a:latin typeface="Arial"/>
                <a:ea typeface="ＭＳ Ｐゴシック" panose="020B0600070205080204" pitchFamily="34" charset="-128"/>
                <a:cs typeface="Arial" panose="020B0604020202020204" pitchFamily="34" charset="0"/>
              </a:rPr>
              <a:t>ditan</a:t>
            </a:r>
            <a:r>
              <a:rPr lang="en-US" altLang="en-US" sz="2400" b="1" dirty="0">
                <a:solidFill>
                  <a:srgbClr val="0D0C0C"/>
                </a:solidFill>
                <a:latin typeface="Arial"/>
                <a:ea typeface="ＭＳ Ｐゴシック" panose="020B0600070205080204" pitchFamily="34" charset="-128"/>
                <a:cs typeface="Arial" panose="020B0604020202020204" pitchFamily="34" charset="0"/>
              </a:rPr>
              <a:t> ± </a:t>
            </a:r>
            <a:r>
              <a:rPr lang="en-US" altLang="en-US" sz="2400" b="1" dirty="0" err="1">
                <a:solidFill>
                  <a:srgbClr val="0D0C0C"/>
                </a:solidFill>
                <a:latin typeface="Arial"/>
                <a:ea typeface="ＭＳ Ｐゴシック" panose="020B0600070205080204" pitchFamily="34" charset="-128"/>
                <a:cs typeface="Arial" panose="020B0604020202020204" pitchFamily="34" charset="0"/>
              </a:rPr>
              <a:t>Gepant</a:t>
            </a:r>
            <a:r>
              <a:rPr lang="en-US" altLang="en-US" sz="2400" b="1" dirty="0">
                <a:solidFill>
                  <a:srgbClr val="0D0C0C"/>
                </a:solidFill>
                <a:latin typeface="Arial"/>
                <a:ea typeface="ＭＳ Ｐゴシック" panose="020B0600070205080204" pitchFamily="34" charset="-128"/>
                <a:cs typeface="Arial" panose="020B0604020202020204" pitchFamily="34" charset="0"/>
              </a:rPr>
              <a:t> ± NSAID ± dopamine antagonist</a:t>
            </a:r>
            <a:endParaRPr lang="en-US" altLang="en-US" sz="2400" b="1" dirty="0">
              <a:solidFill>
                <a:srgbClr val="0D0C0C"/>
              </a:solidFill>
              <a:latin typeface="Arial"/>
              <a:ea typeface="ＭＳ Ｐゴシック" panose="020B0600070205080204" pitchFamily="34" charset="-128"/>
            </a:endParaRPr>
          </a:p>
        </p:txBody>
      </p:sp>
      <p:sp>
        <p:nvSpPr>
          <p:cNvPr id="10" name="Arrow: Left 35">
            <a:extLst>
              <a:ext uri="{FF2B5EF4-FFF2-40B4-BE49-F238E27FC236}">
                <a16:creationId xmlns:a16="http://schemas.microsoft.com/office/drawing/2014/main" id="{9AE9D5B3-BA4B-5B0F-0AEC-13BAE3AB6985}"/>
              </a:ext>
            </a:extLst>
          </p:cNvPr>
          <p:cNvSpPr/>
          <p:nvPr/>
        </p:nvSpPr>
        <p:spPr>
          <a:xfrm>
            <a:off x="8178673" y="4311830"/>
            <a:ext cx="2794822" cy="1142993"/>
          </a:xfrm>
          <a:prstGeom prst="leftArrow">
            <a:avLst/>
          </a:prstGeom>
          <a:solidFill>
            <a:srgbClr val="1B3255"/>
          </a:solidFill>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cs typeface="+mn-cs"/>
              </a:rPr>
              <a:t>Mild</a:t>
            </a:r>
          </a:p>
        </p:txBody>
      </p:sp>
      <p:sp>
        <p:nvSpPr>
          <p:cNvPr id="11" name="Arrow: Left 36">
            <a:extLst>
              <a:ext uri="{FF2B5EF4-FFF2-40B4-BE49-F238E27FC236}">
                <a16:creationId xmlns:a16="http://schemas.microsoft.com/office/drawing/2014/main" id="{1F5BE3C0-56CE-85E3-F8C0-C5E3B828BCA2}"/>
              </a:ext>
            </a:extLst>
          </p:cNvPr>
          <p:cNvSpPr/>
          <p:nvPr/>
        </p:nvSpPr>
        <p:spPr>
          <a:xfrm>
            <a:off x="8178673" y="3194103"/>
            <a:ext cx="2794822" cy="1142993"/>
          </a:xfrm>
          <a:prstGeom prst="leftArrow">
            <a:avLst/>
          </a:prstGeom>
          <a:solidFill>
            <a:srgbClr val="811A22"/>
          </a:solidFill>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cs typeface="+mn-cs"/>
              </a:rPr>
              <a:t>Moderate</a:t>
            </a:r>
          </a:p>
        </p:txBody>
      </p:sp>
      <p:sp>
        <p:nvSpPr>
          <p:cNvPr id="12" name="Arrow: Left 37">
            <a:extLst>
              <a:ext uri="{FF2B5EF4-FFF2-40B4-BE49-F238E27FC236}">
                <a16:creationId xmlns:a16="http://schemas.microsoft.com/office/drawing/2014/main" id="{28831420-C2F0-B74D-2941-E3D051BAE70D}"/>
              </a:ext>
            </a:extLst>
          </p:cNvPr>
          <p:cNvSpPr/>
          <p:nvPr/>
        </p:nvSpPr>
        <p:spPr>
          <a:xfrm>
            <a:off x="8178673" y="1997158"/>
            <a:ext cx="2794822" cy="1142993"/>
          </a:xfrm>
          <a:prstGeom prst="leftArrow">
            <a:avLst/>
          </a:prstGeom>
          <a:solidFill>
            <a:srgbClr val="CA2526"/>
          </a:solidFill>
        </p:spPr>
        <p:txBody>
          <a:bodyPr wrap="none"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cs typeface="+mn-cs"/>
              </a:rPr>
              <a:t>Severe</a:t>
            </a:r>
            <a:endParaRPr kumimoji="0" lang="en-US" sz="2000" b="0" i="0" u="none" strike="noStrike" kern="0" cap="none" spc="0" normalizeH="0" baseline="0" noProof="0" dirty="0">
              <a:ln>
                <a:noFill/>
              </a:ln>
              <a:solidFill>
                <a:srgbClr val="FFFFFF"/>
              </a:solidFill>
              <a:effectLst/>
              <a:uLnTx/>
              <a:uFillTx/>
              <a:latin typeface="Arial"/>
              <a:cs typeface="+mn-cs"/>
            </a:endParaRPr>
          </a:p>
        </p:txBody>
      </p:sp>
      <p:sp>
        <p:nvSpPr>
          <p:cNvPr id="13" name="Rectangle 3">
            <a:extLst>
              <a:ext uri="{FF2B5EF4-FFF2-40B4-BE49-F238E27FC236}">
                <a16:creationId xmlns:a16="http://schemas.microsoft.com/office/drawing/2014/main" id="{0A6CDC5C-45AF-D671-4BE4-225E5F931746}"/>
              </a:ext>
            </a:extLst>
          </p:cNvPr>
          <p:cNvSpPr txBox="1">
            <a:spLocks noChangeArrowheads="1"/>
          </p:cNvSpPr>
          <p:nvPr/>
        </p:nvSpPr>
        <p:spPr>
          <a:xfrm>
            <a:off x="8378698" y="1257125"/>
            <a:ext cx="2794822" cy="908377"/>
          </a:xfrm>
          <a:prstGeom prst="rect">
            <a:avLst/>
          </a:prstGeom>
          <a:noFill/>
        </p:spPr>
        <p:txBody>
          <a:bodyPr anchor="ctr" anchorCtr="0"/>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fontAlgn="auto">
              <a:lnSpc>
                <a:spcPct val="100000"/>
              </a:lnSpc>
              <a:spcBef>
                <a:spcPts val="0"/>
              </a:spcBef>
              <a:spcAft>
                <a:spcPts val="0"/>
              </a:spcAft>
              <a:buClr>
                <a:srgbClr val="3FAC9B"/>
              </a:buClr>
              <a:buFont typeface="Wingdings" panose="05000000000000000000" pitchFamily="2" charset="2"/>
              <a:buNone/>
            </a:pPr>
            <a:r>
              <a:rPr lang="en-US" altLang="en-US" dirty="0">
                <a:solidFill>
                  <a:srgbClr val="0D0C0C"/>
                </a:solidFill>
                <a:latin typeface="Arial"/>
                <a:ea typeface="ＭＳ Ｐゴシック" panose="020B0600070205080204" pitchFamily="34" charset="-128"/>
                <a:cs typeface="Arial" panose="020B0604020202020204" pitchFamily="34" charset="0"/>
              </a:rPr>
              <a:t>Level of disability </a:t>
            </a:r>
          </a:p>
          <a:p>
            <a:pPr algn="ctr" fontAlgn="auto">
              <a:lnSpc>
                <a:spcPct val="100000"/>
              </a:lnSpc>
              <a:spcBef>
                <a:spcPts val="0"/>
              </a:spcBef>
              <a:spcAft>
                <a:spcPts val="0"/>
              </a:spcAft>
              <a:buClr>
                <a:srgbClr val="3FAC9B"/>
              </a:buClr>
              <a:buFont typeface="Wingdings" panose="05000000000000000000" pitchFamily="2" charset="2"/>
              <a:buNone/>
            </a:pPr>
            <a:r>
              <a:rPr lang="en-US" altLang="en-US" dirty="0">
                <a:solidFill>
                  <a:srgbClr val="0D0C0C"/>
                </a:solidFill>
                <a:latin typeface="Arial"/>
                <a:ea typeface="ＭＳ Ｐゴシック" panose="020B0600070205080204" pitchFamily="34" charset="-128"/>
                <a:cs typeface="Arial" panose="020B0604020202020204" pitchFamily="34" charset="0"/>
              </a:rPr>
              <a:t>due to migraine</a:t>
            </a:r>
            <a:endParaRPr lang="en-US" altLang="en-US" sz="1400" dirty="0">
              <a:solidFill>
                <a:srgbClr val="0D0C0C"/>
              </a:solidFill>
              <a:latin typeface="Arial"/>
              <a:ea typeface="ＭＳ Ｐゴシック" panose="020B0600070205080204" pitchFamily="34" charset="-128"/>
            </a:endParaRPr>
          </a:p>
        </p:txBody>
      </p:sp>
      <p:sp>
        <p:nvSpPr>
          <p:cNvPr id="14" name="TextBox 13">
            <a:extLst>
              <a:ext uri="{FF2B5EF4-FFF2-40B4-BE49-F238E27FC236}">
                <a16:creationId xmlns:a16="http://schemas.microsoft.com/office/drawing/2014/main" id="{7130CB37-F67C-FED4-E2E5-C2667F0234CA}"/>
              </a:ext>
            </a:extLst>
          </p:cNvPr>
          <p:cNvSpPr txBox="1"/>
          <p:nvPr/>
        </p:nvSpPr>
        <p:spPr>
          <a:xfrm>
            <a:off x="3331307" y="1581620"/>
            <a:ext cx="2669958" cy="369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j-lt"/>
                <a:ea typeface="+mj-ea"/>
                <a:cs typeface="+mj-cs"/>
                <a:sym typeface="Helvetica"/>
              </a:rPr>
              <a:t>(Consider non-oral route)</a:t>
            </a:r>
          </a:p>
        </p:txBody>
      </p:sp>
      <p:sp>
        <p:nvSpPr>
          <p:cNvPr id="15" name="TextBox 14">
            <a:extLst>
              <a:ext uri="{FF2B5EF4-FFF2-40B4-BE49-F238E27FC236}">
                <a16:creationId xmlns:a16="http://schemas.microsoft.com/office/drawing/2014/main" id="{86051F0E-ABAA-07F6-468F-71B011DFCEAA}"/>
              </a:ext>
            </a:extLst>
          </p:cNvPr>
          <p:cNvSpPr txBox="1"/>
          <p:nvPr/>
        </p:nvSpPr>
        <p:spPr>
          <a:xfrm>
            <a:off x="4666286" y="5935897"/>
            <a:ext cx="5510479" cy="4616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8" tIns="45718" rIns="45718" bIns="45718"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sz="2400" b="1" i="0" u="none" strike="noStrike" cap="none" spc="0" normalizeH="0" baseline="0" dirty="0">
                <a:ln>
                  <a:noFill/>
                </a:ln>
                <a:solidFill>
                  <a:srgbClr val="7030A0"/>
                </a:solidFill>
                <a:effectLst/>
                <a:uFillTx/>
                <a:latin typeface="+mj-lt"/>
                <a:ea typeface="+mj-ea"/>
                <a:cs typeface="+mj-cs"/>
                <a:sym typeface="Helvetica"/>
              </a:rPr>
              <a:t>Rx acute drugs remain underutilized!</a:t>
            </a:r>
          </a:p>
        </p:txBody>
      </p:sp>
    </p:spTree>
    <p:extLst>
      <p:ext uri="{BB962C8B-B14F-4D97-AF65-F5344CB8AC3E}">
        <p14:creationId xmlns:p14="http://schemas.microsoft.com/office/powerpoint/2010/main" val="367784626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P spid="8" grpId="0" animBg="1"/>
      <p:bldP spid="9" grpId="0"/>
      <p:bldP spid="10" grpId="0" animBg="1"/>
      <p:bldP spid="11" grpId="0" animBg="1"/>
      <p:bldP spid="12" grpId="0" animBg="1"/>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A7E7D-E652-64C2-0AA5-E664BA2182A4}"/>
              </a:ext>
            </a:extLst>
          </p:cNvPr>
          <p:cNvSpPr>
            <a:spLocks noGrp="1"/>
          </p:cNvSpPr>
          <p:nvPr>
            <p:ph type="title"/>
          </p:nvPr>
        </p:nvSpPr>
        <p:spPr/>
        <p:txBody>
          <a:bodyPr/>
          <a:lstStyle/>
          <a:p>
            <a:r>
              <a:rPr lang="en-US" dirty="0"/>
              <a:t>Consider Preventive Medication When:</a:t>
            </a:r>
          </a:p>
        </p:txBody>
      </p:sp>
      <p:sp>
        <p:nvSpPr>
          <p:cNvPr id="3" name="Text Placeholder 2">
            <a:extLst>
              <a:ext uri="{FF2B5EF4-FFF2-40B4-BE49-F238E27FC236}">
                <a16:creationId xmlns:a16="http://schemas.microsoft.com/office/drawing/2014/main" id="{FEC007AE-3E6B-C4DE-FC75-738F41866911}"/>
              </a:ext>
            </a:extLst>
          </p:cNvPr>
          <p:cNvSpPr>
            <a:spLocks noGrp="1"/>
          </p:cNvSpPr>
          <p:nvPr>
            <p:ph type="body" sz="quarter" idx="1"/>
          </p:nvPr>
        </p:nvSpPr>
        <p:spPr/>
        <p:txBody>
          <a:bodyPr>
            <a:normAutofit/>
          </a:bodyPr>
          <a:lstStyle/>
          <a:p>
            <a:r>
              <a:rPr lang="en-US" sz="1400" dirty="0"/>
              <a:t>CDH = chronic daily headache; AEs = adverse events.</a:t>
            </a:r>
          </a:p>
        </p:txBody>
      </p:sp>
      <p:sp>
        <p:nvSpPr>
          <p:cNvPr id="4" name="Rectangle 3">
            <a:extLst>
              <a:ext uri="{FF2B5EF4-FFF2-40B4-BE49-F238E27FC236}">
                <a16:creationId xmlns:a16="http://schemas.microsoft.com/office/drawing/2014/main" id="{F96FB39C-8C30-767F-0ED4-01EB12E653AE}"/>
              </a:ext>
            </a:extLst>
          </p:cNvPr>
          <p:cNvSpPr txBox="1">
            <a:spLocks noChangeArrowheads="1"/>
          </p:cNvSpPr>
          <p:nvPr/>
        </p:nvSpPr>
        <p:spPr>
          <a:xfrm>
            <a:off x="838200" y="1295400"/>
            <a:ext cx="10134600" cy="4876800"/>
          </a:xfrm>
          <a:prstGeom prst="rect">
            <a:avLst/>
          </a:prstGeom>
          <a:ln w="12700">
            <a:miter lim="400000"/>
          </a:ln>
          <a:effectLst/>
          <a:extLst>
            <a:ext uri="{AF507438-7753-43E0-B8FC-AC1667EBCBE1}">
              <a14:hiddenEffects xmlns:a14="http://schemas.microsoft.com/office/drawing/2010/main">
                <a:effectLst>
                  <a:outerShdw dist="45791" dir="2021404" algn="ctr" rotWithShape="0">
                    <a:srgbClr val="000000"/>
                  </a:outerShdw>
                </a:effectLst>
              </a14:hiddenEffects>
            </a:ext>
          </a:extLst>
        </p:spPr>
        <p:txBody>
          <a:bodyPr lIns="137160" tIns="137160" rIns="137160" bIns="137160" anchor="b">
            <a:normAutofit/>
          </a:bodyPr>
          <a:lstStyle>
            <a:lvl1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1pPr>
            <a:lvl2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2pPr>
            <a:lvl3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3pPr>
            <a:lvl4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4pPr>
            <a:lvl5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eaLnBrk="1" fontAlgn="auto" hangingPunct="1">
              <a:lnSpc>
                <a:spcPct val="110000"/>
              </a:lnSpc>
              <a:buFont typeface="Monotype Sorts" pitchFamily="2" charset="2"/>
              <a:buNone/>
              <a:defRPr/>
            </a:pPr>
            <a:r>
              <a:rPr lang="en-US" sz="2800" b="0" kern="0" dirty="0">
                <a:solidFill>
                  <a:schemeClr val="tx1">
                    <a:lumMod val="95000"/>
                    <a:lumOff val="5000"/>
                  </a:schemeClr>
                </a:solidFill>
              </a:rPr>
              <a:t>	1.	Migraine significantly interferes with daily routine, 				despite acute treatment	</a:t>
            </a:r>
          </a:p>
          <a:p>
            <a:pPr eaLnBrk="1" fontAlgn="auto" hangingPunct="1">
              <a:lnSpc>
                <a:spcPct val="110000"/>
              </a:lnSpc>
              <a:buFont typeface="Monotype Sorts" pitchFamily="2" charset="2"/>
              <a:buNone/>
              <a:defRPr/>
            </a:pPr>
            <a:r>
              <a:rPr lang="en-US" sz="2800" b="0" kern="0" dirty="0">
                <a:solidFill>
                  <a:schemeClr val="tx1">
                    <a:lumMod val="95000"/>
                    <a:lumOff val="5000"/>
                  </a:schemeClr>
                </a:solidFill>
              </a:rPr>
              <a:t>	2. 	Frequency attacks (&gt;1/week) with risk of CDH or MOH</a:t>
            </a:r>
          </a:p>
          <a:p>
            <a:pPr eaLnBrk="1" fontAlgn="auto" hangingPunct="1">
              <a:lnSpc>
                <a:spcPct val="110000"/>
              </a:lnSpc>
              <a:buFont typeface="Monotype Sorts" pitchFamily="2" charset="2"/>
              <a:buNone/>
              <a:defRPr/>
            </a:pPr>
            <a:r>
              <a:rPr lang="en-US" sz="2800" b="0" kern="0" dirty="0">
                <a:solidFill>
                  <a:schemeClr val="tx1">
                    <a:lumMod val="95000"/>
                    <a:lumOff val="5000"/>
                  </a:schemeClr>
                </a:solidFill>
              </a:rPr>
              <a:t>	3. 	Acute medications ineffective, contraindicated, 					troublesome AEs, or overused </a:t>
            </a:r>
          </a:p>
          <a:p>
            <a:pPr eaLnBrk="1" fontAlgn="auto" hangingPunct="1">
              <a:lnSpc>
                <a:spcPct val="110000"/>
              </a:lnSpc>
              <a:buFont typeface="Monotype Sorts" pitchFamily="2" charset="2"/>
              <a:buNone/>
              <a:defRPr/>
            </a:pPr>
            <a:r>
              <a:rPr lang="en-US" sz="2800" b="0" kern="0" dirty="0">
                <a:solidFill>
                  <a:schemeClr val="tx1">
                    <a:lumMod val="95000"/>
                    <a:lumOff val="5000"/>
                  </a:schemeClr>
                </a:solidFill>
              </a:rPr>
              <a:t>	4. 	Patient preference 	</a:t>
            </a:r>
          </a:p>
          <a:p>
            <a:pPr eaLnBrk="1" fontAlgn="auto" hangingPunct="1">
              <a:lnSpc>
                <a:spcPct val="110000"/>
              </a:lnSpc>
              <a:buFont typeface="Monotype Sorts" pitchFamily="2" charset="2"/>
              <a:buNone/>
              <a:defRPr/>
            </a:pPr>
            <a:r>
              <a:rPr lang="en-US" sz="2800" b="0" kern="0" dirty="0">
                <a:solidFill>
                  <a:schemeClr val="tx1">
                    <a:lumMod val="95000"/>
                    <a:lumOff val="5000"/>
                  </a:schemeClr>
                </a:solidFill>
              </a:rPr>
              <a:t>	5. 	Presence of certain migraine variants		</a:t>
            </a:r>
          </a:p>
          <a:p>
            <a:pPr eaLnBrk="1" fontAlgn="auto" hangingPunct="1">
              <a:lnSpc>
                <a:spcPct val="110000"/>
              </a:lnSpc>
              <a:buFont typeface="Monotype Sorts" pitchFamily="2" charset="2"/>
              <a:buNone/>
              <a:defRPr/>
            </a:pPr>
            <a:r>
              <a:rPr lang="en-US" sz="2800" b="0" kern="0" dirty="0"/>
              <a:t>		</a:t>
            </a:r>
            <a:r>
              <a:rPr lang="en-US" sz="2400" b="0" kern="0" dirty="0">
                <a:solidFill>
                  <a:srgbClr val="FF0000"/>
                </a:solidFill>
              </a:rPr>
              <a:t>Hemiplegic migraine		    		Migraine with brainstem aura</a:t>
            </a:r>
          </a:p>
          <a:p>
            <a:pPr eaLnBrk="1" fontAlgn="auto" hangingPunct="1">
              <a:lnSpc>
                <a:spcPct val="110000"/>
              </a:lnSpc>
              <a:spcBef>
                <a:spcPct val="50000"/>
              </a:spcBef>
              <a:buFont typeface="Monotype Sorts" pitchFamily="2" charset="2"/>
              <a:buNone/>
              <a:defRPr/>
            </a:pPr>
            <a:r>
              <a:rPr lang="en-US" sz="2400" b="0" kern="0" dirty="0">
                <a:solidFill>
                  <a:srgbClr val="FF0000"/>
                </a:solidFill>
              </a:rPr>
              <a:t>		Migraine with prolonged aura		</a:t>
            </a:r>
            <a:r>
              <a:rPr lang="en-US" sz="2400" b="0" kern="0" dirty="0" err="1">
                <a:solidFill>
                  <a:srgbClr val="FF0000"/>
                </a:solidFill>
              </a:rPr>
              <a:t>Migrainous</a:t>
            </a:r>
            <a:r>
              <a:rPr lang="en-US" sz="2400" b="0" kern="0" dirty="0">
                <a:solidFill>
                  <a:srgbClr val="FF0000"/>
                </a:solidFill>
              </a:rPr>
              <a:t> infarction</a:t>
            </a:r>
          </a:p>
        </p:txBody>
      </p:sp>
    </p:spTree>
    <p:extLst>
      <p:ext uri="{BB962C8B-B14F-4D97-AF65-F5344CB8AC3E}">
        <p14:creationId xmlns:p14="http://schemas.microsoft.com/office/powerpoint/2010/main" val="130600456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CF9D6-D5BF-24D3-8A9C-1E3445B9E6B5}"/>
              </a:ext>
            </a:extLst>
          </p:cNvPr>
          <p:cNvSpPr>
            <a:spLocks noGrp="1"/>
          </p:cNvSpPr>
          <p:nvPr>
            <p:ph type="title"/>
          </p:nvPr>
        </p:nvSpPr>
        <p:spPr>
          <a:xfrm>
            <a:off x="0" y="0"/>
            <a:ext cx="12192000" cy="1069680"/>
          </a:xfrm>
        </p:spPr>
        <p:txBody>
          <a:bodyPr/>
          <a:lstStyle/>
          <a:p>
            <a:r>
              <a:rPr lang="en-US" dirty="0"/>
              <a:t>Migraine Prevention Is Underutilized</a:t>
            </a:r>
          </a:p>
        </p:txBody>
      </p:sp>
      <p:sp>
        <p:nvSpPr>
          <p:cNvPr id="3" name="Text Placeholder 2">
            <a:extLst>
              <a:ext uri="{FF2B5EF4-FFF2-40B4-BE49-F238E27FC236}">
                <a16:creationId xmlns:a16="http://schemas.microsoft.com/office/drawing/2014/main" id="{7BA26AF6-17DB-FCA8-40E9-F1BA66B49E2C}"/>
              </a:ext>
            </a:extLst>
          </p:cNvPr>
          <p:cNvSpPr>
            <a:spLocks noGrp="1"/>
          </p:cNvSpPr>
          <p:nvPr>
            <p:ph type="body" sz="quarter" idx="1"/>
          </p:nvPr>
        </p:nvSpPr>
        <p:spPr>
          <a:xfrm>
            <a:off x="0" y="6324602"/>
            <a:ext cx="9982200" cy="533405"/>
          </a:xfrm>
        </p:spPr>
        <p:txBody>
          <a:bodyPr>
            <a:noAutofit/>
          </a:bodyPr>
          <a:lstStyle/>
          <a:p>
            <a:r>
              <a:rPr lang="en-US" sz="1400" dirty="0" err="1"/>
              <a:t>Nahas</a:t>
            </a:r>
            <a:r>
              <a:rPr lang="en-US" sz="1400" dirty="0"/>
              <a:t> SJ, et al. Presented at: American Headache Society (AHS) Annual Meeting; June 3-6, 2021; Orlando, FL. Lipton RB, et al. Presented at: AHS Annual Meeting; June 23-26, 2005; Philadelphia, PA.</a:t>
            </a:r>
          </a:p>
        </p:txBody>
      </p:sp>
      <p:sp>
        <p:nvSpPr>
          <p:cNvPr id="4" name="Oval 3">
            <a:extLst>
              <a:ext uri="{FF2B5EF4-FFF2-40B4-BE49-F238E27FC236}">
                <a16:creationId xmlns:a16="http://schemas.microsoft.com/office/drawing/2014/main" id="{CEA876D2-A50B-21FE-F191-7443B97BEC73}"/>
              </a:ext>
            </a:extLst>
          </p:cNvPr>
          <p:cNvSpPr>
            <a:spLocks noChangeArrowheads="1"/>
          </p:cNvSpPr>
          <p:nvPr/>
        </p:nvSpPr>
        <p:spPr bwMode="auto">
          <a:xfrm>
            <a:off x="1183856" y="871241"/>
            <a:ext cx="5867400" cy="5334000"/>
          </a:xfrm>
          <a:prstGeom prst="ellipse">
            <a:avLst/>
          </a:prstGeom>
          <a:solidFill>
            <a:srgbClr val="C00000"/>
          </a:solidFill>
          <a:ln w="19050">
            <a:solidFill>
              <a:schemeClr val="bg2"/>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25000" noProof="0">
              <a:ln>
                <a:noFill/>
              </a:ln>
              <a:solidFill>
                <a:srgbClr val="000000"/>
              </a:solidFill>
              <a:effectLst/>
              <a:uLnTx/>
              <a:uFillTx/>
              <a:latin typeface="Arial" pitchFamily="34" charset="0"/>
              <a:ea typeface="+mn-ea"/>
              <a:cs typeface="Arial" panose="020B0604020202020204" pitchFamily="34" charset="0"/>
            </a:endParaRPr>
          </a:p>
        </p:txBody>
      </p:sp>
      <p:sp>
        <p:nvSpPr>
          <p:cNvPr id="5" name="Oval 4">
            <a:extLst>
              <a:ext uri="{FF2B5EF4-FFF2-40B4-BE49-F238E27FC236}">
                <a16:creationId xmlns:a16="http://schemas.microsoft.com/office/drawing/2014/main" id="{9FDC3E19-C090-30D9-2646-988B97262F4F}"/>
              </a:ext>
            </a:extLst>
          </p:cNvPr>
          <p:cNvSpPr>
            <a:spLocks noChangeArrowheads="1"/>
          </p:cNvSpPr>
          <p:nvPr/>
        </p:nvSpPr>
        <p:spPr bwMode="auto">
          <a:xfrm>
            <a:off x="3210304" y="2166641"/>
            <a:ext cx="3584158" cy="3179885"/>
          </a:xfrm>
          <a:prstGeom prst="ellipse">
            <a:avLst/>
          </a:prstGeom>
          <a:solidFill>
            <a:srgbClr val="FFFF00"/>
          </a:solidFill>
          <a:ln w="19050">
            <a:no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25000" noProof="0">
              <a:ln>
                <a:noFill/>
              </a:ln>
              <a:solidFill>
                <a:srgbClr val="000000"/>
              </a:solidFill>
              <a:effectLst/>
              <a:uLnTx/>
              <a:uFillTx/>
              <a:latin typeface="Arial" pitchFamily="34" charset="0"/>
              <a:ea typeface="+mn-ea"/>
              <a:cs typeface="Arial" panose="020B0604020202020204" pitchFamily="34" charset="0"/>
            </a:endParaRPr>
          </a:p>
        </p:txBody>
      </p:sp>
      <p:sp>
        <p:nvSpPr>
          <p:cNvPr id="6" name="Oval 5">
            <a:extLst>
              <a:ext uri="{FF2B5EF4-FFF2-40B4-BE49-F238E27FC236}">
                <a16:creationId xmlns:a16="http://schemas.microsoft.com/office/drawing/2014/main" id="{FFA50266-AD76-58FD-6F81-E2526A6E47D4}"/>
              </a:ext>
            </a:extLst>
          </p:cNvPr>
          <p:cNvSpPr>
            <a:spLocks noChangeArrowheads="1"/>
          </p:cNvSpPr>
          <p:nvPr/>
        </p:nvSpPr>
        <p:spPr bwMode="auto">
          <a:xfrm>
            <a:off x="5283841" y="3462187"/>
            <a:ext cx="1162786" cy="1019908"/>
          </a:xfrm>
          <a:prstGeom prst="ellipse">
            <a:avLst/>
          </a:prstGeom>
          <a:solidFill>
            <a:srgbClr val="00B050"/>
          </a:solidFill>
          <a:ln w="12700">
            <a:solidFill>
              <a:schemeClr val="tx1"/>
            </a:solidFill>
            <a:round/>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25000" noProof="0">
              <a:ln>
                <a:noFill/>
              </a:ln>
              <a:solidFill>
                <a:srgbClr val="000000"/>
              </a:solidFill>
              <a:effectLst/>
              <a:uLnTx/>
              <a:uFillTx/>
              <a:latin typeface="Arial" pitchFamily="34" charset="0"/>
              <a:ea typeface="+mn-ea"/>
              <a:cs typeface="Arial" panose="020B0604020202020204" pitchFamily="34" charset="0"/>
            </a:endParaRPr>
          </a:p>
        </p:txBody>
      </p:sp>
      <p:sp>
        <p:nvSpPr>
          <p:cNvPr id="7" name="AutoShape 6">
            <a:extLst>
              <a:ext uri="{FF2B5EF4-FFF2-40B4-BE49-F238E27FC236}">
                <a16:creationId xmlns:a16="http://schemas.microsoft.com/office/drawing/2014/main" id="{20E6BDB7-BE0C-E7D5-1993-E6DC1D357FC9}"/>
              </a:ext>
            </a:extLst>
          </p:cNvPr>
          <p:cNvSpPr>
            <a:spLocks noChangeArrowheads="1"/>
          </p:cNvSpPr>
          <p:nvPr/>
        </p:nvSpPr>
        <p:spPr bwMode="auto">
          <a:xfrm>
            <a:off x="7092533" y="1163292"/>
            <a:ext cx="4420462" cy="1641231"/>
          </a:xfrm>
          <a:prstGeom prst="roundRect">
            <a:avLst>
              <a:gd name="adj" fmla="val 16667"/>
            </a:avLst>
          </a:prstGeom>
          <a:solidFill>
            <a:srgbClr val="FFFCE1"/>
          </a:solidFill>
          <a:ln w="19050">
            <a:solidFill>
              <a:schemeClr val="bg2"/>
            </a:solidFill>
            <a:round/>
            <a:headEnd/>
            <a:tailEnd/>
          </a:ln>
        </p:spPr>
        <p:txBody>
          <a:bodyPr lIns="0" rIns="0" anchor="ctr"/>
          <a:lstStyle>
            <a:lvl1pPr>
              <a:spcBef>
                <a:spcPct val="20000"/>
              </a:spcBef>
              <a:buClr>
                <a:srgbClr val="CCFF33"/>
              </a:buClr>
              <a:buSzPct val="52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lnSpc>
                <a:spcPct val="110000"/>
              </a:lnSpc>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85000"/>
              </a:lnSpc>
              <a:spcBef>
                <a:spcPct val="0"/>
              </a:spcBef>
              <a:spcAft>
                <a:spcPct val="0"/>
              </a:spcAft>
              <a:buClrTx/>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39.2%</a:t>
            </a:r>
            <a:r>
              <a:rPr kumimoji="0" lang="en-US" altLang="en-US" sz="2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those with migraine may be eligible for prevention</a:t>
            </a:r>
            <a:endParaRPr kumimoji="0" lang="en-US" altLang="en-US" sz="28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AutoShape 7">
            <a:extLst>
              <a:ext uri="{FF2B5EF4-FFF2-40B4-BE49-F238E27FC236}">
                <a16:creationId xmlns:a16="http://schemas.microsoft.com/office/drawing/2014/main" id="{F62D613F-B012-7299-C117-C37082E0C1A4}"/>
              </a:ext>
            </a:extLst>
          </p:cNvPr>
          <p:cNvSpPr>
            <a:spLocks noChangeArrowheads="1"/>
          </p:cNvSpPr>
          <p:nvPr/>
        </p:nvSpPr>
        <p:spPr bwMode="auto">
          <a:xfrm>
            <a:off x="7182074" y="3213658"/>
            <a:ext cx="4420462" cy="1641231"/>
          </a:xfrm>
          <a:prstGeom prst="roundRect">
            <a:avLst>
              <a:gd name="adj" fmla="val 16667"/>
            </a:avLst>
          </a:prstGeom>
          <a:solidFill>
            <a:srgbClr val="FFFCE1"/>
          </a:solidFill>
          <a:ln w="19050">
            <a:solidFill>
              <a:schemeClr val="bg2"/>
            </a:solidFill>
            <a:round/>
            <a:headEnd/>
            <a:tailEnd/>
          </a:ln>
        </p:spPr>
        <p:txBody>
          <a:bodyPr anchor="ctr"/>
          <a:lstStyle>
            <a:lvl1pPr>
              <a:spcBef>
                <a:spcPct val="20000"/>
              </a:spcBef>
              <a:buClr>
                <a:srgbClr val="CCFF33"/>
              </a:buClr>
              <a:buSzPct val="52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lnSpc>
                <a:spcPct val="110000"/>
              </a:lnSpc>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9.8%</a:t>
            </a:r>
            <a:r>
              <a:rPr kumimoji="0" lang="en-US" altLang="en-US" sz="3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receive prevention</a:t>
            </a:r>
            <a:endParaRPr kumimoji="0" lang="en-US" altLang="en-US" sz="3600"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9" name="Group 8">
            <a:extLst>
              <a:ext uri="{FF2B5EF4-FFF2-40B4-BE49-F238E27FC236}">
                <a16:creationId xmlns:a16="http://schemas.microsoft.com/office/drawing/2014/main" id="{D189D662-F794-EE91-B1A9-68899F4CF88B}"/>
              </a:ext>
            </a:extLst>
          </p:cNvPr>
          <p:cNvGrpSpPr>
            <a:grpSpLocks/>
          </p:cNvGrpSpPr>
          <p:nvPr/>
        </p:nvGrpSpPr>
        <p:grpSpPr bwMode="auto">
          <a:xfrm>
            <a:off x="4648975" y="1875519"/>
            <a:ext cx="2578603" cy="1485227"/>
            <a:chOff x="2228" y="1513"/>
            <a:chExt cx="1036" cy="695"/>
          </a:xfrm>
        </p:grpSpPr>
        <p:sp>
          <p:nvSpPr>
            <p:cNvPr id="10" name="Line 9">
              <a:extLst>
                <a:ext uri="{FF2B5EF4-FFF2-40B4-BE49-F238E27FC236}">
                  <a16:creationId xmlns:a16="http://schemas.microsoft.com/office/drawing/2014/main" id="{FBEB53B0-ABEB-A8ED-89E8-37881885C205}"/>
                </a:ext>
              </a:extLst>
            </p:cNvPr>
            <p:cNvSpPr>
              <a:spLocks noChangeShapeType="1"/>
            </p:cNvSpPr>
            <p:nvPr/>
          </p:nvSpPr>
          <p:spPr bwMode="auto">
            <a:xfrm flipV="1">
              <a:off x="2304" y="1513"/>
              <a:ext cx="0" cy="672"/>
            </a:xfrm>
            <a:prstGeom prst="line">
              <a:avLst/>
            </a:prstGeom>
            <a:noFill/>
            <a:ln w="19050">
              <a:solidFill>
                <a:srgbClr val="CC0000"/>
              </a:solidFill>
              <a:round/>
              <a:headEnd/>
              <a:tailEn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25000" noProof="0">
                <a:ln>
                  <a:noFill/>
                </a:ln>
                <a:solidFill>
                  <a:srgbClr val="000000"/>
                </a:solidFill>
                <a:effectLst/>
                <a:uLnTx/>
                <a:uFillTx/>
                <a:latin typeface="Arial" pitchFamily="34" charset="0"/>
                <a:ea typeface="+mn-ea"/>
                <a:cs typeface="Arial" panose="020B0604020202020204" pitchFamily="34" charset="0"/>
              </a:endParaRPr>
            </a:p>
          </p:txBody>
        </p:sp>
        <p:sp>
          <p:nvSpPr>
            <p:cNvPr id="11" name="Line 10">
              <a:extLst>
                <a:ext uri="{FF2B5EF4-FFF2-40B4-BE49-F238E27FC236}">
                  <a16:creationId xmlns:a16="http://schemas.microsoft.com/office/drawing/2014/main" id="{6102470C-7FD7-4CB1-3D23-8CB848FCDC45}"/>
                </a:ext>
              </a:extLst>
            </p:cNvPr>
            <p:cNvSpPr>
              <a:spLocks noChangeShapeType="1"/>
            </p:cNvSpPr>
            <p:nvPr/>
          </p:nvSpPr>
          <p:spPr bwMode="auto">
            <a:xfrm>
              <a:off x="2304" y="1513"/>
              <a:ext cx="960" cy="0"/>
            </a:xfrm>
            <a:prstGeom prst="line">
              <a:avLst/>
            </a:prstGeom>
            <a:noFill/>
            <a:ln w="19050">
              <a:solidFill>
                <a:srgbClr val="CC0000"/>
              </a:solidFill>
              <a:round/>
              <a:headEnd/>
              <a:tailEn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25000" noProof="0">
                <a:ln>
                  <a:noFill/>
                </a:ln>
                <a:solidFill>
                  <a:srgbClr val="000000"/>
                </a:solidFill>
                <a:effectLst/>
                <a:uLnTx/>
                <a:uFillTx/>
                <a:latin typeface="Arial" pitchFamily="34" charset="0"/>
                <a:ea typeface="+mn-ea"/>
                <a:cs typeface="Arial" panose="020B0604020202020204" pitchFamily="34" charset="0"/>
              </a:endParaRPr>
            </a:p>
          </p:txBody>
        </p:sp>
        <p:sp>
          <p:nvSpPr>
            <p:cNvPr id="12" name="Oval 11">
              <a:extLst>
                <a:ext uri="{FF2B5EF4-FFF2-40B4-BE49-F238E27FC236}">
                  <a16:creationId xmlns:a16="http://schemas.microsoft.com/office/drawing/2014/main" id="{907E6810-1D13-3B77-1016-C1DD2D3C9B05}"/>
                </a:ext>
              </a:extLst>
            </p:cNvPr>
            <p:cNvSpPr>
              <a:spLocks noChangeArrowheads="1"/>
            </p:cNvSpPr>
            <p:nvPr/>
          </p:nvSpPr>
          <p:spPr bwMode="auto">
            <a:xfrm>
              <a:off x="2228" y="2026"/>
              <a:ext cx="147" cy="182"/>
            </a:xfrm>
            <a:prstGeom prst="ellipse">
              <a:avLst/>
            </a:prstGeom>
            <a:solidFill>
              <a:srgbClr val="3366FF"/>
            </a:solidFill>
            <a:ln w="19050">
              <a:solidFill>
                <a:srgbClr val="CC0000"/>
              </a:solidFill>
              <a:round/>
              <a:headEnd/>
              <a:tailEnd/>
            </a:ln>
            <a:effectLst>
              <a:outerShdw dist="17961" dir="2700000" algn="ctr" rotWithShape="0">
                <a:schemeClr val="bg2"/>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25000" noProof="0">
                <a:ln>
                  <a:noFill/>
                </a:ln>
                <a:solidFill>
                  <a:srgbClr val="000000"/>
                </a:solidFill>
                <a:effectLst/>
                <a:uLnTx/>
                <a:uFillTx/>
                <a:latin typeface="Arial" pitchFamily="34" charset="0"/>
                <a:ea typeface="+mn-ea"/>
                <a:cs typeface="Arial" panose="020B0604020202020204" pitchFamily="34" charset="0"/>
              </a:endParaRPr>
            </a:p>
          </p:txBody>
        </p:sp>
      </p:grpSp>
      <p:grpSp>
        <p:nvGrpSpPr>
          <p:cNvPr id="13" name="Group 12">
            <a:extLst>
              <a:ext uri="{FF2B5EF4-FFF2-40B4-BE49-F238E27FC236}">
                <a16:creationId xmlns:a16="http://schemas.microsoft.com/office/drawing/2014/main" id="{707D0375-4069-D41A-3615-58C19BCCF5F0}"/>
              </a:ext>
            </a:extLst>
          </p:cNvPr>
          <p:cNvGrpSpPr>
            <a:grpSpLocks/>
          </p:cNvGrpSpPr>
          <p:nvPr/>
        </p:nvGrpSpPr>
        <p:grpSpPr bwMode="auto">
          <a:xfrm>
            <a:off x="5658702" y="3826808"/>
            <a:ext cx="2205660" cy="310043"/>
            <a:chOff x="2688" y="2670"/>
            <a:chExt cx="576" cy="96"/>
          </a:xfrm>
        </p:grpSpPr>
        <p:sp>
          <p:nvSpPr>
            <p:cNvPr id="14" name="Oval 13">
              <a:extLst>
                <a:ext uri="{FF2B5EF4-FFF2-40B4-BE49-F238E27FC236}">
                  <a16:creationId xmlns:a16="http://schemas.microsoft.com/office/drawing/2014/main" id="{1D104D33-9CFF-5214-05F0-87C17F700231}"/>
                </a:ext>
              </a:extLst>
            </p:cNvPr>
            <p:cNvSpPr>
              <a:spLocks noChangeArrowheads="1"/>
            </p:cNvSpPr>
            <p:nvPr/>
          </p:nvSpPr>
          <p:spPr bwMode="auto">
            <a:xfrm>
              <a:off x="2688" y="2670"/>
              <a:ext cx="96" cy="96"/>
            </a:xfrm>
            <a:prstGeom prst="ellipse">
              <a:avLst/>
            </a:prstGeom>
            <a:solidFill>
              <a:srgbClr val="3366FF"/>
            </a:solidFill>
            <a:ln w="19050">
              <a:solidFill>
                <a:srgbClr val="CC0000"/>
              </a:solidFill>
              <a:round/>
              <a:headEnd/>
              <a:tailEnd/>
            </a:ln>
            <a:effectLst>
              <a:outerShdw dist="17961" dir="2700000" algn="ctr" rotWithShape="0">
                <a:schemeClr val="bg2"/>
              </a:outerShdw>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25000" noProof="0">
                <a:ln>
                  <a:noFill/>
                </a:ln>
                <a:solidFill>
                  <a:srgbClr val="000000"/>
                </a:solidFill>
                <a:effectLst/>
                <a:uLnTx/>
                <a:uFillTx/>
                <a:latin typeface="Arial" pitchFamily="34" charset="0"/>
                <a:ea typeface="+mn-ea"/>
                <a:cs typeface="Arial" panose="020B0604020202020204" pitchFamily="34" charset="0"/>
              </a:endParaRPr>
            </a:p>
          </p:txBody>
        </p:sp>
        <p:sp>
          <p:nvSpPr>
            <p:cNvPr id="15" name="Line 14">
              <a:extLst>
                <a:ext uri="{FF2B5EF4-FFF2-40B4-BE49-F238E27FC236}">
                  <a16:creationId xmlns:a16="http://schemas.microsoft.com/office/drawing/2014/main" id="{455BAB0E-642D-8BFA-9082-B2CA8306C2F7}"/>
                </a:ext>
              </a:extLst>
            </p:cNvPr>
            <p:cNvSpPr>
              <a:spLocks noChangeShapeType="1"/>
            </p:cNvSpPr>
            <p:nvPr/>
          </p:nvSpPr>
          <p:spPr bwMode="auto">
            <a:xfrm>
              <a:off x="2784" y="2715"/>
              <a:ext cx="480" cy="0"/>
            </a:xfrm>
            <a:prstGeom prst="line">
              <a:avLst/>
            </a:prstGeom>
            <a:noFill/>
            <a:ln w="19050">
              <a:solidFill>
                <a:srgbClr val="CC0000"/>
              </a:solidFill>
              <a:round/>
              <a:headEnd/>
              <a:tailEnd/>
            </a:ln>
            <a:effectLst>
              <a:outerShdw dist="17961" dir="2700000" algn="ctr" rotWithShape="0">
                <a:schemeClr val="bg2"/>
              </a:outerShdw>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200" b="0" i="0" u="none" strike="noStrike" kern="1200" cap="none" spc="0" normalizeH="0" baseline="-25000" noProof="0">
                <a:ln>
                  <a:noFill/>
                </a:ln>
                <a:solidFill>
                  <a:srgbClr val="000000"/>
                </a:solidFill>
                <a:effectLst/>
                <a:uLnTx/>
                <a:uFillTx/>
                <a:latin typeface="Arial" pitchFamily="34" charset="0"/>
                <a:ea typeface="+mn-ea"/>
                <a:cs typeface="Arial" panose="020B0604020202020204" pitchFamily="34" charset="0"/>
              </a:endParaRPr>
            </a:p>
          </p:txBody>
        </p:sp>
      </p:grpSp>
      <p:sp>
        <p:nvSpPr>
          <p:cNvPr id="16" name="Text Box 15">
            <a:extLst>
              <a:ext uri="{FF2B5EF4-FFF2-40B4-BE49-F238E27FC236}">
                <a16:creationId xmlns:a16="http://schemas.microsoft.com/office/drawing/2014/main" id="{A1E33FF4-C413-6EB1-DB20-01DC852D2580}"/>
              </a:ext>
            </a:extLst>
          </p:cNvPr>
          <p:cNvSpPr txBox="1">
            <a:spLocks noChangeArrowheads="1"/>
          </p:cNvSpPr>
          <p:nvPr/>
        </p:nvSpPr>
        <p:spPr bwMode="auto">
          <a:xfrm>
            <a:off x="3378472" y="3690641"/>
            <a:ext cx="179662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CCFF33"/>
              </a:buClr>
              <a:buSzPct val="52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lnSpc>
                <a:spcPct val="110000"/>
              </a:lnSpc>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Prevention</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Candidates</a:t>
            </a:r>
          </a:p>
        </p:txBody>
      </p:sp>
      <p:sp>
        <p:nvSpPr>
          <p:cNvPr id="17" name="Text Box 16">
            <a:extLst>
              <a:ext uri="{FF2B5EF4-FFF2-40B4-BE49-F238E27FC236}">
                <a16:creationId xmlns:a16="http://schemas.microsoft.com/office/drawing/2014/main" id="{8D124783-C0C7-68E9-9476-B87A186659F4}"/>
              </a:ext>
            </a:extLst>
          </p:cNvPr>
          <p:cNvSpPr txBox="1">
            <a:spLocks noChangeArrowheads="1"/>
          </p:cNvSpPr>
          <p:nvPr/>
        </p:nvSpPr>
        <p:spPr bwMode="auto">
          <a:xfrm>
            <a:off x="1653338" y="2560923"/>
            <a:ext cx="1725134"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a:spcBef>
                <a:spcPct val="20000"/>
              </a:spcBef>
              <a:buClr>
                <a:srgbClr val="CCFF33"/>
              </a:buClr>
              <a:buSzPct val="52000"/>
              <a:buFont typeface="Monotype Sorts" pitchFamily="2" charset="2"/>
              <a:buChar char="l"/>
              <a:defRPr sz="32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lnSpc>
                <a:spcPct val="110000"/>
              </a:lnSpc>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Persons</a:t>
            </a:r>
          </a:p>
          <a:p>
            <a:pPr marL="0" marR="0" lvl="0" indent="0" algn="ctr" defTabSz="914400" rtl="0" eaLnBrk="1" fontAlgn="base" latinLnBrk="0" hangingPunct="1">
              <a:lnSpc>
                <a:spcPct val="95000"/>
              </a:lnSpc>
              <a:spcBef>
                <a:spcPct val="0"/>
              </a:spcBef>
              <a:spcAft>
                <a:spcPct val="0"/>
              </a:spcAft>
              <a:buClrTx/>
              <a:buSzTx/>
              <a:buFontTx/>
              <a:buNone/>
              <a:tabLst/>
              <a:defRPr/>
            </a:pPr>
            <a:r>
              <a:rPr lang="en-US" altLang="en-US" sz="2400" b="1" dirty="0">
                <a:solidFill>
                  <a:srgbClr val="FFFFFF"/>
                </a:solidFill>
              </a:rPr>
              <a:t>w</a:t>
            </a:r>
            <a:r>
              <a:rPr kumimoji="0" lang="en-US" altLang="en-US" sz="24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ith</a:t>
            </a:r>
            <a:endPar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95000"/>
              </a:lnSpc>
              <a:spcBef>
                <a:spcPct val="0"/>
              </a:spcBef>
              <a:spcAft>
                <a:spcPct val="0"/>
              </a:spcAft>
              <a:buClrTx/>
              <a:buSzTx/>
              <a:buFontTx/>
              <a:buNone/>
              <a:tabLst/>
              <a:defRPr/>
            </a:pPr>
            <a:r>
              <a:rPr kumimoji="0" lang="en-US" altLang="en-US" sz="2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Migraine</a:t>
            </a:r>
          </a:p>
        </p:txBody>
      </p:sp>
    </p:spTree>
    <p:extLst>
      <p:ext uri="{BB962C8B-B14F-4D97-AF65-F5344CB8AC3E}">
        <p14:creationId xmlns:p14="http://schemas.microsoft.com/office/powerpoint/2010/main" val="186331940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wipe(left)">
                                      <p:cBhvr>
                                        <p:cTn id="21" dur="500"/>
                                        <p:tgtEl>
                                          <p:spTgt spid="16"/>
                                        </p:tgtEl>
                                      </p:cBhvr>
                                    </p:animEffect>
                                  </p:childTnLst>
                                </p:cTn>
                              </p:par>
                            </p:childTnLst>
                          </p:cTn>
                        </p:par>
                        <p:par>
                          <p:cTn id="22" fill="hold">
                            <p:stCondLst>
                              <p:cond delay="2000"/>
                            </p:stCondLst>
                            <p:childTnLst>
                              <p:par>
                                <p:cTn id="23" presetID="2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par>
                                <p:cTn id="30" presetID="23" presetClass="entr" presetSubtype="16"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autoUpdateAnimBg="0"/>
      <p:bldP spid="8" grpId="0" animBg="1" autoUpdateAnimBg="0"/>
      <p:bldP spid="16" grpId="0" autoUpdateAnimBg="0"/>
      <p:bldP spid="17"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57E0-3DE3-30D6-9A44-9F728B275AB3}"/>
              </a:ext>
            </a:extLst>
          </p:cNvPr>
          <p:cNvSpPr>
            <a:spLocks noGrp="1"/>
          </p:cNvSpPr>
          <p:nvPr>
            <p:ph type="title"/>
          </p:nvPr>
        </p:nvSpPr>
        <p:spPr/>
        <p:txBody>
          <a:bodyPr>
            <a:normAutofit/>
          </a:bodyPr>
          <a:lstStyle/>
          <a:p>
            <a:r>
              <a:rPr lang="en-US" dirty="0"/>
              <a:t>Principles of Preventive Treatment</a:t>
            </a:r>
          </a:p>
        </p:txBody>
      </p:sp>
      <p:sp>
        <p:nvSpPr>
          <p:cNvPr id="3" name="Text Placeholder 2">
            <a:extLst>
              <a:ext uri="{FF2B5EF4-FFF2-40B4-BE49-F238E27FC236}">
                <a16:creationId xmlns:a16="http://schemas.microsoft.com/office/drawing/2014/main" id="{335261E7-7680-DB93-248C-9CA2C36F3F30}"/>
              </a:ext>
            </a:extLst>
          </p:cNvPr>
          <p:cNvSpPr>
            <a:spLocks noGrp="1"/>
          </p:cNvSpPr>
          <p:nvPr>
            <p:ph type="body" sz="quarter" idx="1"/>
          </p:nvPr>
        </p:nvSpPr>
        <p:spPr/>
        <p:txBody>
          <a:bodyPr/>
          <a:lstStyle/>
          <a:p>
            <a:endParaRPr lang="en-US"/>
          </a:p>
        </p:txBody>
      </p:sp>
      <p:sp>
        <p:nvSpPr>
          <p:cNvPr id="4" name="Rectangle 3">
            <a:extLst>
              <a:ext uri="{FF2B5EF4-FFF2-40B4-BE49-F238E27FC236}">
                <a16:creationId xmlns:a16="http://schemas.microsoft.com/office/drawing/2014/main" id="{8B2A6E61-5758-638F-45F6-6F405FDCA3F5}"/>
              </a:ext>
            </a:extLst>
          </p:cNvPr>
          <p:cNvSpPr txBox="1">
            <a:spLocks noChangeArrowheads="1"/>
          </p:cNvSpPr>
          <p:nvPr/>
        </p:nvSpPr>
        <p:spPr bwMode="auto">
          <a:xfrm>
            <a:off x="609600" y="1676400"/>
            <a:ext cx="10287000"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2021404" algn="ctr" rotWithShape="0">
                    <a:srgbClr val="000000"/>
                  </a:outerShdw>
                </a:effectLst>
              </a14:hiddenEffects>
            </a:ext>
          </a:extLst>
        </p:spPr>
        <p:txBody>
          <a:bodyPr vert="horz" wrap="square" lIns="91440" tIns="45720" rIns="91440" bIns="45720" numCol="1" anchor="t" anchorCtr="0" compatLnSpc="1">
            <a:prstTxWarp prst="textNoShape">
              <a:avLst/>
            </a:prstTxWarp>
          </a:bodyPr>
          <a:lstStyle>
            <a:lvl1pPr marL="342925" indent="-342925" algn="l" rtl="0" eaLnBrk="0" fontAlgn="base" hangingPunct="0">
              <a:spcBef>
                <a:spcPct val="20000"/>
              </a:spcBef>
              <a:spcAft>
                <a:spcPct val="0"/>
              </a:spcAft>
              <a:buSzPct val="80000"/>
              <a:buFont typeface="Arial" panose="020B0604020202020204" pitchFamily="34" charset="0"/>
              <a:buChar char="•"/>
              <a:defRPr sz="3201" kern="1200">
                <a:solidFill>
                  <a:schemeClr val="tx1"/>
                </a:solidFill>
                <a:latin typeface="+mn-lt"/>
                <a:ea typeface="+mn-ea"/>
                <a:cs typeface="+mn-cs"/>
              </a:defRPr>
            </a:lvl1pPr>
            <a:lvl2pPr marL="743003" indent="-285771" algn="l" rtl="0" eaLnBrk="0" fontAlgn="base" hangingPunct="0">
              <a:spcBef>
                <a:spcPct val="20000"/>
              </a:spcBef>
              <a:spcAft>
                <a:spcPct val="0"/>
              </a:spcAft>
              <a:buFont typeface="Arial" panose="020B0604020202020204" pitchFamily="34" charset="0"/>
              <a:buChar char="–"/>
              <a:defRPr sz="2801" kern="1200">
                <a:solidFill>
                  <a:schemeClr val="tx1"/>
                </a:solidFill>
                <a:latin typeface="+mn-lt"/>
                <a:ea typeface="+mn-ea"/>
                <a:cs typeface="+mn-cs"/>
              </a:defRPr>
            </a:lvl2pPr>
            <a:lvl3pPr marL="1143082" indent="-228617"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315" indent="-228617"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547" indent="-228617"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812" indent="-228619" algn="l" defTabSz="9144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050" indent="-228619" algn="l" defTabSz="9144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289" indent="-228619" algn="l" defTabSz="9144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528" indent="-228619" algn="l" defTabSz="9144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marR="0" lvl="0" indent="-514350" algn="l" defTabSz="914400" rtl="0" eaLnBrk="1" fontAlgn="base" latinLnBrk="0" hangingPunct="1">
              <a:lnSpc>
                <a:spcPct val="110000"/>
              </a:lnSpc>
              <a:spcBef>
                <a:spcPct val="20000"/>
              </a:spcBef>
              <a:spcAft>
                <a:spcPct val="0"/>
              </a:spcAft>
              <a:buClrTx/>
              <a:buSzPct val="100000"/>
              <a:buFont typeface="+mj-lt"/>
              <a:buAutoNum type="arabicPeriod"/>
              <a:tabLst/>
              <a:defRPr/>
            </a:pPr>
            <a:r>
              <a:rPr kumimoji="0" lang="en-US" sz="28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Choice based on efficacy, AE profile, coexistent conditions, and diagnosis </a:t>
            </a:r>
            <a:endParaRPr lang="en-US" sz="2800" dirty="0">
              <a:solidFill>
                <a:schemeClr val="tx1">
                  <a:lumMod val="95000"/>
                  <a:lumOff val="5000"/>
                </a:schemeClr>
              </a:solidFill>
              <a:latin typeface="Arial" panose="020B0604020202020204" pitchFamily="34" charset="0"/>
              <a:cs typeface="Arial" panose="020B0604020202020204" pitchFamily="34" charset="0"/>
            </a:endParaRPr>
          </a:p>
          <a:p>
            <a:pPr marL="514350" marR="0" lvl="0" indent="-514350" algn="l" defTabSz="914400" rtl="0" eaLnBrk="1" fontAlgn="base" latinLnBrk="0" hangingPunct="1">
              <a:lnSpc>
                <a:spcPct val="110000"/>
              </a:lnSpc>
              <a:spcBef>
                <a:spcPct val="20000"/>
              </a:spcBef>
              <a:spcAft>
                <a:spcPct val="0"/>
              </a:spcAft>
              <a:buClrTx/>
              <a:buSzPct val="100000"/>
              <a:buFont typeface="+mj-lt"/>
              <a:buAutoNum type="arabicPeriod"/>
              <a:tabLst/>
              <a:defRPr/>
            </a:pPr>
            <a:r>
              <a:rPr kumimoji="0" lang="en-US" sz="28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Communicate realistic expectations </a:t>
            </a:r>
          </a:p>
          <a:p>
            <a:pPr marL="514350" marR="0" lvl="0" indent="-514350" algn="l" defTabSz="914400" rtl="0" eaLnBrk="1" fontAlgn="base" latinLnBrk="0" hangingPunct="1">
              <a:lnSpc>
                <a:spcPct val="110000"/>
              </a:lnSpc>
              <a:spcBef>
                <a:spcPct val="20000"/>
              </a:spcBef>
              <a:spcAft>
                <a:spcPct val="0"/>
              </a:spcAft>
              <a:buClrTx/>
              <a:buSzPct val="100000"/>
              <a:buFont typeface="+mj-lt"/>
              <a:buAutoNum type="arabicPeriod"/>
              <a:tabLst/>
              <a:defRPr/>
            </a:pPr>
            <a:r>
              <a:rPr kumimoji="0" lang="en-US" sz="28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Start at low dose and gradually increase until efficacy achieved, side effects develop, or ceiling dose reached</a:t>
            </a:r>
          </a:p>
          <a:p>
            <a:pPr marL="514350" marR="0" lvl="0" indent="-514350" algn="l" defTabSz="914400" rtl="0" eaLnBrk="1" fontAlgn="base" latinLnBrk="0" hangingPunct="1">
              <a:lnSpc>
                <a:spcPct val="110000"/>
              </a:lnSpc>
              <a:spcBef>
                <a:spcPct val="20000"/>
              </a:spcBef>
              <a:spcAft>
                <a:spcPct val="0"/>
              </a:spcAft>
              <a:buClrTx/>
              <a:buSzPct val="100000"/>
              <a:buFont typeface="+mj-lt"/>
              <a:buAutoNum type="arabicPeriod"/>
              <a:tabLst/>
              <a:defRPr/>
            </a:pPr>
            <a:r>
              <a:rPr lang="en-US" sz="2800" dirty="0">
                <a:solidFill>
                  <a:schemeClr val="tx1">
                    <a:lumMod val="95000"/>
                    <a:lumOff val="5000"/>
                  </a:schemeClr>
                </a:solidFill>
                <a:latin typeface="Arial" panose="020B0604020202020204" pitchFamily="34" charset="0"/>
                <a:cs typeface="Arial" panose="020B0604020202020204" pitchFamily="34" charset="0"/>
              </a:rPr>
              <a:t>Benefit develops slowly (months); often not fully effective until overuse eliminated</a:t>
            </a:r>
          </a:p>
        </p:txBody>
      </p:sp>
    </p:spTree>
    <p:extLst>
      <p:ext uri="{BB962C8B-B14F-4D97-AF65-F5344CB8AC3E}">
        <p14:creationId xmlns:p14="http://schemas.microsoft.com/office/powerpoint/2010/main" val="4139186723"/>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C4AC3-59B9-1B3B-E54B-388BE0428F90}"/>
              </a:ext>
            </a:extLst>
          </p:cNvPr>
          <p:cNvSpPr>
            <a:spLocks noGrp="1"/>
          </p:cNvSpPr>
          <p:nvPr>
            <p:ph type="title"/>
          </p:nvPr>
        </p:nvSpPr>
        <p:spPr/>
        <p:txBody>
          <a:bodyPr>
            <a:normAutofit/>
          </a:bodyPr>
          <a:lstStyle/>
          <a:p>
            <a:r>
              <a:rPr lang="en-US" dirty="0"/>
              <a:t>Principles of Preventive Treatment</a:t>
            </a:r>
          </a:p>
        </p:txBody>
      </p:sp>
      <p:sp>
        <p:nvSpPr>
          <p:cNvPr id="3" name="Text Placeholder 2">
            <a:extLst>
              <a:ext uri="{FF2B5EF4-FFF2-40B4-BE49-F238E27FC236}">
                <a16:creationId xmlns:a16="http://schemas.microsoft.com/office/drawing/2014/main" id="{4B70C9E7-9C5F-116F-5AC4-898DD15B48F5}"/>
              </a:ext>
            </a:extLst>
          </p:cNvPr>
          <p:cNvSpPr>
            <a:spLocks noGrp="1"/>
          </p:cNvSpPr>
          <p:nvPr>
            <p:ph type="body" sz="quarter" idx="1"/>
          </p:nvPr>
        </p:nvSpPr>
        <p:spPr/>
        <p:txBody>
          <a:bodyPr/>
          <a:lstStyle/>
          <a:p>
            <a:endParaRPr lang="en-US"/>
          </a:p>
        </p:txBody>
      </p:sp>
      <p:sp>
        <p:nvSpPr>
          <p:cNvPr id="4" name="Rectangle 3">
            <a:extLst>
              <a:ext uri="{FF2B5EF4-FFF2-40B4-BE49-F238E27FC236}">
                <a16:creationId xmlns:a16="http://schemas.microsoft.com/office/drawing/2014/main" id="{AA7AF3AD-70EB-776A-976E-C3B92E792613}"/>
              </a:ext>
            </a:extLst>
          </p:cNvPr>
          <p:cNvSpPr txBox="1">
            <a:spLocks noChangeArrowheads="1"/>
          </p:cNvSpPr>
          <p:nvPr/>
        </p:nvSpPr>
        <p:spPr bwMode="auto">
          <a:xfrm>
            <a:off x="609600" y="1547813"/>
            <a:ext cx="115062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2021404" algn="ctr" rotWithShape="0">
                    <a:srgbClr val="000000"/>
                  </a:outerShdw>
                </a:effectLst>
              </a14:hiddenEffects>
            </a:ext>
          </a:extLst>
        </p:spPr>
        <p:txBody>
          <a:bodyPr vert="horz" wrap="square" lIns="91440" tIns="45720" rIns="91440" bIns="45720" numCol="1" anchor="t" anchorCtr="0" compatLnSpc="1">
            <a:prstTxWarp prst="textNoShape">
              <a:avLst/>
            </a:prstTxWarp>
          </a:bodyPr>
          <a:lstStyle>
            <a:lvl1pPr marL="342925" indent="-342925" algn="l" rtl="0" eaLnBrk="0" fontAlgn="base" hangingPunct="0">
              <a:spcBef>
                <a:spcPct val="20000"/>
              </a:spcBef>
              <a:spcAft>
                <a:spcPct val="0"/>
              </a:spcAft>
              <a:buSzPct val="80000"/>
              <a:buFont typeface="Arial" panose="020B0604020202020204" pitchFamily="34" charset="0"/>
              <a:buChar char="•"/>
              <a:defRPr sz="3201" kern="1200">
                <a:solidFill>
                  <a:schemeClr val="tx1"/>
                </a:solidFill>
                <a:latin typeface="+mn-lt"/>
                <a:ea typeface="+mn-ea"/>
                <a:cs typeface="+mn-cs"/>
              </a:defRPr>
            </a:lvl1pPr>
            <a:lvl2pPr marL="743003" indent="-285771" algn="l" rtl="0" eaLnBrk="0" fontAlgn="base" hangingPunct="0">
              <a:spcBef>
                <a:spcPct val="20000"/>
              </a:spcBef>
              <a:spcAft>
                <a:spcPct val="0"/>
              </a:spcAft>
              <a:buFont typeface="Arial" panose="020B0604020202020204" pitchFamily="34" charset="0"/>
              <a:buChar char="–"/>
              <a:defRPr sz="2801" kern="1200">
                <a:solidFill>
                  <a:schemeClr val="tx1"/>
                </a:solidFill>
                <a:latin typeface="+mn-lt"/>
                <a:ea typeface="+mn-ea"/>
                <a:cs typeface="+mn-cs"/>
              </a:defRPr>
            </a:lvl2pPr>
            <a:lvl3pPr marL="1143082" indent="-228617"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315" indent="-228617"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547" indent="-228617"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812" indent="-228619" algn="l" defTabSz="9144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050" indent="-228619" algn="l" defTabSz="9144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289" indent="-228619" algn="l" defTabSz="9144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528" indent="-228619" algn="l" defTabSz="9144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marR="0" lvl="0" indent="-514350" algn="l" defTabSz="914400" rtl="0" eaLnBrk="1" fontAlgn="base" latinLnBrk="0" hangingPunct="1">
              <a:spcBef>
                <a:spcPct val="20000"/>
              </a:spcBef>
              <a:spcAft>
                <a:spcPct val="0"/>
              </a:spcAft>
              <a:buClrTx/>
              <a:buSzPct val="100000"/>
              <a:buFont typeface="+mj-lt"/>
              <a:buAutoNum type="arabicPeriod" startAt="5"/>
              <a:tabLst/>
              <a:defRPr/>
            </a:pPr>
            <a:r>
              <a:rPr kumimoji="0" lang="en-US" sz="28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If first choice fails, choose second from another therapeutic class</a:t>
            </a:r>
          </a:p>
          <a:p>
            <a:pPr marL="514350" marR="0" lvl="0" indent="-514350" algn="l" defTabSz="914400" rtl="0" eaLnBrk="1" fontAlgn="base" latinLnBrk="0" hangingPunct="1">
              <a:spcBef>
                <a:spcPct val="20000"/>
              </a:spcBef>
              <a:spcAft>
                <a:spcPct val="0"/>
              </a:spcAft>
              <a:buClrTx/>
              <a:buSzPct val="100000"/>
              <a:buFont typeface="+mj-lt"/>
              <a:buAutoNum type="arabicPeriod" startAt="5"/>
              <a:tabLst/>
              <a:defRPr/>
            </a:pPr>
            <a:r>
              <a:rPr kumimoji="0" lang="en-US" sz="28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rPr>
              <a:t>Monotherapy preferred, but combination therapy often necessary</a:t>
            </a:r>
            <a:endParaRPr lang="en-US" sz="2800" dirty="0">
              <a:solidFill>
                <a:schemeClr val="tx1">
                  <a:lumMod val="95000"/>
                  <a:lumOff val="5000"/>
                </a:schemeClr>
              </a:solidFill>
              <a:latin typeface="Arial" panose="020B0604020202020204" pitchFamily="34" charset="0"/>
              <a:cs typeface="Arial" panose="020B0604020202020204" pitchFamily="34" charset="0"/>
            </a:endParaRPr>
          </a:p>
          <a:p>
            <a:pPr marL="514350" lvl="0" indent="-514350" eaLnBrk="1" hangingPunct="1">
              <a:buSzPct val="100000"/>
              <a:buFont typeface="+mj-lt"/>
              <a:buAutoNum type="arabicPeriod" startAt="5"/>
              <a:defRPr/>
            </a:pPr>
            <a:r>
              <a:rPr lang="en-US" sz="2800" dirty="0">
                <a:solidFill>
                  <a:schemeClr val="tx1">
                    <a:lumMod val="95000"/>
                    <a:lumOff val="5000"/>
                  </a:schemeClr>
                </a:solidFill>
                <a:latin typeface="Arial" panose="020B0604020202020204" pitchFamily="34" charset="0"/>
                <a:cs typeface="Arial" panose="020B0604020202020204" pitchFamily="34" charset="0"/>
              </a:rPr>
              <a:t>Avoid pregnancy </a:t>
            </a:r>
          </a:p>
          <a:p>
            <a:pPr marL="514350" lvl="0" indent="-514350" eaLnBrk="1" hangingPunct="1">
              <a:buSzPct val="100000"/>
              <a:buFont typeface="+mj-lt"/>
              <a:buAutoNum type="arabicPeriod" startAt="5"/>
              <a:defRPr/>
            </a:pPr>
            <a:r>
              <a:rPr lang="en-US" sz="2800" dirty="0">
                <a:solidFill>
                  <a:schemeClr val="tx1">
                    <a:lumMod val="95000"/>
                    <a:lumOff val="5000"/>
                  </a:schemeClr>
                </a:solidFill>
                <a:latin typeface="Arial" panose="020B0604020202020204" pitchFamily="34" charset="0"/>
                <a:cs typeface="Arial" panose="020B0604020202020204" pitchFamily="34" charset="0"/>
              </a:rPr>
              <a:t>Evaluate therapy</a:t>
            </a:r>
          </a:p>
          <a:p>
            <a:pPr marL="914428" lvl="1" indent="-514350" eaLnBrk="1" hangingPunct="1">
              <a:buSzPct val="100000"/>
              <a:buFont typeface="Arial" panose="020B0604020202020204" pitchFamily="34" charset="0"/>
              <a:buChar char="•"/>
              <a:defRPr/>
            </a:pPr>
            <a:r>
              <a:rPr lang="en-US" sz="2400" dirty="0">
                <a:solidFill>
                  <a:schemeClr val="tx1">
                    <a:lumMod val="95000"/>
                    <a:lumOff val="5000"/>
                  </a:schemeClr>
                </a:solidFill>
                <a:latin typeface="Arial" panose="020B0604020202020204" pitchFamily="34" charset="0"/>
                <a:cs typeface="Arial" panose="020B0604020202020204" pitchFamily="34" charset="0"/>
              </a:rPr>
              <a:t>Use calendar</a:t>
            </a:r>
          </a:p>
          <a:p>
            <a:pPr marL="914428" lvl="1" indent="-514350" eaLnBrk="1" hangingPunct="1">
              <a:buSzPct val="100000"/>
              <a:buFont typeface="Arial" panose="020B0604020202020204" pitchFamily="34" charset="0"/>
              <a:buChar char="•"/>
              <a:defRPr/>
            </a:pPr>
            <a:r>
              <a:rPr lang="en-US" sz="2400" dirty="0">
                <a:solidFill>
                  <a:schemeClr val="tx1">
                    <a:lumMod val="95000"/>
                    <a:lumOff val="5000"/>
                  </a:schemeClr>
                </a:solidFill>
                <a:latin typeface="Arial" panose="020B0604020202020204" pitchFamily="34" charset="0"/>
                <a:cs typeface="Arial" panose="020B0604020202020204" pitchFamily="34" charset="0"/>
              </a:rPr>
              <a:t>Slowly taper to lowest effective dose (and stop?) if migraine is well-controlled </a:t>
            </a:r>
            <a:endParaRPr kumimoji="0" lang="en-US" sz="24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350459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D7800-FF75-DA24-CDE1-53C4AAB0956F}"/>
              </a:ext>
            </a:extLst>
          </p:cNvPr>
          <p:cNvSpPr>
            <a:spLocks noGrp="1"/>
          </p:cNvSpPr>
          <p:nvPr>
            <p:ph type="title"/>
          </p:nvPr>
        </p:nvSpPr>
        <p:spPr/>
        <p:txBody>
          <a:bodyPr/>
          <a:lstStyle/>
          <a:p>
            <a:r>
              <a:rPr lang="en-US" dirty="0"/>
              <a:t>SOS!</a:t>
            </a:r>
          </a:p>
        </p:txBody>
      </p:sp>
      <p:sp>
        <p:nvSpPr>
          <p:cNvPr id="3" name="Text Placeholder 2">
            <a:extLst>
              <a:ext uri="{FF2B5EF4-FFF2-40B4-BE49-F238E27FC236}">
                <a16:creationId xmlns:a16="http://schemas.microsoft.com/office/drawing/2014/main" id="{813BE725-5F77-907A-2C30-A46B234F88BA}"/>
              </a:ext>
            </a:extLst>
          </p:cNvPr>
          <p:cNvSpPr>
            <a:spLocks noGrp="1"/>
          </p:cNvSpPr>
          <p:nvPr>
            <p:ph type="body" sz="quarter" idx="1"/>
          </p:nvPr>
        </p:nvSpPr>
        <p:spPr/>
        <p:txBody>
          <a:bodyPr/>
          <a:lstStyle/>
          <a:p>
            <a:endParaRPr lang="en-US"/>
          </a:p>
        </p:txBody>
      </p:sp>
      <p:sp>
        <p:nvSpPr>
          <p:cNvPr id="4" name="TextBox 3">
            <a:extLst>
              <a:ext uri="{FF2B5EF4-FFF2-40B4-BE49-F238E27FC236}">
                <a16:creationId xmlns:a16="http://schemas.microsoft.com/office/drawing/2014/main" id="{3A51BA60-195D-2648-0957-EAC7B568E0A6}"/>
              </a:ext>
            </a:extLst>
          </p:cNvPr>
          <p:cNvSpPr txBox="1"/>
          <p:nvPr/>
        </p:nvSpPr>
        <p:spPr bwMode="auto">
          <a:xfrm>
            <a:off x="914430" y="1676401"/>
            <a:ext cx="5091289" cy="4114800"/>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457200" indent="-457200">
              <a:spcBef>
                <a:spcPct val="20000"/>
              </a:spcBef>
              <a:buFont typeface="Arial" panose="020B0604020202020204" pitchFamily="34" charset="0"/>
              <a:buChar char="•"/>
            </a:pPr>
            <a:r>
              <a:rPr lang="en-US" sz="3201" dirty="0">
                <a:latin typeface="Arial" panose="020B0604020202020204" pitchFamily="34" charset="0"/>
              </a:rPr>
              <a:t>Became chronic</a:t>
            </a:r>
          </a:p>
          <a:p>
            <a:pPr marL="457200" indent="-457200">
              <a:spcBef>
                <a:spcPct val="20000"/>
              </a:spcBef>
              <a:buFont typeface="Arial" panose="020B0604020202020204" pitchFamily="34" charset="0"/>
              <a:buChar char="•"/>
            </a:pPr>
            <a:r>
              <a:rPr lang="en-US" sz="3201" dirty="0">
                <a:latin typeface="Arial" panose="020B0604020202020204" pitchFamily="34" charset="0"/>
              </a:rPr>
              <a:t>Help! What do I do now?</a:t>
            </a:r>
          </a:p>
          <a:p>
            <a:pPr marL="457200" indent="-457200">
              <a:spcBef>
                <a:spcPct val="20000"/>
              </a:spcBef>
              <a:buFont typeface="Arial" panose="020B0604020202020204" pitchFamily="34" charset="0"/>
              <a:buChar char="•"/>
            </a:pPr>
            <a:r>
              <a:rPr lang="en-US" sz="3201" dirty="0">
                <a:latin typeface="Arial" panose="020B0604020202020204" pitchFamily="34" charset="0"/>
              </a:rPr>
              <a:t>2 car accidents </a:t>
            </a:r>
          </a:p>
          <a:p>
            <a:pPr marL="457200" indent="-457200">
              <a:spcBef>
                <a:spcPct val="20000"/>
              </a:spcBef>
              <a:buFont typeface="Arial" panose="020B0604020202020204" pitchFamily="34" charset="0"/>
              <a:buChar char="•"/>
            </a:pPr>
            <a:r>
              <a:rPr lang="en-US" sz="3201" dirty="0">
                <a:latin typeface="Arial" panose="020B0604020202020204" pitchFamily="34" charset="0"/>
              </a:rPr>
              <a:t>3 kids, 1 in a “cave”</a:t>
            </a:r>
          </a:p>
          <a:p>
            <a:pPr marL="457200" indent="-457200">
              <a:spcBef>
                <a:spcPct val="20000"/>
              </a:spcBef>
              <a:buFont typeface="Arial" panose="020B0604020202020204" pitchFamily="34" charset="0"/>
              <a:buChar char="•"/>
            </a:pPr>
            <a:r>
              <a:rPr lang="en-US" sz="3201" dirty="0">
                <a:latin typeface="Arial" panose="020B0604020202020204" pitchFamily="34" charset="0"/>
              </a:rPr>
              <a:t>No parent support </a:t>
            </a:r>
          </a:p>
          <a:p>
            <a:pPr marL="457200" indent="-457200">
              <a:spcBef>
                <a:spcPct val="20000"/>
              </a:spcBef>
              <a:buFont typeface="Arial" panose="020B0604020202020204" pitchFamily="34" charset="0"/>
              <a:buChar char="•"/>
            </a:pPr>
            <a:r>
              <a:rPr lang="en-US" sz="3201" b="1" i="1" dirty="0">
                <a:latin typeface="Arial" panose="020B0604020202020204" pitchFamily="34" charset="0"/>
              </a:rPr>
              <a:t>Make advocacy part of the treatment plan</a:t>
            </a:r>
          </a:p>
        </p:txBody>
      </p:sp>
      <p:pic>
        <p:nvPicPr>
          <p:cNvPr id="5" name="Content Placeholder 3" descr="A picture containing person, indoor, close&#10;&#10;Description automatically generated">
            <a:extLst>
              <a:ext uri="{FF2B5EF4-FFF2-40B4-BE49-F238E27FC236}">
                <a16:creationId xmlns:a16="http://schemas.microsoft.com/office/drawing/2014/main" id="{81D7DED2-7C64-1B62-963B-F7DB52C6047F}"/>
              </a:ext>
            </a:extLst>
          </p:cNvPr>
          <p:cNvPicPr>
            <a:picLocks noChangeAspect="1"/>
          </p:cNvPicPr>
          <p:nvPr/>
        </p:nvPicPr>
        <p:blipFill>
          <a:blip r:embed="rId2" cstate="hq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15200" y="1676401"/>
            <a:ext cx="2864776" cy="4114800"/>
          </a:xfrm>
          <a:prstGeom prst="rect">
            <a:avLst/>
          </a:prstGeom>
          <a:ln w="12700">
            <a:miter lim="400000"/>
          </a:ln>
        </p:spPr>
      </p:pic>
    </p:spTree>
    <p:extLst>
      <p:ext uri="{BB962C8B-B14F-4D97-AF65-F5344CB8AC3E}">
        <p14:creationId xmlns:p14="http://schemas.microsoft.com/office/powerpoint/2010/main" val="277366479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376168-5F82-059F-76FB-EFA07BC75E95}"/>
              </a:ext>
            </a:extLst>
          </p:cNvPr>
          <p:cNvPicPr>
            <a:picLocks noChangeAspect="1"/>
          </p:cNvPicPr>
          <p:nvPr/>
        </p:nvPicPr>
        <p:blipFill rotWithShape="1">
          <a:blip r:embed="rId2"/>
          <a:srcRect l="46734" t="15938" r="4278" b="22926"/>
          <a:stretch/>
        </p:blipFill>
        <p:spPr>
          <a:xfrm>
            <a:off x="363718" y="1981200"/>
            <a:ext cx="5225144" cy="4876800"/>
          </a:xfrm>
          <a:prstGeom prst="rect">
            <a:avLst/>
          </a:prstGeom>
        </p:spPr>
      </p:pic>
      <p:pic>
        <p:nvPicPr>
          <p:cNvPr id="5" name="Picture 4">
            <a:extLst>
              <a:ext uri="{FF2B5EF4-FFF2-40B4-BE49-F238E27FC236}">
                <a16:creationId xmlns:a16="http://schemas.microsoft.com/office/drawing/2014/main" id="{D2B3A7CB-B63D-3C6A-8B49-495E029503AD}"/>
              </a:ext>
            </a:extLst>
          </p:cNvPr>
          <p:cNvPicPr>
            <a:picLocks noChangeAspect="1"/>
          </p:cNvPicPr>
          <p:nvPr/>
        </p:nvPicPr>
        <p:blipFill rotWithShape="1">
          <a:blip r:embed="rId3"/>
          <a:srcRect l="51306" t="17686" r="8198" b="26419"/>
          <a:stretch/>
        </p:blipFill>
        <p:spPr>
          <a:xfrm>
            <a:off x="6934200" y="1981200"/>
            <a:ext cx="4724400" cy="4876800"/>
          </a:xfrm>
          <a:prstGeom prst="rect">
            <a:avLst/>
          </a:prstGeom>
        </p:spPr>
      </p:pic>
      <p:pic>
        <p:nvPicPr>
          <p:cNvPr id="6" name="Picture 5">
            <a:extLst>
              <a:ext uri="{FF2B5EF4-FFF2-40B4-BE49-F238E27FC236}">
                <a16:creationId xmlns:a16="http://schemas.microsoft.com/office/drawing/2014/main" id="{5F6CA788-7BCD-64E6-D1AB-5EF64266219F}"/>
              </a:ext>
            </a:extLst>
          </p:cNvPr>
          <p:cNvPicPr>
            <a:picLocks noChangeAspect="1"/>
          </p:cNvPicPr>
          <p:nvPr/>
        </p:nvPicPr>
        <p:blipFill>
          <a:blip r:embed="rId4"/>
          <a:stretch>
            <a:fillRect/>
          </a:stretch>
        </p:blipFill>
        <p:spPr>
          <a:xfrm flipH="1">
            <a:off x="3124200" y="-4128"/>
            <a:ext cx="5112204" cy="2105025"/>
          </a:xfrm>
          <a:prstGeom prst="rect">
            <a:avLst/>
          </a:prstGeom>
        </p:spPr>
      </p:pic>
      <p:sp>
        <p:nvSpPr>
          <p:cNvPr id="7" name="Rectangle 6">
            <a:extLst>
              <a:ext uri="{FF2B5EF4-FFF2-40B4-BE49-F238E27FC236}">
                <a16:creationId xmlns:a16="http://schemas.microsoft.com/office/drawing/2014/main" id="{DBD68879-C637-5662-0736-D051BE55E8B9}"/>
              </a:ext>
            </a:extLst>
          </p:cNvPr>
          <p:cNvSpPr/>
          <p:nvPr/>
        </p:nvSpPr>
        <p:spPr>
          <a:xfrm>
            <a:off x="4495800" y="10774"/>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8" name="Rectangle 7">
            <a:extLst>
              <a:ext uri="{FF2B5EF4-FFF2-40B4-BE49-F238E27FC236}">
                <a16:creationId xmlns:a16="http://schemas.microsoft.com/office/drawing/2014/main" id="{742EFCBE-2E58-4337-0E6A-A78DBBE8D09C}"/>
              </a:ext>
            </a:extLst>
          </p:cNvPr>
          <p:cNvSpPr/>
          <p:nvPr/>
        </p:nvSpPr>
        <p:spPr>
          <a:xfrm>
            <a:off x="7931604" y="5983"/>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9" name="Rectangle 8">
            <a:extLst>
              <a:ext uri="{FF2B5EF4-FFF2-40B4-BE49-F238E27FC236}">
                <a16:creationId xmlns:a16="http://schemas.microsoft.com/office/drawing/2014/main" id="{CF8223F4-E1CD-1D2C-0A56-C6FF1BBC2DE5}"/>
              </a:ext>
            </a:extLst>
          </p:cNvPr>
          <p:cNvSpPr/>
          <p:nvPr/>
        </p:nvSpPr>
        <p:spPr>
          <a:xfrm>
            <a:off x="6213702" y="10781"/>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0" name="Text Placeholder 2">
            <a:extLst>
              <a:ext uri="{FF2B5EF4-FFF2-40B4-BE49-F238E27FC236}">
                <a16:creationId xmlns:a16="http://schemas.microsoft.com/office/drawing/2014/main" id="{1E7AF469-DEFE-A0D3-8FAC-9A1BFB188981}"/>
              </a:ext>
            </a:extLst>
          </p:cNvPr>
          <p:cNvSpPr txBox="1">
            <a:spLocks/>
          </p:cNvSpPr>
          <p:nvPr/>
        </p:nvSpPr>
        <p:spPr>
          <a:xfrm>
            <a:off x="-3313" y="-4128"/>
            <a:ext cx="2772839" cy="990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60" tIns="137160" rIns="137160" bIns="137160" anchor="b">
            <a:noAutofit/>
          </a:bodyPr>
          <a:lstStyle>
            <a:lvl1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1pPr>
            <a:lvl2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2pPr>
            <a:lvl3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3pPr>
            <a:lvl4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4pPr>
            <a:lvl5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eaLnBrk="1" fontAlgn="auto" hangingPunct="1"/>
            <a:r>
              <a:rPr lang="en-US" sz="1400" kern="0"/>
              <a:t>CGRP = calcitonin </a:t>
            </a:r>
            <a:br>
              <a:rPr lang="en-US" sz="1400" kern="0"/>
            </a:br>
            <a:r>
              <a:rPr lang="en-US" sz="1400" kern="0"/>
              <a:t>gene-related peptide.</a:t>
            </a:r>
            <a:br>
              <a:rPr lang="en-US" sz="1400" kern="0"/>
            </a:br>
            <a:r>
              <a:rPr lang="en-US" sz="1400" kern="0"/>
              <a:t>Goadsby PJ, et al. </a:t>
            </a:r>
            <a:r>
              <a:rPr lang="en-US" sz="1400" i="1" kern="0"/>
              <a:t>Neurol Clin</a:t>
            </a:r>
            <a:r>
              <a:rPr lang="en-US" sz="1400" kern="0"/>
              <a:t>. 2019;37(4):651-671. </a:t>
            </a:r>
            <a:endParaRPr lang="en-US" sz="1400" kern="0" dirty="0"/>
          </a:p>
        </p:txBody>
      </p:sp>
      <p:sp>
        <p:nvSpPr>
          <p:cNvPr id="11" name="Text Placeholder 10">
            <a:extLst>
              <a:ext uri="{FF2B5EF4-FFF2-40B4-BE49-F238E27FC236}">
                <a16:creationId xmlns:a16="http://schemas.microsoft.com/office/drawing/2014/main" id="{1C1CDCC9-DDB0-5A75-5C0C-0B3E3E674517}"/>
              </a:ext>
            </a:extLst>
          </p:cNvPr>
          <p:cNvSpPr>
            <a:spLocks noGrp="1"/>
          </p:cNvSpPr>
          <p:nvPr>
            <p:ph type="body" sz="quarter" idx="1"/>
          </p:nvPr>
        </p:nvSpPr>
        <p:spPr/>
        <p:txBody>
          <a:bodyPr/>
          <a:lstStyle/>
          <a:p>
            <a:endParaRPr lang="en-US"/>
          </a:p>
        </p:txBody>
      </p:sp>
    </p:spTree>
    <p:extLst>
      <p:ext uri="{BB962C8B-B14F-4D97-AF65-F5344CB8AC3E}">
        <p14:creationId xmlns:p14="http://schemas.microsoft.com/office/powerpoint/2010/main" val="404804625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E304B33-F90A-51AC-59DB-3EF3CD506A4D}"/>
              </a:ext>
            </a:extLst>
          </p:cNvPr>
          <p:cNvPicPr>
            <a:picLocks noChangeAspect="1"/>
          </p:cNvPicPr>
          <p:nvPr/>
        </p:nvPicPr>
        <p:blipFill rotWithShape="1">
          <a:blip r:embed="rId2"/>
          <a:srcRect l="46734" t="15938" r="4278" b="22926"/>
          <a:stretch/>
        </p:blipFill>
        <p:spPr>
          <a:xfrm>
            <a:off x="363718" y="1981200"/>
            <a:ext cx="5225144" cy="4876800"/>
          </a:xfrm>
          <a:prstGeom prst="rect">
            <a:avLst/>
          </a:prstGeom>
        </p:spPr>
      </p:pic>
      <p:pic>
        <p:nvPicPr>
          <p:cNvPr id="5" name="Picture 4">
            <a:extLst>
              <a:ext uri="{FF2B5EF4-FFF2-40B4-BE49-F238E27FC236}">
                <a16:creationId xmlns:a16="http://schemas.microsoft.com/office/drawing/2014/main" id="{6CC88FD1-FA9E-8111-C160-517ACC76D451}"/>
              </a:ext>
            </a:extLst>
          </p:cNvPr>
          <p:cNvPicPr>
            <a:picLocks noChangeAspect="1"/>
          </p:cNvPicPr>
          <p:nvPr/>
        </p:nvPicPr>
        <p:blipFill rotWithShape="1">
          <a:blip r:embed="rId3"/>
          <a:srcRect l="51306" t="17686" r="8198" b="26419"/>
          <a:stretch/>
        </p:blipFill>
        <p:spPr>
          <a:xfrm>
            <a:off x="6934200" y="1981200"/>
            <a:ext cx="4724400" cy="4876800"/>
          </a:xfrm>
          <a:prstGeom prst="rect">
            <a:avLst/>
          </a:prstGeom>
        </p:spPr>
      </p:pic>
      <p:pic>
        <p:nvPicPr>
          <p:cNvPr id="6" name="Picture 5">
            <a:extLst>
              <a:ext uri="{FF2B5EF4-FFF2-40B4-BE49-F238E27FC236}">
                <a16:creationId xmlns:a16="http://schemas.microsoft.com/office/drawing/2014/main" id="{20248FA6-B769-B016-2C69-6472406EB04E}"/>
              </a:ext>
            </a:extLst>
          </p:cNvPr>
          <p:cNvPicPr>
            <a:picLocks noChangeAspect="1"/>
          </p:cNvPicPr>
          <p:nvPr/>
        </p:nvPicPr>
        <p:blipFill>
          <a:blip r:embed="rId4"/>
          <a:stretch>
            <a:fillRect/>
          </a:stretch>
        </p:blipFill>
        <p:spPr>
          <a:xfrm flipH="1">
            <a:off x="3124200" y="-4128"/>
            <a:ext cx="5112204" cy="2105025"/>
          </a:xfrm>
          <a:prstGeom prst="rect">
            <a:avLst/>
          </a:prstGeom>
        </p:spPr>
      </p:pic>
      <p:sp>
        <p:nvSpPr>
          <p:cNvPr id="10" name="Donut 9">
            <a:extLst>
              <a:ext uri="{FF2B5EF4-FFF2-40B4-BE49-F238E27FC236}">
                <a16:creationId xmlns:a16="http://schemas.microsoft.com/office/drawing/2014/main" id="{1571DF7C-413E-0329-7C8E-B8673D3DE9F2}"/>
              </a:ext>
            </a:extLst>
          </p:cNvPr>
          <p:cNvSpPr/>
          <p:nvPr/>
        </p:nvSpPr>
        <p:spPr>
          <a:xfrm>
            <a:off x="9220200" y="3375932"/>
            <a:ext cx="914400" cy="838200"/>
          </a:xfrm>
          <a:prstGeom prst="donut">
            <a:avLst>
              <a:gd name="adj" fmla="val 69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a:extLst>
              <a:ext uri="{FF2B5EF4-FFF2-40B4-BE49-F238E27FC236}">
                <a16:creationId xmlns:a16="http://schemas.microsoft.com/office/drawing/2014/main" id="{71AB7208-88A4-CF81-2C72-B7CC0669E06A}"/>
              </a:ext>
            </a:extLst>
          </p:cNvPr>
          <p:cNvSpPr/>
          <p:nvPr/>
        </p:nvSpPr>
        <p:spPr>
          <a:xfrm>
            <a:off x="9296400" y="3880757"/>
            <a:ext cx="1339442" cy="933450"/>
          </a:xfrm>
          <a:prstGeom prst="donut">
            <a:avLst>
              <a:gd name="adj" fmla="val 69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ectangle 1">
            <a:extLst>
              <a:ext uri="{FF2B5EF4-FFF2-40B4-BE49-F238E27FC236}">
                <a16:creationId xmlns:a16="http://schemas.microsoft.com/office/drawing/2014/main" id="{8945DE91-1FD5-C475-E60C-92E122F7F170}"/>
              </a:ext>
            </a:extLst>
          </p:cNvPr>
          <p:cNvSpPr/>
          <p:nvPr/>
        </p:nvSpPr>
        <p:spPr>
          <a:xfrm>
            <a:off x="4495800" y="10774"/>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2" name="Rectangle 11">
            <a:extLst>
              <a:ext uri="{FF2B5EF4-FFF2-40B4-BE49-F238E27FC236}">
                <a16:creationId xmlns:a16="http://schemas.microsoft.com/office/drawing/2014/main" id="{14087A0E-11F3-9F83-9D97-BD6C0ADD06BF}"/>
              </a:ext>
            </a:extLst>
          </p:cNvPr>
          <p:cNvSpPr/>
          <p:nvPr/>
        </p:nvSpPr>
        <p:spPr>
          <a:xfrm>
            <a:off x="7931604" y="5983"/>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085CC0EE-250E-8F5C-2890-F3FE245A04E7}"/>
              </a:ext>
            </a:extLst>
          </p:cNvPr>
          <p:cNvSpPr/>
          <p:nvPr/>
        </p:nvSpPr>
        <p:spPr>
          <a:xfrm>
            <a:off x="6213702" y="10781"/>
            <a:ext cx="3048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15" name="Text Placeholder 2">
            <a:extLst>
              <a:ext uri="{FF2B5EF4-FFF2-40B4-BE49-F238E27FC236}">
                <a16:creationId xmlns:a16="http://schemas.microsoft.com/office/drawing/2014/main" id="{BF38E04C-4922-9BAB-8CBD-5E4F30520F31}"/>
              </a:ext>
            </a:extLst>
          </p:cNvPr>
          <p:cNvSpPr>
            <a:spLocks noGrp="1"/>
          </p:cNvSpPr>
          <p:nvPr>
            <p:ph type="body" sz="quarter" idx="1"/>
          </p:nvPr>
        </p:nvSpPr>
        <p:spPr>
          <a:xfrm>
            <a:off x="-3313" y="-4128"/>
            <a:ext cx="2772839" cy="689928"/>
          </a:xfrm>
        </p:spPr>
        <p:txBody>
          <a:bodyPr>
            <a:noAutofit/>
          </a:bodyPr>
          <a:lstStyle/>
          <a:p>
            <a:r>
              <a:rPr lang="en-US" sz="1400" dirty="0" err="1"/>
              <a:t>Goadsby</a:t>
            </a:r>
            <a:r>
              <a:rPr lang="en-US" sz="1400" dirty="0"/>
              <a:t> PJ, et al. </a:t>
            </a:r>
            <a:r>
              <a:rPr lang="en-US" sz="1400" i="1" dirty="0"/>
              <a:t>Neurol Clin</a:t>
            </a:r>
            <a:r>
              <a:rPr lang="en-US" sz="1400" dirty="0"/>
              <a:t>. 2019;37(4):651-671. </a:t>
            </a:r>
          </a:p>
        </p:txBody>
      </p:sp>
    </p:spTree>
    <p:extLst>
      <p:ext uri="{BB962C8B-B14F-4D97-AF65-F5344CB8AC3E}">
        <p14:creationId xmlns:p14="http://schemas.microsoft.com/office/powerpoint/2010/main" val="1183506974"/>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903F-6A2C-2406-7AC7-5E830E1259EE}"/>
              </a:ext>
            </a:extLst>
          </p:cNvPr>
          <p:cNvSpPr>
            <a:spLocks noGrp="1"/>
          </p:cNvSpPr>
          <p:nvPr>
            <p:ph type="title"/>
          </p:nvPr>
        </p:nvSpPr>
        <p:spPr/>
        <p:txBody>
          <a:bodyPr/>
          <a:lstStyle/>
          <a:p>
            <a:r>
              <a:rPr lang="en-US" dirty="0"/>
              <a:t>AHS Consensus for New Acute Tx</a:t>
            </a:r>
          </a:p>
        </p:txBody>
      </p:sp>
      <p:sp>
        <p:nvSpPr>
          <p:cNvPr id="4" name="Content Placeholder 3">
            <a:extLst>
              <a:ext uri="{FF2B5EF4-FFF2-40B4-BE49-F238E27FC236}">
                <a16:creationId xmlns:a16="http://schemas.microsoft.com/office/drawing/2014/main" id="{71C146D6-70F1-AF85-1FF2-52DC35C9424F}"/>
              </a:ext>
            </a:extLst>
          </p:cNvPr>
          <p:cNvSpPr txBox="1"/>
          <p:nvPr/>
        </p:nvSpPr>
        <p:spPr>
          <a:xfrm>
            <a:off x="647700" y="1551195"/>
            <a:ext cx="10934700" cy="4639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normAutofit/>
          </a:bodyPr>
          <a:lstStyle/>
          <a:p>
            <a:pPr marL="0" indent="0">
              <a:buNone/>
            </a:pPr>
            <a:r>
              <a:rPr lang="en-US" sz="2800" dirty="0">
                <a:latin typeface="Arial" panose="020B0604020202020204" pitchFamily="34" charset="0"/>
              </a:rPr>
              <a:t>A. Prescribed/recommended by a licensed clinician</a:t>
            </a:r>
          </a:p>
          <a:p>
            <a:pPr marL="0" indent="0">
              <a:buNone/>
            </a:pPr>
            <a:r>
              <a:rPr lang="en-US" sz="2800" dirty="0">
                <a:latin typeface="Arial" panose="020B0604020202020204" pitchFamily="34" charset="0"/>
              </a:rPr>
              <a:t>B. Patient is at least 18 years of age</a:t>
            </a:r>
          </a:p>
          <a:p>
            <a:pPr marL="0" indent="0">
              <a:buNone/>
            </a:pPr>
            <a:r>
              <a:rPr lang="en-US" sz="2800" dirty="0">
                <a:latin typeface="Arial" panose="020B0604020202020204" pitchFamily="34" charset="0"/>
              </a:rPr>
              <a:t>C. Diagnosis of ICHD-3 migraine with aura, migraine without aura, or chronic migraine</a:t>
            </a:r>
          </a:p>
          <a:p>
            <a:pPr marL="0" indent="0">
              <a:buNone/>
            </a:pPr>
            <a:r>
              <a:rPr lang="en-US" sz="2800" dirty="0">
                <a:latin typeface="Arial" panose="020B0604020202020204" pitchFamily="34" charset="0"/>
              </a:rPr>
              <a:t>D. Either of the following</a:t>
            </a:r>
          </a:p>
          <a:p>
            <a:pPr marL="914432" lvl="1" indent="-457200">
              <a:buFont typeface="Arial" panose="020B0604020202020204" pitchFamily="34" charset="0"/>
              <a:buChar char="•"/>
            </a:pPr>
            <a:r>
              <a:rPr lang="en-US" sz="2400" dirty="0">
                <a:latin typeface="Arial" panose="020B0604020202020204" pitchFamily="34" charset="0"/>
              </a:rPr>
              <a:t>Contraindications to or inability to tolerate triptans</a:t>
            </a:r>
          </a:p>
          <a:p>
            <a:pPr marL="914432" lvl="1" indent="-457200">
              <a:buFont typeface="Arial" panose="020B0604020202020204" pitchFamily="34" charset="0"/>
              <a:buChar char="•"/>
            </a:pPr>
            <a:r>
              <a:rPr lang="en-US" sz="2400" dirty="0">
                <a:latin typeface="Arial" panose="020B0604020202020204" pitchFamily="34" charset="0"/>
              </a:rPr>
              <a:t>Inadequate response to 2 or more oral triptans, as determined by EITHER of the following</a:t>
            </a:r>
          </a:p>
          <a:p>
            <a:pPr marL="1371632" lvl="2" indent="-457200">
              <a:buFont typeface="Arial" panose="020B0604020202020204" pitchFamily="34" charset="0"/>
              <a:buChar char="•"/>
            </a:pPr>
            <a:r>
              <a:rPr lang="en-US" sz="2000" dirty="0">
                <a:latin typeface="Arial" panose="020B0604020202020204" pitchFamily="34" charset="0"/>
              </a:rPr>
              <a:t>Validated acute treatment patient-reported outcome questionnaire (</a:t>
            </a:r>
            <a:r>
              <a:rPr lang="en-US" sz="2000" dirty="0" err="1">
                <a:latin typeface="Arial" panose="020B0604020202020204" pitchFamily="34" charset="0"/>
              </a:rPr>
              <a:t>mTOQ</a:t>
            </a:r>
            <a:r>
              <a:rPr lang="en-US" sz="2000" dirty="0">
                <a:latin typeface="Arial" panose="020B0604020202020204" pitchFamily="34" charset="0"/>
              </a:rPr>
              <a:t>, Migraine-ACT, PPMQ-R, FIS, PGIC)</a:t>
            </a:r>
          </a:p>
          <a:p>
            <a:pPr marL="1371632" lvl="2" indent="-457200">
              <a:buFont typeface="Arial" panose="020B0604020202020204" pitchFamily="34" charset="0"/>
              <a:buChar char="•"/>
            </a:pPr>
            <a:r>
              <a:rPr lang="en-US" sz="2000" dirty="0">
                <a:latin typeface="Arial" panose="020B0604020202020204" pitchFamily="34" charset="0"/>
              </a:rPr>
              <a:t>Clinical attestation</a:t>
            </a:r>
          </a:p>
        </p:txBody>
      </p:sp>
      <p:sp>
        <p:nvSpPr>
          <p:cNvPr id="6" name="Text Placeholder 2">
            <a:extLst>
              <a:ext uri="{FF2B5EF4-FFF2-40B4-BE49-F238E27FC236}">
                <a16:creationId xmlns:a16="http://schemas.microsoft.com/office/drawing/2014/main" id="{1E7DAFE2-1A7A-F867-3DF6-5D5898A4C99B}"/>
              </a:ext>
            </a:extLst>
          </p:cNvPr>
          <p:cNvSpPr txBox="1">
            <a:spLocks/>
          </p:cNvSpPr>
          <p:nvPr/>
        </p:nvSpPr>
        <p:spPr>
          <a:xfrm>
            <a:off x="0" y="6019795"/>
            <a:ext cx="10860741" cy="8382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37160" tIns="137160" rIns="137160" bIns="137160" anchor="b">
            <a:noAutofit/>
          </a:bodyPr>
          <a:lstStyle>
            <a:lvl1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1pPr>
            <a:lvl2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2pPr>
            <a:lvl3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3pPr>
            <a:lvl4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4pPr>
            <a:lvl5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eaLnBrk="1" fontAlgn="auto" hangingPunct="1"/>
            <a:r>
              <a:rPr lang="en-US" sz="1400" dirty="0"/>
              <a:t>ICHD-3 = International Classification of Headache Disorders, 3rd ed; </a:t>
            </a:r>
            <a:r>
              <a:rPr lang="en-US" sz="1400" kern="0" dirty="0" err="1"/>
              <a:t>mTOQ</a:t>
            </a:r>
            <a:r>
              <a:rPr lang="en-US" sz="1400" kern="0" dirty="0"/>
              <a:t> = Migraine Treatment Optimization Questionnaire; ACT = Assessment of Current Therapy; PPMQ-R = Patient Perception of Migraine Questionnaire-Revised; FIS = Functional Impairment Scale; PGIC = Patient Global Impression of Change.</a:t>
            </a:r>
            <a:br>
              <a:rPr lang="en-US" sz="1400" kern="0" dirty="0"/>
            </a:br>
            <a:r>
              <a:rPr lang="en-US" sz="1400" kern="0" dirty="0" err="1"/>
              <a:t>Ailani</a:t>
            </a:r>
            <a:r>
              <a:rPr lang="en-US" sz="1400" kern="0" dirty="0"/>
              <a:t> J, et al. </a:t>
            </a:r>
            <a:r>
              <a:rPr lang="en-US" sz="1400" i="1" kern="0" dirty="0"/>
              <a:t>Headache</a:t>
            </a:r>
            <a:r>
              <a:rPr lang="en-US" sz="1400" kern="0" dirty="0"/>
              <a:t>. 2021;61(7):1021-1039.</a:t>
            </a:r>
          </a:p>
        </p:txBody>
      </p:sp>
    </p:spTree>
    <p:extLst>
      <p:ext uri="{BB962C8B-B14F-4D97-AF65-F5344CB8AC3E}">
        <p14:creationId xmlns:p14="http://schemas.microsoft.com/office/powerpoint/2010/main" val="143584493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49C44-EA11-7B84-0A13-986E3DA5D638}"/>
              </a:ext>
            </a:extLst>
          </p:cNvPr>
          <p:cNvSpPr>
            <a:spLocks noGrp="1"/>
          </p:cNvSpPr>
          <p:nvPr>
            <p:ph type="title"/>
          </p:nvPr>
        </p:nvSpPr>
        <p:spPr/>
        <p:txBody>
          <a:bodyPr>
            <a:normAutofit fontScale="90000"/>
          </a:bodyPr>
          <a:lstStyle/>
          <a:p>
            <a:r>
              <a:rPr lang="en-US" dirty="0"/>
              <a:t>National Headache Foundation </a:t>
            </a:r>
            <a:br>
              <a:rPr lang="en-US" dirty="0"/>
            </a:br>
            <a:r>
              <a:rPr lang="en-US" dirty="0"/>
              <a:t>2022 Position Statement on Acute Treatments for Migraine</a:t>
            </a:r>
          </a:p>
        </p:txBody>
      </p:sp>
      <p:sp>
        <p:nvSpPr>
          <p:cNvPr id="3" name="Text Placeholder 2">
            <a:extLst>
              <a:ext uri="{FF2B5EF4-FFF2-40B4-BE49-F238E27FC236}">
                <a16:creationId xmlns:a16="http://schemas.microsoft.com/office/drawing/2014/main" id="{59FC20DD-6ECC-FCBB-FD3E-8B2B3D7B2A30}"/>
              </a:ext>
            </a:extLst>
          </p:cNvPr>
          <p:cNvSpPr>
            <a:spLocks noGrp="1"/>
          </p:cNvSpPr>
          <p:nvPr>
            <p:ph type="body" sz="quarter" idx="1"/>
          </p:nvPr>
        </p:nvSpPr>
        <p:spPr>
          <a:xfrm>
            <a:off x="0" y="5867400"/>
            <a:ext cx="11277600" cy="990607"/>
          </a:xfrm>
        </p:spPr>
        <p:txBody>
          <a:bodyPr>
            <a:noAutofit/>
          </a:bodyPr>
          <a:lstStyle/>
          <a:p>
            <a:r>
              <a:rPr lang="en-US" sz="1400" dirty="0"/>
              <a:t>FDA = US Food and Drug Administration.</a:t>
            </a:r>
            <a:br>
              <a:rPr lang="en-US" sz="1400" dirty="0"/>
            </a:br>
            <a:r>
              <a:rPr lang="en-US" sz="1400" dirty="0"/>
              <a:t>National Headache Foundation (NHF). January 19, 2022. Accessed August 18, 2022. </a:t>
            </a:r>
            <a:br>
              <a:rPr lang="en-US" sz="1400" dirty="0"/>
            </a:br>
            <a:r>
              <a:rPr lang="en-US" sz="1400" dirty="0"/>
              <a:t>https://</a:t>
            </a:r>
            <a:r>
              <a:rPr lang="en-US" sz="1400" dirty="0" err="1"/>
              <a:t>headaches.org</a:t>
            </a:r>
            <a:r>
              <a:rPr lang="en-US" sz="1400" dirty="0"/>
              <a:t>/national-headache-foundation-position-statement-on-the-treatment-of-migraine/#:~:text=For%20preventive%20care%2C%20NHF%20believes,established%20lower%20adverse%20event%20profiles.</a:t>
            </a:r>
          </a:p>
        </p:txBody>
      </p:sp>
      <p:sp>
        <p:nvSpPr>
          <p:cNvPr id="4" name="Content Placeholder 3">
            <a:extLst>
              <a:ext uri="{FF2B5EF4-FFF2-40B4-BE49-F238E27FC236}">
                <a16:creationId xmlns:a16="http://schemas.microsoft.com/office/drawing/2014/main" id="{5DEA6B6D-25D1-2A2E-34A8-C4E0F5D45562}"/>
              </a:ext>
            </a:extLst>
          </p:cNvPr>
          <p:cNvSpPr txBox="1"/>
          <p:nvPr/>
        </p:nvSpPr>
        <p:spPr>
          <a:xfrm>
            <a:off x="609600" y="1551195"/>
            <a:ext cx="10972800" cy="431620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normAutofit/>
          </a:bodyPr>
          <a:lstStyle/>
          <a:p>
            <a:pPr marL="800100" lvl="1" indent="-342900">
              <a:buFont typeface="Arial" panose="020B0604020202020204" pitchFamily="34" charset="0"/>
              <a:buChar char="•"/>
            </a:pPr>
            <a:r>
              <a:rPr lang="en-US" sz="2400" dirty="0">
                <a:latin typeface="Arial" panose="020B0604020202020204" pitchFamily="34" charset="0"/>
              </a:rPr>
              <a:t>A modified step-care model for acute migraine treatment that optimizes time to pain-free and functional status </a:t>
            </a:r>
          </a:p>
          <a:p>
            <a:pPr marL="800100" lvl="1" indent="-342900">
              <a:buFont typeface="Arial" panose="020B0604020202020204" pitchFamily="34" charset="0"/>
              <a:buChar char="•"/>
            </a:pPr>
            <a:r>
              <a:rPr lang="en-US" sz="2400" dirty="0">
                <a:latin typeface="Arial" panose="020B0604020202020204" pitchFamily="34" charset="0"/>
              </a:rPr>
              <a:t>Try 2 generic drugs</a:t>
            </a:r>
          </a:p>
          <a:p>
            <a:pPr marL="1257300" lvl="2" indent="-342900">
              <a:buFont typeface="Arial" panose="020B0604020202020204" pitchFamily="34" charset="0"/>
              <a:buChar char="•"/>
            </a:pPr>
            <a:r>
              <a:rPr lang="en-US" sz="2000" dirty="0">
                <a:latin typeface="Arial" panose="020B0604020202020204" pitchFamily="34" charset="0"/>
              </a:rPr>
              <a:t>First, a generic triptan</a:t>
            </a:r>
          </a:p>
          <a:p>
            <a:pPr marL="1257300" lvl="2" indent="-342900">
              <a:buFont typeface="Arial" panose="020B0604020202020204" pitchFamily="34" charset="0"/>
              <a:buChar char="•"/>
            </a:pPr>
            <a:r>
              <a:rPr lang="en-US" sz="2000" dirty="0">
                <a:latin typeface="Arial" panose="020B0604020202020204" pitchFamily="34" charset="0"/>
              </a:rPr>
              <a:t>Then any other generic drug, including another triptan or NSAID</a:t>
            </a:r>
          </a:p>
          <a:p>
            <a:pPr marL="800100" lvl="1" indent="-342900">
              <a:buFont typeface="Arial" panose="020B0604020202020204" pitchFamily="34" charset="0"/>
              <a:buChar char="•"/>
            </a:pPr>
            <a:r>
              <a:rPr lang="en-US" sz="2400" dirty="0">
                <a:latin typeface="Arial" panose="020B0604020202020204" pitchFamily="34" charset="0"/>
              </a:rPr>
              <a:t>After a patient has “tried and been failed by” 2 such drugs, another suitable therapy can be selected based on the individual patient’s needs and situation, including FDA-approved acute agents such as </a:t>
            </a:r>
            <a:r>
              <a:rPr lang="en-US" sz="2400" dirty="0" err="1">
                <a:latin typeface="Arial" panose="020B0604020202020204" pitchFamily="34" charset="0"/>
              </a:rPr>
              <a:t>lasmiditan</a:t>
            </a:r>
            <a:r>
              <a:rPr lang="en-US" sz="2400" dirty="0">
                <a:latin typeface="Arial" panose="020B0604020202020204" pitchFamily="34" charset="0"/>
              </a:rPr>
              <a:t> or a </a:t>
            </a:r>
            <a:r>
              <a:rPr lang="en-US" sz="2400" dirty="0" err="1">
                <a:latin typeface="Arial" panose="020B0604020202020204" pitchFamily="34" charset="0"/>
              </a:rPr>
              <a:t>gepant</a:t>
            </a:r>
            <a:endParaRPr lang="en-US" sz="2400" dirty="0">
              <a:latin typeface="Arial" panose="020B0604020202020204" pitchFamily="34" charset="0"/>
            </a:endParaRPr>
          </a:p>
        </p:txBody>
      </p:sp>
    </p:spTree>
    <p:extLst>
      <p:ext uri="{BB962C8B-B14F-4D97-AF65-F5344CB8AC3E}">
        <p14:creationId xmlns:p14="http://schemas.microsoft.com/office/powerpoint/2010/main" val="24269358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903F-6A2C-2406-7AC7-5E830E1259EE}"/>
              </a:ext>
            </a:extLst>
          </p:cNvPr>
          <p:cNvSpPr>
            <a:spLocks noGrp="1"/>
          </p:cNvSpPr>
          <p:nvPr>
            <p:ph type="title"/>
          </p:nvPr>
        </p:nvSpPr>
        <p:spPr/>
        <p:txBody>
          <a:bodyPr/>
          <a:lstStyle/>
          <a:p>
            <a:r>
              <a:rPr lang="en-US" dirty="0"/>
              <a:t>Disclosures</a:t>
            </a:r>
          </a:p>
        </p:txBody>
      </p:sp>
      <p:sp>
        <p:nvSpPr>
          <p:cNvPr id="3" name="Text Placeholder 2">
            <a:extLst>
              <a:ext uri="{FF2B5EF4-FFF2-40B4-BE49-F238E27FC236}">
                <a16:creationId xmlns:a16="http://schemas.microsoft.com/office/drawing/2014/main" id="{254D3879-3618-EB0C-4BF5-83D5ECD34441}"/>
              </a:ext>
            </a:extLst>
          </p:cNvPr>
          <p:cNvSpPr>
            <a:spLocks noGrp="1"/>
          </p:cNvSpPr>
          <p:nvPr>
            <p:ph type="body" sz="quarter" idx="1"/>
          </p:nvPr>
        </p:nvSpPr>
        <p:spPr/>
        <p:txBody>
          <a:bodyPr>
            <a:noAutofit/>
          </a:bodyPr>
          <a:lstStyle/>
          <a:p>
            <a:r>
              <a:rPr lang="en-US" sz="1400" dirty="0"/>
              <a:t>PI = principal investigator.</a:t>
            </a:r>
          </a:p>
        </p:txBody>
      </p:sp>
      <p:sp>
        <p:nvSpPr>
          <p:cNvPr id="4" name="Content Placeholder 3">
            <a:extLst>
              <a:ext uri="{FF2B5EF4-FFF2-40B4-BE49-F238E27FC236}">
                <a16:creationId xmlns:a16="http://schemas.microsoft.com/office/drawing/2014/main" id="{115315F2-8B10-8756-2D78-AA769136EDBA}"/>
              </a:ext>
            </a:extLst>
          </p:cNvPr>
          <p:cNvSpPr txBox="1"/>
          <p:nvPr/>
        </p:nvSpPr>
        <p:spPr>
          <a:xfrm>
            <a:off x="609600" y="1566744"/>
            <a:ext cx="10972800" cy="4639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normAutofit/>
          </a:bodyPr>
          <a:lstStyle/>
          <a:p>
            <a:pPr marL="342891" indent="-342891" defTabSz="457189" eaLnBrk="1" fontAlgn="auto">
              <a:lnSpc>
                <a:spcPct val="85000"/>
              </a:lnSpc>
              <a:spcBef>
                <a:spcPts val="533"/>
              </a:spcBef>
              <a:spcAft>
                <a:spcPts val="0"/>
              </a:spcAft>
              <a:buSzPct val="100000"/>
              <a:buFont typeface="Arial"/>
              <a:buChar char="•"/>
              <a:defRPr>
                <a:latin typeface="Arial"/>
                <a:ea typeface="Arial"/>
                <a:cs typeface="Arial"/>
                <a:sym typeface="Arial"/>
              </a:defRPr>
            </a:pPr>
            <a:r>
              <a:rPr lang="en-US" sz="2400" b="1" kern="0" dirty="0">
                <a:solidFill>
                  <a:srgbClr val="000000"/>
                </a:solidFill>
                <a:latin typeface="Arial"/>
                <a:cs typeface="Arial"/>
                <a:sym typeface="Arial"/>
              </a:rPr>
              <a:t>Stephanie J. </a:t>
            </a:r>
            <a:r>
              <a:rPr lang="en-US" sz="2400" b="1" kern="0" dirty="0" err="1">
                <a:solidFill>
                  <a:srgbClr val="000000"/>
                </a:solidFill>
                <a:latin typeface="Arial"/>
                <a:cs typeface="Arial"/>
                <a:sym typeface="Arial"/>
              </a:rPr>
              <a:t>Nahas</a:t>
            </a:r>
            <a:r>
              <a:rPr lang="en-US" sz="2400" b="1" kern="0" dirty="0">
                <a:solidFill>
                  <a:srgbClr val="000000"/>
                </a:solidFill>
                <a:latin typeface="Arial"/>
                <a:cs typeface="Arial"/>
                <a:sym typeface="Arial"/>
              </a:rPr>
              <a:t>, MD, </a:t>
            </a:r>
            <a:r>
              <a:rPr lang="en-US" sz="2400" b="1" kern="0" dirty="0" err="1">
                <a:solidFill>
                  <a:srgbClr val="000000"/>
                </a:solidFill>
                <a:latin typeface="Arial"/>
                <a:cs typeface="Arial"/>
                <a:sym typeface="Arial"/>
              </a:rPr>
              <a:t>MSEd</a:t>
            </a:r>
            <a:r>
              <a:rPr lang="en-US" sz="2400" b="1" kern="0" dirty="0">
                <a:solidFill>
                  <a:srgbClr val="000000"/>
                </a:solidFill>
                <a:latin typeface="Arial"/>
                <a:cs typeface="Arial"/>
                <a:sym typeface="Arial"/>
              </a:rPr>
              <a:t>, FAHS, FAAN: </a:t>
            </a:r>
            <a:r>
              <a:rPr lang="en-US" sz="2400" kern="0" dirty="0">
                <a:solidFill>
                  <a:srgbClr val="000000"/>
                </a:solidFill>
                <a:latin typeface="Arial"/>
                <a:cs typeface="Arial"/>
                <a:sym typeface="Arial"/>
              </a:rPr>
              <a:t>Advisory Board – Allergan/AbbVie; Speaker – Allergan/AbbVie, Amgen/Novartis, Eli Lilly, Teva; Consultant – Alder/Lundbeck, Allergan/AbbVie, Amgen/Novartis, </a:t>
            </a:r>
            <a:r>
              <a:rPr lang="en-US" sz="2400" kern="0" dirty="0" err="1">
                <a:solidFill>
                  <a:srgbClr val="000000"/>
                </a:solidFill>
                <a:latin typeface="Arial"/>
                <a:cs typeface="Arial"/>
                <a:sym typeface="Arial"/>
              </a:rPr>
              <a:t>Biohaven</a:t>
            </a:r>
            <a:r>
              <a:rPr lang="en-US" sz="2400" kern="0" dirty="0">
                <a:solidFill>
                  <a:srgbClr val="000000"/>
                </a:solidFill>
                <a:latin typeface="Arial"/>
                <a:cs typeface="Arial"/>
                <a:sym typeface="Arial"/>
              </a:rPr>
              <a:t>, Eli Lilly, Teva; Support (Clinical Trial Site PI) – Teva</a:t>
            </a:r>
          </a:p>
          <a:p>
            <a:pPr marL="342891" indent="-342891" defTabSz="457189" eaLnBrk="1" fontAlgn="auto">
              <a:lnSpc>
                <a:spcPct val="85000"/>
              </a:lnSpc>
              <a:spcBef>
                <a:spcPts val="533"/>
              </a:spcBef>
              <a:spcAft>
                <a:spcPts val="0"/>
              </a:spcAft>
              <a:buSzPct val="100000"/>
              <a:buFont typeface="Arial"/>
              <a:buChar char="•"/>
              <a:defRPr>
                <a:latin typeface="Arial"/>
                <a:ea typeface="Arial"/>
                <a:cs typeface="Arial"/>
                <a:sym typeface="Arial"/>
              </a:defRPr>
            </a:pPr>
            <a:endParaRPr lang="en-US" sz="2400" kern="0" dirty="0">
              <a:solidFill>
                <a:srgbClr val="000000"/>
              </a:solidFill>
              <a:latin typeface="Arial"/>
              <a:cs typeface="Arial"/>
              <a:sym typeface="Arial"/>
            </a:endParaRPr>
          </a:p>
          <a:p>
            <a:pPr marL="342891" indent="-342891" defTabSz="457189" eaLnBrk="1" fontAlgn="auto">
              <a:lnSpc>
                <a:spcPct val="85000"/>
              </a:lnSpc>
              <a:spcBef>
                <a:spcPts val="533"/>
              </a:spcBef>
              <a:spcAft>
                <a:spcPts val="0"/>
              </a:spcAft>
              <a:buSzPct val="100000"/>
              <a:buFont typeface="Arial"/>
              <a:buChar char="•"/>
              <a:defRPr>
                <a:latin typeface="Arial"/>
                <a:ea typeface="Arial"/>
                <a:cs typeface="Arial"/>
                <a:sym typeface="Arial"/>
              </a:defRPr>
            </a:pPr>
            <a:endParaRPr lang="en-US" sz="2400" kern="0" dirty="0">
              <a:solidFill>
                <a:srgbClr val="000000"/>
              </a:solidFill>
              <a:latin typeface="Arial"/>
              <a:cs typeface="Arial"/>
              <a:sym typeface="Arial"/>
            </a:endParaRPr>
          </a:p>
          <a:p>
            <a:pPr marL="342891" indent="-342891" defTabSz="457189" eaLnBrk="1" fontAlgn="auto">
              <a:lnSpc>
                <a:spcPct val="85000"/>
              </a:lnSpc>
              <a:spcBef>
                <a:spcPts val="533"/>
              </a:spcBef>
              <a:spcAft>
                <a:spcPts val="0"/>
              </a:spcAft>
              <a:buSzPct val="100000"/>
              <a:buFont typeface="Arial"/>
              <a:buChar char="•"/>
              <a:defRPr>
                <a:latin typeface="Arial"/>
                <a:ea typeface="Arial"/>
                <a:cs typeface="Arial"/>
                <a:sym typeface="Arial"/>
              </a:defRPr>
            </a:pPr>
            <a:r>
              <a:rPr lang="en-US" sz="2400" b="1" kern="0" dirty="0">
                <a:solidFill>
                  <a:srgbClr val="000000"/>
                </a:solidFill>
                <a:latin typeface="Arial"/>
                <a:cs typeface="Arial"/>
                <a:sym typeface="Arial"/>
              </a:rPr>
              <a:t>Shirley Kessel: </a:t>
            </a:r>
            <a:r>
              <a:rPr lang="en-US" sz="2400" kern="0" dirty="0">
                <a:solidFill>
                  <a:srgbClr val="000000"/>
                </a:solidFill>
                <a:latin typeface="Arial"/>
                <a:cs typeface="Arial"/>
                <a:sym typeface="Arial"/>
              </a:rPr>
              <a:t>Consultant – Alder/Lundbeck, Allergan/AbbVie</a:t>
            </a:r>
          </a:p>
        </p:txBody>
      </p:sp>
    </p:spTree>
    <p:extLst>
      <p:ext uri="{BB962C8B-B14F-4D97-AF65-F5344CB8AC3E}">
        <p14:creationId xmlns:p14="http://schemas.microsoft.com/office/powerpoint/2010/main" val="416171890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1DF64-38E4-55A6-AAA6-80BF5CA158AD}"/>
              </a:ext>
            </a:extLst>
          </p:cNvPr>
          <p:cNvSpPr>
            <a:spLocks noGrp="1"/>
          </p:cNvSpPr>
          <p:nvPr>
            <p:ph type="title"/>
          </p:nvPr>
        </p:nvSpPr>
        <p:spPr/>
        <p:txBody>
          <a:bodyPr>
            <a:normAutofit fontScale="90000"/>
          </a:bodyPr>
          <a:lstStyle/>
          <a:p>
            <a:r>
              <a:rPr lang="en-US" dirty="0"/>
              <a:t>National Headache Foundation </a:t>
            </a:r>
            <a:br>
              <a:rPr lang="en-US" dirty="0"/>
            </a:br>
            <a:r>
              <a:rPr lang="en-US" dirty="0"/>
              <a:t>2022 Position Statement on Acute Treatments for Migraine</a:t>
            </a:r>
          </a:p>
        </p:txBody>
      </p:sp>
      <p:sp>
        <p:nvSpPr>
          <p:cNvPr id="3" name="Text Placeholder 2">
            <a:extLst>
              <a:ext uri="{FF2B5EF4-FFF2-40B4-BE49-F238E27FC236}">
                <a16:creationId xmlns:a16="http://schemas.microsoft.com/office/drawing/2014/main" id="{60FF5C8E-BD48-BDAD-5275-BD022FA6DBFF}"/>
              </a:ext>
            </a:extLst>
          </p:cNvPr>
          <p:cNvSpPr>
            <a:spLocks noGrp="1"/>
          </p:cNvSpPr>
          <p:nvPr>
            <p:ph type="body" sz="quarter" idx="1"/>
          </p:nvPr>
        </p:nvSpPr>
        <p:spPr>
          <a:xfrm>
            <a:off x="0" y="5788328"/>
            <a:ext cx="12192000" cy="1069680"/>
          </a:xfrm>
        </p:spPr>
        <p:txBody>
          <a:bodyPr>
            <a:noAutofit/>
          </a:bodyPr>
          <a:lstStyle/>
          <a:p>
            <a:r>
              <a:rPr lang="en-US" sz="1400" dirty="0"/>
              <a:t>CAD = coronary artery disease; RCVS = reversible cerebral vasoconstriction syndrome. </a:t>
            </a:r>
            <a:br>
              <a:rPr lang="en-US" sz="1400" dirty="0"/>
            </a:br>
            <a:r>
              <a:rPr lang="en-US" sz="1400" dirty="0"/>
              <a:t>NHF. January 19, 2022. Accessed August 18, 2022. </a:t>
            </a:r>
            <a:br>
              <a:rPr lang="en-US" sz="1400" dirty="0"/>
            </a:br>
            <a:r>
              <a:rPr lang="en-US" sz="1400" dirty="0"/>
              <a:t>https://</a:t>
            </a:r>
            <a:r>
              <a:rPr lang="en-US" sz="1400" dirty="0" err="1"/>
              <a:t>headaches.org</a:t>
            </a:r>
            <a:r>
              <a:rPr lang="en-US" sz="1400" dirty="0"/>
              <a:t>/national-headache-foundation-position-statement-on-the-treatment-of-migraine/#:~:text=For%20preventive%20care%2C%20NHF%20believes,established%20lower%20adverse%20event%20profiles.</a:t>
            </a:r>
          </a:p>
        </p:txBody>
      </p:sp>
      <p:sp>
        <p:nvSpPr>
          <p:cNvPr id="4" name="Content Placeholder 3">
            <a:extLst>
              <a:ext uri="{FF2B5EF4-FFF2-40B4-BE49-F238E27FC236}">
                <a16:creationId xmlns:a16="http://schemas.microsoft.com/office/drawing/2014/main" id="{9FFDE1BD-6E0B-1F20-67E4-F7C5773E25EC}"/>
              </a:ext>
            </a:extLst>
          </p:cNvPr>
          <p:cNvSpPr txBox="1"/>
          <p:nvPr/>
        </p:nvSpPr>
        <p:spPr>
          <a:xfrm>
            <a:off x="609600" y="1551195"/>
            <a:ext cx="10972800" cy="42371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normAutofit/>
          </a:bodyPr>
          <a:lstStyle/>
          <a:p>
            <a:pPr marL="800100" lvl="1" indent="-342900">
              <a:buFont typeface="Arial" panose="020B0604020202020204" pitchFamily="34" charset="0"/>
              <a:buChar char="•"/>
            </a:pPr>
            <a:r>
              <a:rPr lang="en-US" sz="2400" dirty="0">
                <a:latin typeface="Arial" panose="020B0604020202020204" pitchFamily="34" charset="0"/>
              </a:rPr>
              <a:t>A patient is considered to have “tried and been failed by” a drug for acute migraine if at least 1 of the following applies</a:t>
            </a:r>
          </a:p>
          <a:p>
            <a:pPr marL="1200150" lvl="2" indent="-285750">
              <a:buFont typeface="Arial" panose="020B0604020202020204" pitchFamily="34" charset="0"/>
              <a:buChar char="•"/>
            </a:pPr>
            <a:r>
              <a:rPr lang="en-US" sz="2000" dirty="0">
                <a:latin typeface="Arial" panose="020B0604020202020204" pitchFamily="34" charset="0"/>
              </a:rPr>
              <a:t>Patient is not migraine pain-free and functional within 2 hours of treatment after the majority of attacks OR the patient has a recurrence of migraine symptoms within 24 hours after treatment</a:t>
            </a:r>
          </a:p>
          <a:p>
            <a:pPr marL="1200150" lvl="2" indent="-285750">
              <a:buFont typeface="Arial" panose="020B0604020202020204" pitchFamily="34" charset="0"/>
              <a:buChar char="•"/>
            </a:pPr>
            <a:r>
              <a:rPr lang="en-US" sz="2000" dirty="0">
                <a:latin typeface="Arial" panose="020B0604020202020204" pitchFamily="34" charset="0"/>
              </a:rPr>
              <a:t>The patient cannot tolerate the drug due to its AEs (</a:t>
            </a:r>
            <a:r>
              <a:rPr lang="en-US" sz="2000" dirty="0" err="1">
                <a:latin typeface="Arial" panose="020B0604020202020204" pitchFamily="34" charset="0"/>
              </a:rPr>
              <a:t>eg</a:t>
            </a:r>
            <a:r>
              <a:rPr lang="en-US" sz="2000" dirty="0">
                <a:latin typeface="Arial" panose="020B0604020202020204" pitchFamily="34" charset="0"/>
              </a:rPr>
              <a:t>, tightness in the throat and/or chest on triptans)</a:t>
            </a:r>
          </a:p>
          <a:p>
            <a:pPr marL="1200150" lvl="2" indent="-285750">
              <a:buFont typeface="Arial" panose="020B0604020202020204" pitchFamily="34" charset="0"/>
              <a:buChar char="•"/>
            </a:pPr>
            <a:r>
              <a:rPr lang="en-US" sz="2000" dirty="0">
                <a:latin typeface="Arial" panose="020B0604020202020204" pitchFamily="34" charset="0"/>
              </a:rPr>
              <a:t>The patient has a documented history of the drug having proved either lacking efficacy or being intolerable due to AEs</a:t>
            </a:r>
          </a:p>
          <a:p>
            <a:pPr marL="1200150" lvl="2" indent="-285750">
              <a:buFont typeface="Arial" panose="020B0604020202020204" pitchFamily="34" charset="0"/>
              <a:buChar char="•"/>
            </a:pPr>
            <a:r>
              <a:rPr lang="en-US" sz="2000" dirty="0">
                <a:latin typeface="Arial" panose="020B0604020202020204" pitchFamily="34" charset="0"/>
              </a:rPr>
              <a:t>Patient has a comorbidity and/or other contraindications that preclude clinician from prescribing drug (</a:t>
            </a:r>
            <a:r>
              <a:rPr lang="en-US" sz="2000" dirty="0" err="1">
                <a:latin typeface="Arial" panose="020B0604020202020204" pitchFamily="34" charset="0"/>
              </a:rPr>
              <a:t>eg</a:t>
            </a:r>
            <a:r>
              <a:rPr lang="en-US" sz="2000" dirty="0">
                <a:latin typeface="Arial" panose="020B0604020202020204" pitchFamily="34" charset="0"/>
              </a:rPr>
              <a:t>, uncontrolled hypertension, CAD, RCVS for triptans or gastric ulcer disease, renal insufficiency for NSAIDs)</a:t>
            </a:r>
          </a:p>
        </p:txBody>
      </p:sp>
    </p:spTree>
    <p:extLst>
      <p:ext uri="{BB962C8B-B14F-4D97-AF65-F5344CB8AC3E}">
        <p14:creationId xmlns:p14="http://schemas.microsoft.com/office/powerpoint/2010/main" val="313433668"/>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75F9F-ACE6-983F-1D33-3BE60C1A2CF0}"/>
              </a:ext>
            </a:extLst>
          </p:cNvPr>
          <p:cNvSpPr>
            <a:spLocks noGrp="1"/>
          </p:cNvSpPr>
          <p:nvPr>
            <p:ph type="title"/>
          </p:nvPr>
        </p:nvSpPr>
        <p:spPr/>
        <p:txBody>
          <a:bodyPr/>
          <a:lstStyle/>
          <a:p>
            <a:r>
              <a:rPr lang="en-US" dirty="0"/>
              <a:t>AHS Consensus for New Preventive Tx</a:t>
            </a:r>
          </a:p>
        </p:txBody>
      </p:sp>
      <p:sp>
        <p:nvSpPr>
          <p:cNvPr id="3" name="Text Placeholder 2">
            <a:extLst>
              <a:ext uri="{FF2B5EF4-FFF2-40B4-BE49-F238E27FC236}">
                <a16:creationId xmlns:a16="http://schemas.microsoft.com/office/drawing/2014/main" id="{CDBD1813-9FD3-A819-D35E-98BEA50D59CA}"/>
              </a:ext>
            </a:extLst>
          </p:cNvPr>
          <p:cNvSpPr>
            <a:spLocks noGrp="1"/>
          </p:cNvSpPr>
          <p:nvPr>
            <p:ph type="body" sz="quarter" idx="1"/>
          </p:nvPr>
        </p:nvSpPr>
        <p:spPr/>
        <p:txBody>
          <a:bodyPr>
            <a:noAutofit/>
          </a:bodyPr>
          <a:lstStyle/>
          <a:p>
            <a:r>
              <a:rPr lang="en-US" sz="1400" dirty="0"/>
              <a:t>MIDAS = Migraine Disability Assessment; HIT = Headache Impact Test.</a:t>
            </a:r>
            <a:br>
              <a:rPr lang="en-US" sz="1400" dirty="0"/>
            </a:br>
            <a:r>
              <a:rPr lang="en-US" sz="1400" dirty="0" err="1"/>
              <a:t>Ailani</a:t>
            </a:r>
            <a:r>
              <a:rPr lang="en-US" sz="1400" dirty="0"/>
              <a:t> J, et al. </a:t>
            </a:r>
            <a:r>
              <a:rPr lang="en-US" sz="1400" i="1" dirty="0"/>
              <a:t>Headache</a:t>
            </a:r>
            <a:r>
              <a:rPr lang="en-US" sz="1400" dirty="0"/>
              <a:t>. 2021;61(7):1021-1039.</a:t>
            </a:r>
          </a:p>
        </p:txBody>
      </p:sp>
      <p:sp>
        <p:nvSpPr>
          <p:cNvPr id="4" name="Content Placeholder 2">
            <a:extLst>
              <a:ext uri="{FF2B5EF4-FFF2-40B4-BE49-F238E27FC236}">
                <a16:creationId xmlns:a16="http://schemas.microsoft.com/office/drawing/2014/main" id="{2692B118-38AC-2909-3744-5645960D17D1}"/>
              </a:ext>
            </a:extLst>
          </p:cNvPr>
          <p:cNvSpPr txBox="1">
            <a:spLocks/>
          </p:cNvSpPr>
          <p:nvPr/>
        </p:nvSpPr>
        <p:spPr>
          <a:xfrm>
            <a:off x="438150" y="1219200"/>
            <a:ext cx="7429501" cy="4967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37160" tIns="137160" rIns="137160" bIns="137160" anchor="b">
            <a:noAutofit/>
          </a:bodyPr>
          <a:lstStyle>
            <a:lvl1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1pPr>
            <a:lvl2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2pPr>
            <a:lvl3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3pPr>
            <a:lvl4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4pPr>
            <a:lvl5pPr marL="0" marR="0" indent="0" algn="l" defTabSz="457189" rtl="0" latinLnBrk="0">
              <a:lnSpc>
                <a:spcPct val="85000"/>
              </a:lnSpc>
              <a:spcBef>
                <a:spcPts val="267"/>
              </a:spcBef>
              <a:spcAft>
                <a:spcPts val="0"/>
              </a:spcAft>
              <a:buClrTx/>
              <a:buSzTx/>
              <a:buFontTx/>
              <a:buNone/>
              <a:tabLst/>
              <a:defRPr sz="1333" b="1"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eaLnBrk="1" fontAlgn="auto" hangingPunct="1"/>
            <a:r>
              <a:rPr lang="en-US" sz="2400" b="0" kern="0" dirty="0"/>
              <a:t>A. Prescribed/recommended by a licensed clinician</a:t>
            </a:r>
          </a:p>
          <a:p>
            <a:pPr eaLnBrk="1" fontAlgn="auto" hangingPunct="1"/>
            <a:r>
              <a:rPr lang="en-US" sz="2400" b="0" kern="0" dirty="0"/>
              <a:t>B. Patient is at least 18 years of age</a:t>
            </a:r>
          </a:p>
          <a:p>
            <a:pPr eaLnBrk="1" fontAlgn="auto" hangingPunct="1"/>
            <a:r>
              <a:rPr lang="en-US" sz="2400" b="0" kern="0" dirty="0"/>
              <a:t>C. Diagnosis of ICHD-3 migraine with aura, migraine without aura, or chronic migraine</a:t>
            </a:r>
          </a:p>
          <a:p>
            <a:pPr marL="342900" indent="-342900" eaLnBrk="1" fontAlgn="auto" hangingPunct="1">
              <a:buFont typeface="Arial" panose="020B0604020202020204" pitchFamily="34" charset="0"/>
              <a:buChar char="•"/>
            </a:pPr>
            <a:r>
              <a:rPr lang="en-US" sz="2000" b="0" kern="0" dirty="0"/>
              <a:t>Inability to tolerate (due to side effects) or inadequate response to an 8-week trial at a dose established to be potentially effective of 2 or more of the following</a:t>
            </a:r>
          </a:p>
          <a:p>
            <a:pPr marL="800132" lvl="1" indent="-342900" eaLnBrk="1" fontAlgn="auto" hangingPunct="1">
              <a:buFont typeface="Arial" panose="020B0604020202020204" pitchFamily="34" charset="0"/>
              <a:buChar char="•"/>
            </a:pPr>
            <a:r>
              <a:rPr lang="en-US" sz="1600" b="0" kern="0" dirty="0"/>
              <a:t>Topiramate</a:t>
            </a:r>
          </a:p>
          <a:p>
            <a:pPr marL="800132" lvl="1" indent="-342900" eaLnBrk="1" fontAlgn="auto" hangingPunct="1">
              <a:buFont typeface="Arial" panose="020B0604020202020204" pitchFamily="34" charset="0"/>
              <a:buChar char="•"/>
            </a:pPr>
            <a:r>
              <a:rPr lang="en-US" sz="1600" b="0" kern="0" dirty="0"/>
              <a:t>Divalproex sodium/valproate sodium</a:t>
            </a:r>
          </a:p>
          <a:p>
            <a:pPr marL="800132" lvl="1" indent="-342900" eaLnBrk="1" fontAlgn="auto" hangingPunct="1">
              <a:buFont typeface="Arial" panose="020B0604020202020204" pitchFamily="34" charset="0"/>
              <a:buChar char="•"/>
            </a:pPr>
            <a:r>
              <a:rPr lang="en-US" sz="1600" b="0" kern="0" dirty="0"/>
              <a:t>Beta-blocker: Metoprolol, propranolol, timolol, atenolol, nadolol</a:t>
            </a:r>
          </a:p>
          <a:p>
            <a:pPr marL="800132" lvl="1" indent="-342900" eaLnBrk="1" fontAlgn="auto" hangingPunct="1">
              <a:buFont typeface="Arial" panose="020B0604020202020204" pitchFamily="34" charset="0"/>
              <a:buChar char="•"/>
            </a:pPr>
            <a:r>
              <a:rPr lang="en-US" sz="1600" b="0" kern="0" dirty="0"/>
              <a:t>Tricyclic antidepressant: Amitriptyline, nortriptyline</a:t>
            </a:r>
          </a:p>
          <a:p>
            <a:pPr marL="800132" lvl="1" indent="-342900" eaLnBrk="1" fontAlgn="auto" hangingPunct="1">
              <a:buFont typeface="Arial" panose="020B0604020202020204" pitchFamily="34" charset="0"/>
              <a:buChar char="•"/>
            </a:pPr>
            <a:r>
              <a:rPr lang="en-US" sz="1600" b="0" kern="0" dirty="0"/>
              <a:t>Serotonin-norepinephrine reuptake inhibitor: Venlafaxine, duloxetine</a:t>
            </a:r>
          </a:p>
          <a:p>
            <a:pPr marL="800132" lvl="1" indent="-342900" eaLnBrk="1" fontAlgn="auto" hangingPunct="1">
              <a:buFont typeface="Arial" panose="020B0604020202020204" pitchFamily="34" charset="0"/>
              <a:buChar char="•"/>
            </a:pPr>
            <a:r>
              <a:rPr lang="en-US" sz="1600" b="0" kern="0" dirty="0"/>
              <a:t>Other Level A or B treatments</a:t>
            </a:r>
          </a:p>
          <a:p>
            <a:pPr marL="342900" indent="-342900" eaLnBrk="1" fontAlgn="auto" hangingPunct="1">
              <a:buFont typeface="Arial" panose="020B0604020202020204" pitchFamily="34" charset="0"/>
              <a:buChar char="•"/>
            </a:pPr>
            <a:r>
              <a:rPr lang="en-US" sz="2000" b="0" kern="0" dirty="0">
                <a:solidFill>
                  <a:srgbClr val="7030A0"/>
                </a:solidFill>
              </a:rPr>
              <a:t>At least moderate disability (MIDAS ≥11 or HIT-6 &gt;50)*</a:t>
            </a:r>
          </a:p>
          <a:p>
            <a:pPr marL="342900" indent="-342900" eaLnBrk="1" fontAlgn="auto" hangingPunct="1">
              <a:buFont typeface="Arial" panose="020B0604020202020204" pitchFamily="34" charset="0"/>
              <a:buChar char="•"/>
            </a:pPr>
            <a:r>
              <a:rPr lang="en-US" sz="2000" b="0" kern="0" dirty="0">
                <a:solidFill>
                  <a:srgbClr val="E77619"/>
                </a:solidFill>
              </a:rPr>
              <a:t>OR inability to tolerate or inadequate response to a minimum of 2 quarterly injections (6 months) of </a:t>
            </a:r>
            <a:r>
              <a:rPr lang="en-US" sz="2000" b="0" kern="0" dirty="0" err="1">
                <a:solidFill>
                  <a:srgbClr val="E77619"/>
                </a:solidFill>
              </a:rPr>
              <a:t>onabotulinumtoxinA</a:t>
            </a:r>
            <a:r>
              <a:rPr lang="en-US" sz="2000" b="0" kern="0" dirty="0">
                <a:solidFill>
                  <a:srgbClr val="E77619"/>
                </a:solidFill>
              </a:rPr>
              <a:t>**</a:t>
            </a:r>
          </a:p>
        </p:txBody>
      </p:sp>
      <p:sp>
        <p:nvSpPr>
          <p:cNvPr id="5" name="TextBox 4">
            <a:extLst>
              <a:ext uri="{FF2B5EF4-FFF2-40B4-BE49-F238E27FC236}">
                <a16:creationId xmlns:a16="http://schemas.microsoft.com/office/drawing/2014/main" id="{B25F268F-30E1-FEC8-3617-647C281D6D61}"/>
              </a:ext>
            </a:extLst>
          </p:cNvPr>
          <p:cNvSpPr txBox="1"/>
          <p:nvPr/>
        </p:nvSpPr>
        <p:spPr>
          <a:xfrm>
            <a:off x="8305800" y="1361598"/>
            <a:ext cx="3124200" cy="1015663"/>
          </a:xfrm>
          <a:prstGeom prst="rect">
            <a:avLst/>
          </a:prstGeom>
          <a:noFill/>
        </p:spPr>
        <p:txBody>
          <a:bodyPr wrap="square" rtlCol="0">
            <a:spAutoFit/>
          </a:bodyPr>
          <a:lstStyle/>
          <a:p>
            <a:r>
              <a:rPr lang="en-US" sz="2000" dirty="0">
                <a:solidFill>
                  <a:srgbClr val="7030A0"/>
                </a:solidFill>
                <a:latin typeface="Arial" panose="020B0604020202020204" pitchFamily="34" charset="0"/>
              </a:rPr>
              <a:t>*Only for episodic migraine with 4-7 migraine days/month</a:t>
            </a:r>
          </a:p>
        </p:txBody>
      </p:sp>
      <p:sp>
        <p:nvSpPr>
          <p:cNvPr id="6" name="TextBox 5">
            <a:extLst>
              <a:ext uri="{FF2B5EF4-FFF2-40B4-BE49-F238E27FC236}">
                <a16:creationId xmlns:a16="http://schemas.microsoft.com/office/drawing/2014/main" id="{83B49DC3-5C52-88A1-758D-8A4BE77BDBC9}"/>
              </a:ext>
            </a:extLst>
          </p:cNvPr>
          <p:cNvSpPr txBox="1"/>
          <p:nvPr/>
        </p:nvSpPr>
        <p:spPr>
          <a:xfrm>
            <a:off x="8305800" y="2782133"/>
            <a:ext cx="3124200" cy="1323439"/>
          </a:xfrm>
          <a:prstGeom prst="rect">
            <a:avLst/>
          </a:prstGeom>
          <a:noFill/>
        </p:spPr>
        <p:txBody>
          <a:bodyPr wrap="square" rtlCol="0">
            <a:spAutoFit/>
          </a:bodyPr>
          <a:lstStyle/>
          <a:p>
            <a:r>
              <a:rPr lang="en-US" sz="2000" dirty="0">
                <a:solidFill>
                  <a:srgbClr val="E77619"/>
                </a:solidFill>
                <a:latin typeface="Arial" panose="020B0604020202020204" pitchFamily="34" charset="0"/>
              </a:rPr>
              <a:t>**Only for chronic migraine (8+ migraine days/month and 15+ headache days/month)</a:t>
            </a:r>
          </a:p>
        </p:txBody>
      </p:sp>
      <p:sp>
        <p:nvSpPr>
          <p:cNvPr id="7" name="TextBox 6">
            <a:extLst>
              <a:ext uri="{FF2B5EF4-FFF2-40B4-BE49-F238E27FC236}">
                <a16:creationId xmlns:a16="http://schemas.microsoft.com/office/drawing/2014/main" id="{38A6C0E1-3B03-8BF2-D4E5-FEDD9D7F2A31}"/>
              </a:ext>
            </a:extLst>
          </p:cNvPr>
          <p:cNvSpPr txBox="1"/>
          <p:nvPr/>
        </p:nvSpPr>
        <p:spPr>
          <a:xfrm>
            <a:off x="8305800" y="4572000"/>
            <a:ext cx="3124200" cy="1323439"/>
          </a:xfrm>
          <a:prstGeom prst="rect">
            <a:avLst/>
          </a:prstGeom>
          <a:noFill/>
        </p:spPr>
        <p:txBody>
          <a:bodyPr wrap="square" rtlCol="0">
            <a:spAutoFit/>
          </a:bodyPr>
          <a:lstStyle/>
          <a:p>
            <a:r>
              <a:rPr lang="en-US" sz="2000" dirty="0">
                <a:solidFill>
                  <a:srgbClr val="0070C0"/>
                </a:solidFill>
                <a:latin typeface="Arial" panose="020B0604020202020204" pitchFamily="34" charset="0"/>
              </a:rPr>
              <a:t>For those with 8+ migraine days/month, disability is assumed to be at least moderate</a:t>
            </a:r>
          </a:p>
        </p:txBody>
      </p:sp>
    </p:spTree>
    <p:extLst>
      <p:ext uri="{BB962C8B-B14F-4D97-AF65-F5344CB8AC3E}">
        <p14:creationId xmlns:p14="http://schemas.microsoft.com/office/powerpoint/2010/main" val="243349545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66E24-9D16-D336-24B3-F56BF8AE462B}"/>
              </a:ext>
            </a:extLst>
          </p:cNvPr>
          <p:cNvSpPr>
            <a:spLocks noGrp="1"/>
          </p:cNvSpPr>
          <p:nvPr>
            <p:ph type="title"/>
          </p:nvPr>
        </p:nvSpPr>
        <p:spPr>
          <a:xfrm>
            <a:off x="0" y="0"/>
            <a:ext cx="12192000" cy="1069680"/>
          </a:xfrm>
        </p:spPr>
        <p:txBody>
          <a:bodyPr>
            <a:normAutofit fontScale="90000"/>
          </a:bodyPr>
          <a:lstStyle/>
          <a:p>
            <a:r>
              <a:rPr lang="en-US" dirty="0" err="1">
                <a:latin typeface="Arial" panose="020B0604020202020204" pitchFamily="34" charset="0"/>
                <a:cs typeface="Arial" panose="020B0604020202020204" pitchFamily="34" charset="0"/>
              </a:rPr>
              <a:t>Gepants</a:t>
            </a:r>
            <a:r>
              <a:rPr lang="en-US" dirty="0">
                <a:latin typeface="Arial" panose="020B0604020202020204" pitchFamily="34" charset="0"/>
                <a:cs typeface="Arial" panose="020B0604020202020204" pitchFamily="34" charset="0"/>
              </a:rPr>
              <a:t>: Small-Molecule Oral CGRP Receptor Antagonists</a:t>
            </a:r>
          </a:p>
        </p:txBody>
      </p:sp>
      <p:sp>
        <p:nvSpPr>
          <p:cNvPr id="3" name="Text Placeholder 2">
            <a:extLst>
              <a:ext uri="{FF2B5EF4-FFF2-40B4-BE49-F238E27FC236}">
                <a16:creationId xmlns:a16="http://schemas.microsoft.com/office/drawing/2014/main" id="{48373D92-35D0-FB5F-7FAB-EDCD83C2FDC1}"/>
              </a:ext>
            </a:extLst>
          </p:cNvPr>
          <p:cNvSpPr>
            <a:spLocks noGrp="1"/>
          </p:cNvSpPr>
          <p:nvPr>
            <p:ph type="body" sz="quarter" idx="1"/>
          </p:nvPr>
        </p:nvSpPr>
        <p:spPr>
          <a:xfrm>
            <a:off x="0" y="5788328"/>
            <a:ext cx="12192000" cy="1069680"/>
          </a:xfrm>
        </p:spPr>
        <p:txBody>
          <a:bodyPr>
            <a:noAutofit/>
          </a:bodyPr>
          <a:lstStyle/>
          <a:p>
            <a:r>
              <a:rPr lang="en-US" sz="1400" dirty="0">
                <a:latin typeface="Arial" panose="020B0604020202020204" pitchFamily="34" charset="0"/>
                <a:cs typeface="Arial" panose="020B0604020202020204" pitchFamily="34" charset="0"/>
              </a:rPr>
              <a:t>CV = cardiovascular; SAEs = serious AEs.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Tepper D. </a:t>
            </a:r>
            <a:r>
              <a:rPr lang="en-US" sz="1400" i="1" dirty="0">
                <a:latin typeface="Arial" panose="020B0604020202020204" pitchFamily="34" charset="0"/>
                <a:cs typeface="Arial" panose="020B0604020202020204" pitchFamily="34" charset="0"/>
              </a:rPr>
              <a:t>Headache</a:t>
            </a:r>
            <a:r>
              <a:rPr lang="en-US" sz="1400" dirty="0">
                <a:latin typeface="Arial" panose="020B0604020202020204" pitchFamily="34" charset="0"/>
                <a:cs typeface="Arial" panose="020B0604020202020204" pitchFamily="34" charset="0"/>
              </a:rPr>
              <a:t>. 2020;60(5):1037-1039. FDA. Accessed August 18, 2022. https://</a:t>
            </a:r>
            <a:r>
              <a:rPr lang="en-US" sz="1400" dirty="0" err="1">
                <a:latin typeface="Arial" panose="020B0604020202020204" pitchFamily="34" charset="0"/>
                <a:cs typeface="Arial" panose="020B0604020202020204" pitchFamily="34" charset="0"/>
              </a:rPr>
              <a:t>www.accessdata.fda.gov</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drugsatfda_docs</a:t>
            </a:r>
            <a:r>
              <a:rPr lang="en-US" sz="1400" dirty="0">
                <a:latin typeface="Arial" panose="020B0604020202020204" pitchFamily="34" charset="0"/>
                <a:cs typeface="Arial" panose="020B0604020202020204" pitchFamily="34" charset="0"/>
              </a:rPr>
              <a:t>/label/2019/211765s000lbl.pdf; https://www.accessdata.fda.gov/drugsatfda_docs/label/2021/212728s006lbl.pdf; https://</a:t>
            </a:r>
            <a:r>
              <a:rPr lang="en-US" sz="1400" dirty="0" err="1">
                <a:latin typeface="Arial" panose="020B0604020202020204" pitchFamily="34" charset="0"/>
                <a:cs typeface="Arial" panose="020B0604020202020204" pitchFamily="34" charset="0"/>
              </a:rPr>
              <a:t>www.accessdata.fda.gov</a:t>
            </a:r>
            <a:r>
              <a:rPr lang="en-US" sz="1400" dirty="0">
                <a:latin typeface="Arial" panose="020B0604020202020204" pitchFamily="34" charset="0"/>
                <a:cs typeface="Arial" panose="020B0604020202020204" pitchFamily="34" charset="0"/>
              </a:rPr>
              <a:t>/</a:t>
            </a:r>
            <a:r>
              <a:rPr lang="en-US" sz="1400" dirty="0" err="1">
                <a:latin typeface="Arial" panose="020B0604020202020204" pitchFamily="34" charset="0"/>
                <a:cs typeface="Arial" panose="020B0604020202020204" pitchFamily="34" charset="0"/>
              </a:rPr>
              <a:t>drugsatfda_docs</a:t>
            </a:r>
            <a:r>
              <a:rPr lang="en-US" sz="1400" dirty="0">
                <a:latin typeface="Arial" panose="020B0604020202020204" pitchFamily="34" charset="0"/>
                <a:cs typeface="Arial" panose="020B0604020202020204" pitchFamily="34" charset="0"/>
              </a:rPr>
              <a:t>/label/2021/215206Orig1s000lbl.pdf.</a:t>
            </a:r>
          </a:p>
        </p:txBody>
      </p:sp>
      <p:sp>
        <p:nvSpPr>
          <p:cNvPr id="6" name="TextBox 5">
            <a:extLst>
              <a:ext uri="{FF2B5EF4-FFF2-40B4-BE49-F238E27FC236}">
                <a16:creationId xmlns:a16="http://schemas.microsoft.com/office/drawing/2014/main" id="{064DAC60-B28F-06D6-B6CA-C7BB8909A274}"/>
              </a:ext>
            </a:extLst>
          </p:cNvPr>
          <p:cNvSpPr txBox="1"/>
          <p:nvPr/>
        </p:nvSpPr>
        <p:spPr>
          <a:xfrm>
            <a:off x="513294" y="990600"/>
            <a:ext cx="4679222" cy="147732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err="1">
                <a:ln>
                  <a:noFill/>
                </a:ln>
                <a:solidFill>
                  <a:schemeClr val="accent6"/>
                </a:solidFill>
                <a:effectLst/>
                <a:uLnTx/>
                <a:uFillTx/>
                <a:latin typeface="Arial" panose="020B0604020202020204" pitchFamily="34" charset="0"/>
              </a:rPr>
              <a:t>Gepants</a:t>
            </a:r>
            <a:r>
              <a:rPr kumimoji="0" lang="en-US" sz="2400" b="1" i="0" u="none" strike="noStrike" kern="1200" cap="none" spc="0" normalizeH="0" baseline="0" noProof="0" dirty="0">
                <a:ln>
                  <a:noFill/>
                </a:ln>
                <a:solidFill>
                  <a:schemeClr val="accent6"/>
                </a:solidFill>
                <a:effectLst/>
                <a:uLnTx/>
                <a:uFillTx/>
                <a:latin typeface="Arial" panose="020B0604020202020204" pitchFamily="34" charset="0"/>
              </a:rPr>
              <a:t> support the notion that vasoconstriction may not be necessary for the successful treatment of migraine</a:t>
            </a:r>
            <a:endParaRPr kumimoji="0" lang="en-US" sz="1200" b="0" i="0" u="none" strike="noStrike" kern="1200" cap="none" spc="0" normalizeH="0" baseline="30000" noProof="0" dirty="0">
              <a:ln>
                <a:noFill/>
              </a:ln>
              <a:solidFill>
                <a:schemeClr val="accent6"/>
              </a:solidFill>
              <a:effectLst/>
              <a:uLnTx/>
              <a:uFillTx/>
              <a:latin typeface="Arial" panose="020B0604020202020204" pitchFamily="34" charset="0"/>
            </a:endParaRPr>
          </a:p>
        </p:txBody>
      </p:sp>
      <p:grpSp>
        <p:nvGrpSpPr>
          <p:cNvPr id="7" name="Group 6">
            <a:extLst>
              <a:ext uri="{FF2B5EF4-FFF2-40B4-BE49-F238E27FC236}">
                <a16:creationId xmlns:a16="http://schemas.microsoft.com/office/drawing/2014/main" id="{5803B8FD-EE5B-54E4-AF80-484E4C00BD5A}"/>
              </a:ext>
            </a:extLst>
          </p:cNvPr>
          <p:cNvGrpSpPr/>
          <p:nvPr/>
        </p:nvGrpSpPr>
        <p:grpSpPr>
          <a:xfrm>
            <a:off x="5656882" y="996111"/>
            <a:ext cx="6535118" cy="4204933"/>
            <a:chOff x="5231068" y="1689661"/>
            <a:chExt cx="6535118" cy="4204933"/>
          </a:xfrm>
        </p:grpSpPr>
        <p:grpSp>
          <p:nvGrpSpPr>
            <p:cNvPr id="8" name="Group 7">
              <a:extLst>
                <a:ext uri="{FF2B5EF4-FFF2-40B4-BE49-F238E27FC236}">
                  <a16:creationId xmlns:a16="http://schemas.microsoft.com/office/drawing/2014/main" id="{4BEAC537-92B7-F160-333D-C21ED234A898}"/>
                </a:ext>
              </a:extLst>
            </p:cNvPr>
            <p:cNvGrpSpPr/>
            <p:nvPr/>
          </p:nvGrpSpPr>
          <p:grpSpPr>
            <a:xfrm>
              <a:off x="5231068" y="1689661"/>
              <a:ext cx="6535118" cy="824718"/>
              <a:chOff x="5231068" y="1689661"/>
              <a:chExt cx="6535118" cy="824718"/>
            </a:xfrm>
          </p:grpSpPr>
          <p:sp>
            <p:nvSpPr>
              <p:cNvPr id="15" name="TextBox 14">
                <a:extLst>
                  <a:ext uri="{FF2B5EF4-FFF2-40B4-BE49-F238E27FC236}">
                    <a16:creationId xmlns:a16="http://schemas.microsoft.com/office/drawing/2014/main" id="{D9764714-AF11-DCFB-DC94-115D0EA06951}"/>
                  </a:ext>
                </a:extLst>
              </p:cNvPr>
              <p:cNvSpPr txBox="1"/>
              <p:nvPr/>
            </p:nvSpPr>
            <p:spPr>
              <a:xfrm>
                <a:off x="5644785" y="1740383"/>
                <a:ext cx="6121401" cy="723275"/>
              </a:xfrm>
              <a:prstGeom prst="rect">
                <a:avLst/>
              </a:prstGeom>
              <a:noFill/>
            </p:spPr>
            <p:txBody>
              <a:bodyPr wrap="square" lIns="0" tIns="0" rIns="0" bIns="0" rtlCol="0" anchor="ctr" anchorCtr="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lang="en-US" sz="2400" b="1" dirty="0">
                    <a:solidFill>
                      <a:srgbClr val="0F3853"/>
                    </a:solidFill>
                    <a:latin typeface="Arial" panose="020B0604020202020204" pitchFamily="34" charset="0"/>
                  </a:rPr>
                  <a:t>No v</a:t>
                </a:r>
                <a:r>
                  <a:rPr kumimoji="0" lang="en-US" sz="2400" b="1" i="0" u="none" strike="noStrike" kern="1200" cap="none" spc="0" normalizeH="0" baseline="0" noProof="0" dirty="0" err="1">
                    <a:ln>
                      <a:noFill/>
                    </a:ln>
                    <a:solidFill>
                      <a:srgbClr val="0F3853"/>
                    </a:solidFill>
                    <a:effectLst/>
                    <a:uLnTx/>
                    <a:uFillTx/>
                    <a:latin typeface="Arial" panose="020B0604020202020204" pitchFamily="34" charset="0"/>
                  </a:rPr>
                  <a:t>asoconstriction</a:t>
                </a:r>
                <a:endParaRPr kumimoji="0" lang="en-US" sz="2400" b="1" i="0" u="none" strike="noStrike" kern="1200" cap="none" spc="0" normalizeH="0" baseline="30000" noProof="0" dirty="0">
                  <a:ln>
                    <a:noFill/>
                  </a:ln>
                  <a:solidFill>
                    <a:srgbClr val="0F3853"/>
                  </a:solidFill>
                  <a:effectLst/>
                  <a:uLnTx/>
                  <a:uFillTx/>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47484F"/>
                    </a:solidFill>
                    <a:effectLst/>
                    <a:uLnTx/>
                    <a:uFillTx/>
                    <a:latin typeface="Arial" panose="020B0604020202020204" pitchFamily="34" charset="0"/>
                  </a:rPr>
                  <a:t>Unlike </a:t>
                </a:r>
                <a:r>
                  <a:rPr kumimoji="0" lang="en-US" b="0" i="0" u="none" strike="noStrike" kern="1200" cap="none" spc="0" normalizeH="0" baseline="0" noProof="0" dirty="0" err="1">
                    <a:ln>
                      <a:noFill/>
                    </a:ln>
                    <a:solidFill>
                      <a:srgbClr val="47484F"/>
                    </a:solidFill>
                    <a:effectLst/>
                    <a:uLnTx/>
                    <a:uFillTx/>
                    <a:latin typeface="Arial" panose="020B0604020202020204" pitchFamily="34" charset="0"/>
                  </a:rPr>
                  <a:t>triptans</a:t>
                </a:r>
                <a:r>
                  <a:rPr kumimoji="0" lang="en-US" b="0" i="0" u="none" strike="noStrike" kern="1200" cap="none" spc="0" normalizeH="0" baseline="0" noProof="0" dirty="0">
                    <a:ln>
                      <a:noFill/>
                    </a:ln>
                    <a:solidFill>
                      <a:srgbClr val="47484F"/>
                    </a:solidFill>
                    <a:effectLst/>
                    <a:uLnTx/>
                    <a:uFillTx/>
                    <a:latin typeface="Arial" panose="020B0604020202020204" pitchFamily="34" charset="0"/>
                  </a:rPr>
                  <a:t>, </a:t>
                </a:r>
                <a:r>
                  <a:rPr kumimoji="0" lang="en-US" b="0" i="0" u="none" strike="noStrike" kern="1200" cap="none" spc="0" normalizeH="0" baseline="0" noProof="0" dirty="0" err="1">
                    <a:ln>
                      <a:noFill/>
                    </a:ln>
                    <a:solidFill>
                      <a:srgbClr val="47484F"/>
                    </a:solidFill>
                    <a:effectLst/>
                    <a:uLnTx/>
                    <a:uFillTx/>
                    <a:latin typeface="Arial" panose="020B0604020202020204" pitchFamily="34" charset="0"/>
                  </a:rPr>
                  <a:t>gepants</a:t>
                </a:r>
                <a:r>
                  <a:rPr kumimoji="0" lang="en-US" b="0" i="0" u="none" strike="noStrike" kern="1200" cap="none" spc="0" normalizeH="0" baseline="0" noProof="0" dirty="0">
                    <a:ln>
                      <a:noFill/>
                    </a:ln>
                    <a:solidFill>
                      <a:srgbClr val="47484F"/>
                    </a:solidFill>
                    <a:effectLst/>
                    <a:uLnTx/>
                    <a:uFillTx/>
                    <a:latin typeface="Arial" panose="020B0604020202020204" pitchFamily="34" charset="0"/>
                  </a:rPr>
                  <a:t> do not cause vasoconstriction</a:t>
                </a:r>
              </a:p>
            </p:txBody>
          </p:sp>
          <p:sp>
            <p:nvSpPr>
              <p:cNvPr id="16" name="Rectangle 15">
                <a:extLst>
                  <a:ext uri="{FF2B5EF4-FFF2-40B4-BE49-F238E27FC236}">
                    <a16:creationId xmlns:a16="http://schemas.microsoft.com/office/drawing/2014/main" id="{2B35CEF3-52E8-F80B-92AD-4EC3A9795C62}"/>
                  </a:ext>
                </a:extLst>
              </p:cNvPr>
              <p:cNvSpPr/>
              <p:nvPr/>
            </p:nvSpPr>
            <p:spPr>
              <a:xfrm>
                <a:off x="5231068" y="1689661"/>
                <a:ext cx="91440" cy="8247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9" name="Group 8">
              <a:extLst>
                <a:ext uri="{FF2B5EF4-FFF2-40B4-BE49-F238E27FC236}">
                  <a16:creationId xmlns:a16="http://schemas.microsoft.com/office/drawing/2014/main" id="{038BAC27-3244-6395-5C52-233E58503F40}"/>
                </a:ext>
              </a:extLst>
            </p:cNvPr>
            <p:cNvGrpSpPr/>
            <p:nvPr/>
          </p:nvGrpSpPr>
          <p:grpSpPr>
            <a:xfrm>
              <a:off x="5231068" y="3204213"/>
              <a:ext cx="5912578" cy="1000274"/>
              <a:chOff x="5231068" y="3301261"/>
              <a:chExt cx="5912578" cy="1000274"/>
            </a:xfrm>
          </p:grpSpPr>
          <p:sp>
            <p:nvSpPr>
              <p:cNvPr id="13" name="TextBox 12">
                <a:extLst>
                  <a:ext uri="{FF2B5EF4-FFF2-40B4-BE49-F238E27FC236}">
                    <a16:creationId xmlns:a16="http://schemas.microsoft.com/office/drawing/2014/main" id="{BF8F2BFC-160B-8CA8-9FB9-0CCFB26467C5}"/>
                  </a:ext>
                </a:extLst>
              </p:cNvPr>
              <p:cNvSpPr txBox="1"/>
              <p:nvPr/>
            </p:nvSpPr>
            <p:spPr>
              <a:xfrm>
                <a:off x="5638799" y="3301261"/>
                <a:ext cx="5504847" cy="1000274"/>
              </a:xfrm>
              <a:prstGeom prst="rect">
                <a:avLst/>
              </a:prstGeom>
              <a:noFill/>
            </p:spPr>
            <p:txBody>
              <a:bodyPr wrap="square" lIns="0" tIns="0" rIns="0" bIns="0" rtlCol="0" anchor="ctr" anchorCtr="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134E77"/>
                    </a:solidFill>
                    <a:effectLst/>
                    <a:uLnTx/>
                    <a:uFillTx/>
                    <a:latin typeface="Arial" panose="020B0604020202020204" pitchFamily="34" charset="0"/>
                  </a:rPr>
                  <a:t>No vascular contraindications </a:t>
                </a:r>
              </a:p>
              <a:p>
                <a:pPr lvl="0"/>
                <a:r>
                  <a:rPr lang="en-US" b="1" dirty="0">
                    <a:solidFill>
                      <a:srgbClr val="47484F"/>
                    </a:solidFill>
                    <a:latin typeface="Arial" panose="020B0604020202020204" pitchFamily="34" charset="0"/>
                  </a:rPr>
                  <a:t>No warnings or precautions for use in people with vascular disease</a:t>
                </a:r>
              </a:p>
            </p:txBody>
          </p:sp>
          <p:sp>
            <p:nvSpPr>
              <p:cNvPr id="14" name="Rectangle 13">
                <a:extLst>
                  <a:ext uri="{FF2B5EF4-FFF2-40B4-BE49-F238E27FC236}">
                    <a16:creationId xmlns:a16="http://schemas.microsoft.com/office/drawing/2014/main" id="{13D55B76-4377-0F73-9086-194C1D9FD470}"/>
                  </a:ext>
                </a:extLst>
              </p:cNvPr>
              <p:cNvSpPr/>
              <p:nvPr/>
            </p:nvSpPr>
            <p:spPr>
              <a:xfrm>
                <a:off x="5231068" y="3389038"/>
                <a:ext cx="91440" cy="82471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nvGrpSpPr>
            <p:cNvPr id="10" name="Group 9">
              <a:extLst>
                <a:ext uri="{FF2B5EF4-FFF2-40B4-BE49-F238E27FC236}">
                  <a16:creationId xmlns:a16="http://schemas.microsoft.com/office/drawing/2014/main" id="{E8BBFFCB-2BEA-87FB-AA5B-99DEA66B6259}"/>
                </a:ext>
              </a:extLst>
            </p:cNvPr>
            <p:cNvGrpSpPr/>
            <p:nvPr/>
          </p:nvGrpSpPr>
          <p:grpSpPr>
            <a:xfrm>
              <a:off x="5231068" y="4894320"/>
              <a:ext cx="6141178" cy="1000274"/>
              <a:chOff x="5231068" y="5205385"/>
              <a:chExt cx="6141178" cy="1000274"/>
            </a:xfrm>
          </p:grpSpPr>
          <p:sp>
            <p:nvSpPr>
              <p:cNvPr id="11" name="TextBox 10">
                <a:extLst>
                  <a:ext uri="{FF2B5EF4-FFF2-40B4-BE49-F238E27FC236}">
                    <a16:creationId xmlns:a16="http://schemas.microsoft.com/office/drawing/2014/main" id="{A94984A6-7B39-752E-50F5-9D992B24BB85}"/>
                  </a:ext>
                </a:extLst>
              </p:cNvPr>
              <p:cNvSpPr txBox="1"/>
              <p:nvPr/>
            </p:nvSpPr>
            <p:spPr>
              <a:xfrm>
                <a:off x="5638799" y="5205385"/>
                <a:ext cx="5733447" cy="1000274"/>
              </a:xfrm>
              <a:prstGeom prst="rect">
                <a:avLst/>
              </a:prstGeom>
              <a:noFill/>
            </p:spPr>
            <p:txBody>
              <a:bodyPr wrap="square" lIns="0" tIns="0" rIns="0" bIns="0" rtlCol="0" anchor="t" anchorCtr="0">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a:ln>
                      <a:noFill/>
                    </a:ln>
                    <a:solidFill>
                      <a:srgbClr val="116EA7"/>
                    </a:solidFill>
                    <a:effectLst/>
                    <a:uLnTx/>
                    <a:uFillTx/>
                    <a:latin typeface="Arial" panose="020B0604020202020204" pitchFamily="34" charset="0"/>
                  </a:rPr>
                  <a:t>No CV SAEs in clinical trials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rgbClr val="47484F"/>
                    </a:solidFill>
                    <a:effectLst/>
                    <a:uLnTx/>
                    <a:uFillTx/>
                    <a:latin typeface="Arial" panose="020B0604020202020204" pitchFamily="34" charset="0"/>
                  </a:rPr>
                  <a:t>There were no reports of CV SAEs associated with </a:t>
                </a:r>
                <a:r>
                  <a:rPr kumimoji="0" lang="en-US" b="0" i="0" u="none" strike="noStrike" kern="1200" cap="none" spc="0" normalizeH="0" baseline="0" noProof="0" dirty="0" err="1">
                    <a:ln>
                      <a:noFill/>
                    </a:ln>
                    <a:solidFill>
                      <a:srgbClr val="47484F"/>
                    </a:solidFill>
                    <a:effectLst/>
                    <a:uLnTx/>
                    <a:uFillTx/>
                    <a:latin typeface="Arial" panose="020B0604020202020204" pitchFamily="34" charset="0"/>
                  </a:rPr>
                  <a:t>gepants</a:t>
                </a:r>
                <a:r>
                  <a:rPr kumimoji="0" lang="en-US" b="0" i="0" u="none" strike="noStrike" kern="1200" cap="none" spc="0" normalizeH="0" baseline="0" noProof="0" dirty="0">
                    <a:ln>
                      <a:noFill/>
                    </a:ln>
                    <a:solidFill>
                      <a:srgbClr val="47484F"/>
                    </a:solidFill>
                    <a:effectLst/>
                    <a:uLnTx/>
                    <a:uFillTx/>
                    <a:latin typeface="Arial" panose="020B0604020202020204" pitchFamily="34" charset="0"/>
                  </a:rPr>
                  <a:t> in clinical trials</a:t>
                </a:r>
              </a:p>
            </p:txBody>
          </p:sp>
          <p:sp>
            <p:nvSpPr>
              <p:cNvPr id="12" name="Rectangle 11">
                <a:extLst>
                  <a:ext uri="{FF2B5EF4-FFF2-40B4-BE49-F238E27FC236}">
                    <a16:creationId xmlns:a16="http://schemas.microsoft.com/office/drawing/2014/main" id="{F4D499E0-CD2D-6AB6-FA74-6F0B852F1583}"/>
                  </a:ext>
                </a:extLst>
              </p:cNvPr>
              <p:cNvSpPr/>
              <p:nvPr/>
            </p:nvSpPr>
            <p:spPr>
              <a:xfrm>
                <a:off x="5231068" y="5231607"/>
                <a:ext cx="91440" cy="8247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cs typeface="Arial" panose="020B0604020202020204" pitchFamily="34" charset="0"/>
                </a:endParaRPr>
              </a:p>
            </p:txBody>
          </p:sp>
        </p:grpSp>
      </p:grpSp>
      <p:pic>
        <p:nvPicPr>
          <p:cNvPr id="17" name="Picture 16">
            <a:extLst>
              <a:ext uri="{FF2B5EF4-FFF2-40B4-BE49-F238E27FC236}">
                <a16:creationId xmlns:a16="http://schemas.microsoft.com/office/drawing/2014/main" id="{C6CB71A7-23DC-2A52-5C4F-1C79B2C9455A}"/>
              </a:ext>
            </a:extLst>
          </p:cNvPr>
          <p:cNvPicPr>
            <a:picLocks noChangeAspect="1"/>
          </p:cNvPicPr>
          <p:nvPr/>
        </p:nvPicPr>
        <p:blipFill>
          <a:blip r:embed="rId3"/>
          <a:stretch>
            <a:fillRect/>
          </a:stretch>
        </p:blipFill>
        <p:spPr>
          <a:xfrm>
            <a:off x="422972" y="3086862"/>
            <a:ext cx="4859866" cy="2678299"/>
          </a:xfrm>
          <a:prstGeom prst="rect">
            <a:avLst/>
          </a:prstGeom>
        </p:spPr>
      </p:pic>
    </p:spTree>
    <p:extLst>
      <p:ext uri="{BB962C8B-B14F-4D97-AF65-F5344CB8AC3E}">
        <p14:creationId xmlns:p14="http://schemas.microsoft.com/office/powerpoint/2010/main" val="2340518809"/>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12948-F354-5D59-D47B-9B3AD41A27A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Rimegepant: Improved Quality of Life</a:t>
            </a:r>
          </a:p>
        </p:txBody>
      </p:sp>
      <p:sp>
        <p:nvSpPr>
          <p:cNvPr id="3" name="Text Placeholder 2">
            <a:extLst>
              <a:ext uri="{FF2B5EF4-FFF2-40B4-BE49-F238E27FC236}">
                <a16:creationId xmlns:a16="http://schemas.microsoft.com/office/drawing/2014/main" id="{2284BAAC-6CCB-A735-6FED-92E0A978D679}"/>
              </a:ext>
            </a:extLst>
          </p:cNvPr>
          <p:cNvSpPr>
            <a:spLocks noGrp="1"/>
          </p:cNvSpPr>
          <p:nvPr>
            <p:ph type="body" sz="quarter" idx="1"/>
          </p:nvPr>
        </p:nvSpPr>
        <p:spPr>
          <a:xfrm>
            <a:off x="0" y="6172200"/>
            <a:ext cx="12192000" cy="685807"/>
          </a:xfrm>
        </p:spPr>
        <p:txBody>
          <a:bodyPr>
            <a:noAutofit/>
          </a:bodyPr>
          <a:lstStyle/>
          <a:p>
            <a:r>
              <a:rPr lang="en-US" sz="1400" dirty="0">
                <a:latin typeface="Arial" panose="020B0604020202020204" pitchFamily="34" charset="0"/>
                <a:cs typeface="Arial" panose="020B0604020202020204" pitchFamily="34" charset="0"/>
              </a:rPr>
              <a:t>MSQ = Migraine-Specific Quality of Life; MMDs = monthly migraine days.</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Johnston KM, et al. </a:t>
            </a:r>
            <a:r>
              <a:rPr lang="en-US" sz="1400" i="1" dirty="0">
                <a:latin typeface="Arial" panose="020B0604020202020204" pitchFamily="34" charset="0"/>
                <a:cs typeface="Arial" panose="020B0604020202020204" pitchFamily="34" charset="0"/>
              </a:rPr>
              <a:t>Adv </a:t>
            </a:r>
            <a:r>
              <a:rPr lang="en-US" sz="1400" i="1" dirty="0" err="1">
                <a:latin typeface="Arial" panose="020B0604020202020204" pitchFamily="34" charset="0"/>
                <a:cs typeface="Arial" panose="020B0604020202020204" pitchFamily="34" charset="0"/>
              </a:rPr>
              <a:t>Ther</a:t>
            </a:r>
            <a:r>
              <a:rPr lang="en-US" sz="1400" dirty="0">
                <a:latin typeface="Arial" panose="020B0604020202020204" pitchFamily="34" charset="0"/>
                <a:cs typeface="Arial" panose="020B0604020202020204" pitchFamily="34" charset="0"/>
              </a:rPr>
              <a:t>. 2021;38(10):5209-5220.</a:t>
            </a:r>
          </a:p>
        </p:txBody>
      </p:sp>
      <p:sp>
        <p:nvSpPr>
          <p:cNvPr id="4" name="TextBox 3">
            <a:extLst>
              <a:ext uri="{FF2B5EF4-FFF2-40B4-BE49-F238E27FC236}">
                <a16:creationId xmlns:a16="http://schemas.microsoft.com/office/drawing/2014/main" id="{3898CF79-61ED-E72A-8185-25631C78FF18}"/>
              </a:ext>
            </a:extLst>
          </p:cNvPr>
          <p:cNvSpPr txBox="1"/>
          <p:nvPr/>
        </p:nvSpPr>
        <p:spPr>
          <a:xfrm>
            <a:off x="1242928" y="1417641"/>
            <a:ext cx="9272669" cy="914400"/>
          </a:xfrm>
          <a:prstGeom prst="rect">
            <a:avLst/>
          </a:prstGeom>
          <a:noFill/>
        </p:spPr>
        <p:txBody>
          <a:bodyPr wrap="square" lIns="0" tIns="0" rIns="0" bIns="0" rtlCol="0" anchor="ctr" anchorCtr="0">
            <a:noAutofit/>
          </a:bodyPr>
          <a:lstStyle/>
          <a:p>
            <a:pPr marL="342900" lvl="0" indent="-342900">
              <a:spcAft>
                <a:spcPts val="600"/>
              </a:spcAft>
              <a:buFont typeface="Arial" panose="020B0604020202020204" pitchFamily="34" charset="0"/>
              <a:buChar char="•"/>
              <a:defRPr/>
            </a:pPr>
            <a:r>
              <a:rPr lang="en-US" sz="2200" dirty="0">
                <a:solidFill>
                  <a:srgbClr val="0F3853"/>
                </a:solidFill>
                <a:latin typeface="Arial" panose="020B0604020202020204" pitchFamily="34" charset="0"/>
              </a:rPr>
              <a:t>Migraine 2-14 days/month vs 4-14 days/month</a:t>
            </a:r>
          </a:p>
        </p:txBody>
      </p:sp>
      <p:sp>
        <p:nvSpPr>
          <p:cNvPr id="5" name="TextBox 4">
            <a:extLst>
              <a:ext uri="{FF2B5EF4-FFF2-40B4-BE49-F238E27FC236}">
                <a16:creationId xmlns:a16="http://schemas.microsoft.com/office/drawing/2014/main" id="{9CF39B5A-DDED-97C4-0037-9242F1FFA4A4}"/>
              </a:ext>
            </a:extLst>
          </p:cNvPr>
          <p:cNvSpPr txBox="1"/>
          <p:nvPr/>
        </p:nvSpPr>
        <p:spPr>
          <a:xfrm>
            <a:off x="1242930" y="2514599"/>
            <a:ext cx="9272669" cy="914400"/>
          </a:xfrm>
          <a:prstGeom prst="rect">
            <a:avLst/>
          </a:prstGeom>
          <a:noFill/>
        </p:spPr>
        <p:txBody>
          <a:bodyPr wrap="square" lIns="0" tIns="0" rIns="0" bIns="0" rtlCol="0" anchor="ctr" anchorCtr="0">
            <a:noAutofit/>
          </a:bodyPr>
          <a:lstStyle/>
          <a:p>
            <a:pPr marL="342900" lvl="0" indent="-342900">
              <a:spcAft>
                <a:spcPts val="600"/>
              </a:spcAft>
              <a:buFont typeface="Arial" panose="020B0604020202020204" pitchFamily="34" charset="0"/>
              <a:buChar char="•"/>
              <a:defRPr/>
            </a:pPr>
            <a:r>
              <a:rPr lang="en-US" sz="2200" dirty="0">
                <a:solidFill>
                  <a:srgbClr val="134E77"/>
                </a:solidFill>
                <a:latin typeface="Arial" panose="020B0604020202020204" pitchFamily="34" charset="0"/>
              </a:rPr>
              <a:t>Group 1: Rimegepant PRN; Group 2: Every other day + PRN</a:t>
            </a:r>
          </a:p>
        </p:txBody>
      </p:sp>
      <p:sp>
        <p:nvSpPr>
          <p:cNvPr id="6" name="TextBox 5">
            <a:extLst>
              <a:ext uri="{FF2B5EF4-FFF2-40B4-BE49-F238E27FC236}">
                <a16:creationId xmlns:a16="http://schemas.microsoft.com/office/drawing/2014/main" id="{CB463B3B-6312-A2FB-FDA2-7EA7273696AD}"/>
              </a:ext>
            </a:extLst>
          </p:cNvPr>
          <p:cNvSpPr txBox="1"/>
          <p:nvPr/>
        </p:nvSpPr>
        <p:spPr>
          <a:xfrm>
            <a:off x="1242931" y="4953000"/>
            <a:ext cx="9272669" cy="914400"/>
          </a:xfrm>
          <a:prstGeom prst="rect">
            <a:avLst/>
          </a:prstGeom>
          <a:noFill/>
        </p:spPr>
        <p:txBody>
          <a:bodyPr wrap="square" lIns="0" tIns="0" rIns="0" bIns="0" rtlCol="0" anchor="ctr" anchorCtr="0">
            <a:noAutofit/>
          </a:bodyPr>
          <a:lstStyle/>
          <a:p>
            <a:pPr marL="342900" indent="-342900">
              <a:lnSpc>
                <a:spcPct val="90000"/>
              </a:lnSpc>
              <a:spcAft>
                <a:spcPts val="600"/>
              </a:spcAft>
              <a:buFont typeface="Arial" panose="020B0604020202020204" pitchFamily="34" charset="0"/>
              <a:buChar char="•"/>
              <a:defRPr/>
            </a:pPr>
            <a:r>
              <a:rPr lang="en-US" sz="2200" dirty="0">
                <a:solidFill>
                  <a:schemeClr val="accent2">
                    <a:lumMod val="75000"/>
                  </a:schemeClr>
                </a:solidFill>
                <a:latin typeface="Arial" panose="020B0604020202020204" pitchFamily="34" charset="0"/>
              </a:rPr>
              <a:t>Improvement more pronounced in those with higher MMDs and those taking </a:t>
            </a:r>
            <a:r>
              <a:rPr lang="en-US" sz="2200" dirty="0" err="1">
                <a:solidFill>
                  <a:schemeClr val="accent2">
                    <a:lumMod val="75000"/>
                  </a:schemeClr>
                </a:solidFill>
                <a:latin typeface="Arial" panose="020B0604020202020204" pitchFamily="34" charset="0"/>
              </a:rPr>
              <a:t>rimegepant</a:t>
            </a:r>
            <a:r>
              <a:rPr lang="en-US" sz="2200" dirty="0">
                <a:solidFill>
                  <a:schemeClr val="accent2">
                    <a:lumMod val="75000"/>
                  </a:schemeClr>
                </a:solidFill>
                <a:latin typeface="Arial" panose="020B0604020202020204" pitchFamily="34" charset="0"/>
              </a:rPr>
              <a:t> </a:t>
            </a:r>
            <a:r>
              <a:rPr lang="en-US" sz="2200" dirty="0">
                <a:solidFill>
                  <a:srgbClr val="134E77"/>
                </a:solidFill>
                <a:latin typeface="Arial" panose="020B0604020202020204" pitchFamily="34" charset="0"/>
              </a:rPr>
              <a:t>every other day </a:t>
            </a:r>
            <a:r>
              <a:rPr lang="en-US" sz="2200" dirty="0">
                <a:solidFill>
                  <a:schemeClr val="accent2">
                    <a:lumMod val="75000"/>
                  </a:schemeClr>
                </a:solidFill>
                <a:latin typeface="Arial" panose="020B0604020202020204" pitchFamily="34" charset="0"/>
              </a:rPr>
              <a:t>+ PRN</a:t>
            </a:r>
          </a:p>
        </p:txBody>
      </p:sp>
      <p:sp>
        <p:nvSpPr>
          <p:cNvPr id="7" name="TextBox 6">
            <a:extLst>
              <a:ext uri="{FF2B5EF4-FFF2-40B4-BE49-F238E27FC236}">
                <a16:creationId xmlns:a16="http://schemas.microsoft.com/office/drawing/2014/main" id="{2D82605B-75DE-F574-1908-502794315F20}"/>
              </a:ext>
            </a:extLst>
          </p:cNvPr>
          <p:cNvSpPr txBox="1"/>
          <p:nvPr/>
        </p:nvSpPr>
        <p:spPr>
          <a:xfrm>
            <a:off x="1242929" y="3733799"/>
            <a:ext cx="9272669" cy="914400"/>
          </a:xfrm>
          <a:prstGeom prst="rect">
            <a:avLst/>
          </a:prstGeom>
          <a:noFill/>
        </p:spPr>
        <p:txBody>
          <a:bodyPr wrap="square" lIns="0" tIns="0" rIns="0" bIns="0" rtlCol="0" anchor="ctr" anchorCtr="0">
            <a:noAutofit/>
          </a:bodyPr>
          <a:lstStyle/>
          <a:p>
            <a:pPr marL="342900" indent="-342900">
              <a:spcAft>
                <a:spcPts val="600"/>
              </a:spcAft>
              <a:buFont typeface="Arial" panose="020B0604020202020204" pitchFamily="34" charset="0"/>
              <a:buChar char="•"/>
              <a:defRPr/>
            </a:pPr>
            <a:r>
              <a:rPr lang="en-US" sz="2200" dirty="0">
                <a:solidFill>
                  <a:srgbClr val="116EA7"/>
                </a:solidFill>
                <a:latin typeface="Arial" panose="020B0604020202020204" pitchFamily="34" charset="0"/>
              </a:rPr>
              <a:t>Improvement in MSQv2 domains over time in both groups</a:t>
            </a:r>
          </a:p>
        </p:txBody>
      </p:sp>
    </p:spTree>
    <p:extLst>
      <p:ext uri="{BB962C8B-B14F-4D97-AF65-F5344CB8AC3E}">
        <p14:creationId xmlns:p14="http://schemas.microsoft.com/office/powerpoint/2010/main" val="160999481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BB11C-7C85-98CB-3CCF-CDEBC2E99E26}"/>
              </a:ext>
            </a:extLst>
          </p:cNvPr>
          <p:cNvSpPr>
            <a:spLocks noGrp="1"/>
          </p:cNvSpPr>
          <p:nvPr>
            <p:ph type="title"/>
          </p:nvPr>
        </p:nvSpPr>
        <p:spPr/>
        <p:txBody>
          <a:bodyPr>
            <a:normAutofit fontScale="90000"/>
          </a:bodyPr>
          <a:lstStyle/>
          <a:p>
            <a:r>
              <a:rPr lang="en-US" dirty="0"/>
              <a:t>UNIVERSE Study – Real-World Effectiveness of Ubrogepant in Patients with Treatment Failure</a:t>
            </a:r>
          </a:p>
        </p:txBody>
      </p:sp>
      <p:sp>
        <p:nvSpPr>
          <p:cNvPr id="3" name="Text Placeholder 2">
            <a:extLst>
              <a:ext uri="{FF2B5EF4-FFF2-40B4-BE49-F238E27FC236}">
                <a16:creationId xmlns:a16="http://schemas.microsoft.com/office/drawing/2014/main" id="{C2DFA975-E00D-BBAE-6342-81572C9FE083}"/>
              </a:ext>
            </a:extLst>
          </p:cNvPr>
          <p:cNvSpPr>
            <a:spLocks noGrp="1"/>
          </p:cNvSpPr>
          <p:nvPr>
            <p:ph type="body" sz="quarter" idx="1"/>
          </p:nvPr>
        </p:nvSpPr>
        <p:spPr/>
        <p:txBody>
          <a:bodyPr>
            <a:normAutofit/>
          </a:bodyPr>
          <a:lstStyle/>
          <a:p>
            <a:r>
              <a:rPr lang="en-US" sz="1400" dirty="0" err="1"/>
              <a:t>Shewale</a:t>
            </a:r>
            <a:r>
              <a:rPr lang="en-US" sz="1400" dirty="0"/>
              <a:t> AR, et al. </a:t>
            </a:r>
            <a:r>
              <a:rPr lang="en-US" sz="1400" i="1" dirty="0"/>
              <a:t>Neurology</a:t>
            </a:r>
            <a:r>
              <a:rPr lang="en-US" sz="1400" dirty="0"/>
              <a:t>. 2022;98(18 Suppl):P12-2.001.</a:t>
            </a:r>
          </a:p>
        </p:txBody>
      </p:sp>
      <p:sp>
        <p:nvSpPr>
          <p:cNvPr id="4" name="Content Placeholder 4">
            <a:extLst>
              <a:ext uri="{FF2B5EF4-FFF2-40B4-BE49-F238E27FC236}">
                <a16:creationId xmlns:a16="http://schemas.microsoft.com/office/drawing/2014/main" id="{6AEBB575-7E33-AD40-7084-BB50CEB8A6BA}"/>
              </a:ext>
            </a:extLst>
          </p:cNvPr>
          <p:cNvSpPr txBox="1">
            <a:spLocks/>
          </p:cNvSpPr>
          <p:nvPr/>
        </p:nvSpPr>
        <p:spPr>
          <a:xfrm>
            <a:off x="719668" y="1610260"/>
            <a:ext cx="10752667" cy="3879833"/>
          </a:xfrm>
          <a:prstGeom prst="rect">
            <a:avLst/>
          </a:prstGeom>
        </p:spPr>
        <p:txBody>
          <a:bodyPr>
            <a:normAutofit/>
          </a:bodyPr>
          <a:lst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47" marR="0" indent="-32146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8"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lvl="1" eaLnBrk="1" fontAlgn="auto" hangingPunct="1">
              <a:buFont typeface="Arial" panose="020B0604020202020204" pitchFamily="34" charset="0"/>
              <a:buChar char="•"/>
            </a:pPr>
            <a:r>
              <a:rPr lang="en-US" kern="0" dirty="0"/>
              <a:t>Observational cross-sectional study </a:t>
            </a:r>
          </a:p>
          <a:p>
            <a:pPr lvl="1" eaLnBrk="1" fontAlgn="auto" hangingPunct="1">
              <a:buFont typeface="Arial" panose="020B0604020202020204" pitchFamily="34" charset="0"/>
              <a:buChar char="•"/>
            </a:pPr>
            <a:r>
              <a:rPr lang="en-US" kern="0" dirty="0"/>
              <a:t>US adult users of Migraine Buddy (N=302)</a:t>
            </a:r>
          </a:p>
          <a:p>
            <a:pPr lvl="1" eaLnBrk="1" fontAlgn="auto" hangingPunct="1">
              <a:buFont typeface="Arial" panose="020B0604020202020204" pitchFamily="34" charset="0"/>
              <a:buChar char="•"/>
            </a:pPr>
            <a:r>
              <a:rPr lang="en-US" kern="0" dirty="0"/>
              <a:t>Self-report use of </a:t>
            </a:r>
            <a:r>
              <a:rPr lang="en-US" kern="0" dirty="0" err="1"/>
              <a:t>ubrogepant</a:t>
            </a:r>
            <a:r>
              <a:rPr lang="en-US" kern="0" dirty="0"/>
              <a:t> for ≥4 prior migraine headaches</a:t>
            </a:r>
          </a:p>
          <a:p>
            <a:pPr lvl="1" eaLnBrk="1" fontAlgn="auto" hangingPunct="1">
              <a:buFont typeface="Arial" panose="020B0604020202020204" pitchFamily="34" charset="0"/>
              <a:buChar char="•"/>
            </a:pPr>
            <a:r>
              <a:rPr lang="en-US" kern="0" dirty="0"/>
              <a:t>29-question survey assessed treatment patterns, outcomes, satisfaction with </a:t>
            </a:r>
            <a:r>
              <a:rPr lang="en-US" kern="0" dirty="0" err="1"/>
              <a:t>ubrogepant</a:t>
            </a:r>
            <a:endParaRPr lang="en-US" kern="0" dirty="0"/>
          </a:p>
          <a:p>
            <a:pPr lvl="1" eaLnBrk="1" fontAlgn="auto" hangingPunct="1">
              <a:buFont typeface="Arial" panose="020B0604020202020204" pitchFamily="34" charset="0"/>
              <a:buChar char="•"/>
            </a:pPr>
            <a:r>
              <a:rPr lang="en-US" kern="0" dirty="0"/>
              <a:t>Results: 87.4% switched to </a:t>
            </a:r>
            <a:r>
              <a:rPr lang="en-US" kern="0" dirty="0" err="1"/>
              <a:t>ubrogepant</a:t>
            </a:r>
            <a:r>
              <a:rPr lang="en-US" kern="0" dirty="0"/>
              <a:t> due to lack of efficacy with prior treatment</a:t>
            </a:r>
          </a:p>
          <a:p>
            <a:pPr lvl="2" eaLnBrk="1" fontAlgn="auto" hangingPunct="1">
              <a:buFont typeface="Arial" panose="020B0604020202020204" pitchFamily="34" charset="0"/>
              <a:buChar char="•"/>
            </a:pPr>
            <a:r>
              <a:rPr lang="en-US" sz="2000" kern="0" dirty="0"/>
              <a:t>&gt;75% satisfied with pain relief at 2 hours, 4 hours, and 48 hours post-dose</a:t>
            </a:r>
          </a:p>
          <a:p>
            <a:pPr lvl="2" eaLnBrk="1" fontAlgn="auto" hangingPunct="1">
              <a:buFont typeface="Arial" panose="020B0604020202020204" pitchFamily="34" charset="0"/>
              <a:buChar char="•"/>
            </a:pPr>
            <a:r>
              <a:rPr lang="en-US" sz="2000" kern="0" dirty="0"/>
              <a:t>Patient satisfaction with the ability to think clearly and return to normal function after treatment</a:t>
            </a:r>
          </a:p>
          <a:p>
            <a:pPr lvl="1" eaLnBrk="1" fontAlgn="auto" hangingPunct="1">
              <a:buFont typeface="Arial" panose="020B0604020202020204" pitchFamily="34" charset="0"/>
              <a:buChar char="•"/>
            </a:pPr>
            <a:r>
              <a:rPr lang="en-US" kern="0" dirty="0"/>
              <a:t>Reduced use of prior or concurrent medications </a:t>
            </a:r>
          </a:p>
        </p:txBody>
      </p:sp>
      <p:sp>
        <p:nvSpPr>
          <p:cNvPr id="5" name="TextBox 4">
            <a:extLst>
              <a:ext uri="{FF2B5EF4-FFF2-40B4-BE49-F238E27FC236}">
                <a16:creationId xmlns:a16="http://schemas.microsoft.com/office/drawing/2014/main" id="{52527E76-D00C-35DC-6FCC-45D042BBE2BC}"/>
              </a:ext>
            </a:extLst>
          </p:cNvPr>
          <p:cNvSpPr txBox="1"/>
          <p:nvPr/>
        </p:nvSpPr>
        <p:spPr>
          <a:xfrm>
            <a:off x="1600200" y="5414427"/>
            <a:ext cx="3674404" cy="707886"/>
          </a:xfrm>
          <a:prstGeom prst="rect">
            <a:avLst/>
          </a:prstGeom>
          <a:noFill/>
        </p:spPr>
        <p:txBody>
          <a:bodyPr wrap="none" rtlCol="0">
            <a:spAutoFit/>
          </a:bodyPr>
          <a:lstStyle/>
          <a:p>
            <a:pPr marL="1257300" lvl="2" indent="-342900">
              <a:buFont typeface="Arial" panose="020B0604020202020204" pitchFamily="34" charset="0"/>
              <a:buChar char="•"/>
            </a:pPr>
            <a:r>
              <a:rPr lang="en-US" sz="2000" dirty="0">
                <a:latin typeface="Arial" panose="020B0604020202020204" pitchFamily="34" charset="0"/>
              </a:rPr>
              <a:t>Opioids (-28%)</a:t>
            </a:r>
          </a:p>
          <a:p>
            <a:pPr marL="1257300" lvl="2" indent="-342900">
              <a:buFont typeface="Arial" panose="020B0604020202020204" pitchFamily="34" charset="0"/>
              <a:buChar char="•"/>
            </a:pPr>
            <a:r>
              <a:rPr lang="en-US" sz="2000" dirty="0">
                <a:latin typeface="Arial" panose="020B0604020202020204" pitchFamily="34" charset="0"/>
              </a:rPr>
              <a:t>Barbiturates (-25%)</a:t>
            </a:r>
          </a:p>
        </p:txBody>
      </p:sp>
      <p:sp>
        <p:nvSpPr>
          <p:cNvPr id="6" name="TextBox 5">
            <a:extLst>
              <a:ext uri="{FF2B5EF4-FFF2-40B4-BE49-F238E27FC236}">
                <a16:creationId xmlns:a16="http://schemas.microsoft.com/office/drawing/2014/main" id="{102D569B-8927-648D-9295-B885CCBDE971}"/>
              </a:ext>
            </a:extLst>
          </p:cNvPr>
          <p:cNvSpPr txBox="1"/>
          <p:nvPr/>
        </p:nvSpPr>
        <p:spPr>
          <a:xfrm>
            <a:off x="5245750" y="5414427"/>
            <a:ext cx="3249608" cy="1015663"/>
          </a:xfrm>
          <a:prstGeom prst="rect">
            <a:avLst/>
          </a:prstGeom>
          <a:noFill/>
        </p:spPr>
        <p:txBody>
          <a:bodyPr wrap="none" rtlCol="0">
            <a:spAutoFit/>
          </a:bodyPr>
          <a:lstStyle/>
          <a:p>
            <a:pPr marL="1257300" lvl="2" indent="-342900">
              <a:buFont typeface="Arial" panose="020B0604020202020204" pitchFamily="34" charset="0"/>
              <a:buChar char="•"/>
            </a:pPr>
            <a:r>
              <a:rPr lang="en-US" sz="2000" dirty="0">
                <a:latin typeface="Arial" panose="020B0604020202020204" pitchFamily="34" charset="0"/>
              </a:rPr>
              <a:t>Ergots (-15%)</a:t>
            </a:r>
          </a:p>
          <a:p>
            <a:pPr marL="1257300" lvl="2" indent="-342900">
              <a:buFont typeface="Arial" panose="020B0604020202020204" pitchFamily="34" charset="0"/>
              <a:buChar char="•"/>
            </a:pPr>
            <a:r>
              <a:rPr lang="en-US" sz="2000" dirty="0">
                <a:latin typeface="Arial" panose="020B0604020202020204" pitchFamily="34" charset="0"/>
              </a:rPr>
              <a:t>Triptans (-55%)</a:t>
            </a:r>
          </a:p>
          <a:p>
            <a:pPr marL="1257300" lvl="2" indent="-342900">
              <a:buFont typeface="Arial" panose="020B0604020202020204" pitchFamily="34" charset="0"/>
              <a:buChar char="•"/>
            </a:pPr>
            <a:r>
              <a:rPr lang="en-US" sz="2000" dirty="0">
                <a:latin typeface="Arial" panose="020B0604020202020204" pitchFamily="34" charset="0"/>
              </a:rPr>
              <a:t>NSAIDs (-38%)</a:t>
            </a:r>
          </a:p>
        </p:txBody>
      </p:sp>
    </p:spTree>
    <p:extLst>
      <p:ext uri="{BB962C8B-B14F-4D97-AF65-F5344CB8AC3E}">
        <p14:creationId xmlns:p14="http://schemas.microsoft.com/office/powerpoint/2010/main" val="133534021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1316F-B2BC-C3B2-FBF1-B0F95CC9BDC3}"/>
              </a:ext>
            </a:extLst>
          </p:cNvPr>
          <p:cNvSpPr>
            <a:spLocks noGrp="1"/>
          </p:cNvSpPr>
          <p:nvPr>
            <p:ph type="title"/>
          </p:nvPr>
        </p:nvSpPr>
        <p:spPr/>
        <p:txBody>
          <a:bodyPr/>
          <a:lstStyle/>
          <a:p>
            <a:r>
              <a:rPr lang="en-US" dirty="0" err="1"/>
              <a:t>Gepants</a:t>
            </a:r>
            <a:r>
              <a:rPr lang="en-US" dirty="0"/>
              <a:t> for Prevention</a:t>
            </a:r>
          </a:p>
        </p:txBody>
      </p:sp>
      <p:sp>
        <p:nvSpPr>
          <p:cNvPr id="3" name="Text Placeholder 2">
            <a:extLst>
              <a:ext uri="{FF2B5EF4-FFF2-40B4-BE49-F238E27FC236}">
                <a16:creationId xmlns:a16="http://schemas.microsoft.com/office/drawing/2014/main" id="{1BE48DE5-0CAD-7BDF-2110-AF619B7D3142}"/>
              </a:ext>
            </a:extLst>
          </p:cNvPr>
          <p:cNvSpPr>
            <a:spLocks noGrp="1"/>
          </p:cNvSpPr>
          <p:nvPr>
            <p:ph type="body" sz="quarter" idx="1"/>
          </p:nvPr>
        </p:nvSpPr>
        <p:spPr>
          <a:xfrm>
            <a:off x="0" y="6096000"/>
            <a:ext cx="12192000" cy="762007"/>
          </a:xfrm>
        </p:spPr>
        <p:txBody>
          <a:bodyPr>
            <a:noAutofit/>
          </a:bodyPr>
          <a:lstStyle/>
          <a:p>
            <a:r>
              <a:rPr lang="en-US" sz="1400" dirty="0"/>
              <a:t>ODT = orally dissolving tablet; URI = upper respiratory infection.</a:t>
            </a:r>
            <a:br>
              <a:rPr lang="en-US" sz="1400" dirty="0"/>
            </a:br>
            <a:r>
              <a:rPr lang="en-US" sz="1400" dirty="0"/>
              <a:t>FDA. Accessed August 18, 2022. https://www.accessdata.fda.gov/drugsatfda_docs/label/2021/212728s006lbl.pdf; https://</a:t>
            </a:r>
            <a:r>
              <a:rPr lang="en-US" sz="1400" dirty="0" err="1"/>
              <a:t>www.accessdata.fda.gov</a:t>
            </a:r>
            <a:r>
              <a:rPr lang="en-US" sz="1400" dirty="0"/>
              <a:t>/</a:t>
            </a:r>
            <a:r>
              <a:rPr lang="en-US" sz="1400" dirty="0" err="1"/>
              <a:t>drugsatfda_docs</a:t>
            </a:r>
            <a:r>
              <a:rPr lang="en-US" sz="1400" dirty="0"/>
              <a:t>/label/2021/215206Orig1s000lbl.pdf.</a:t>
            </a:r>
          </a:p>
        </p:txBody>
      </p:sp>
      <p:sp>
        <p:nvSpPr>
          <p:cNvPr id="5" name="Content Placeholder 4">
            <a:extLst>
              <a:ext uri="{FF2B5EF4-FFF2-40B4-BE49-F238E27FC236}">
                <a16:creationId xmlns:a16="http://schemas.microsoft.com/office/drawing/2014/main" id="{85FC15CB-BC81-8EB3-5C6C-36AD0EA6B003}"/>
              </a:ext>
            </a:extLst>
          </p:cNvPr>
          <p:cNvSpPr txBox="1">
            <a:spLocks/>
          </p:cNvSpPr>
          <p:nvPr/>
        </p:nvSpPr>
        <p:spPr>
          <a:xfrm>
            <a:off x="719667" y="1489083"/>
            <a:ext cx="10253134" cy="3879833"/>
          </a:xfrm>
          <a:prstGeom prst="rect">
            <a:avLst/>
          </a:prstGeom>
        </p:spPr>
        <p:txBody>
          <a:bodyPr>
            <a:normAutofit/>
          </a:bodyPr>
          <a:lst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47" marR="0" indent="-32146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8"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lvl="0">
              <a:buFont typeface="Arial" panose="020B0604020202020204" pitchFamily="34" charset="0"/>
              <a:buChar char="•"/>
            </a:pPr>
            <a:r>
              <a:rPr lang="en-US" dirty="0"/>
              <a:t>Rimegepant FDA-approved for prevention of episodic migraine (average 9-10 days/month)</a:t>
            </a:r>
            <a:endParaRPr lang="en-US" sz="1600" dirty="0"/>
          </a:p>
          <a:p>
            <a:pPr lvl="1">
              <a:buFont typeface="Arial" panose="020B0604020202020204" pitchFamily="34" charset="0"/>
              <a:buChar char="•"/>
            </a:pPr>
            <a:r>
              <a:rPr lang="en-US" sz="2000" dirty="0"/>
              <a:t>75 mg ODT every other day</a:t>
            </a:r>
          </a:p>
          <a:p>
            <a:pPr lvl="1">
              <a:buFont typeface="Arial" panose="020B0604020202020204" pitchFamily="34" charset="0"/>
              <a:buChar char="•"/>
            </a:pPr>
            <a:r>
              <a:rPr lang="en-US" sz="2000" dirty="0"/>
              <a:t>At month 3, -4.3 days less with treatment vs -3.5 days less/month with placebo (</a:t>
            </a:r>
            <a:r>
              <a:rPr lang="en-US" sz="2000" i="1" dirty="0"/>
              <a:t>P</a:t>
            </a:r>
            <a:r>
              <a:rPr lang="en-US" sz="2000" dirty="0"/>
              <a:t>=0.0099)</a:t>
            </a:r>
          </a:p>
          <a:p>
            <a:pPr lvl="1">
              <a:buFont typeface="Arial" panose="020B0604020202020204" pitchFamily="34" charset="0"/>
              <a:buChar char="•"/>
            </a:pPr>
            <a:r>
              <a:rPr lang="en-US" sz="2000" dirty="0"/>
              <a:t>AEs: Nausea (3%), nasopharyngitis (4%)</a:t>
            </a:r>
            <a:br>
              <a:rPr lang="en-US" sz="2000" dirty="0"/>
            </a:br>
            <a:endParaRPr lang="en-US" dirty="0"/>
          </a:p>
          <a:p>
            <a:pPr lvl="0">
              <a:buFont typeface="Arial" panose="020B0604020202020204" pitchFamily="34" charset="0"/>
              <a:buChar char="•"/>
            </a:pPr>
            <a:r>
              <a:rPr lang="en-US" dirty="0" err="1"/>
              <a:t>Atogepant</a:t>
            </a:r>
            <a:r>
              <a:rPr lang="en-US" dirty="0"/>
              <a:t> for prevention of episodic migraine (average 7-8 days/month)</a:t>
            </a:r>
            <a:endParaRPr lang="en-US" sz="1600" dirty="0"/>
          </a:p>
          <a:p>
            <a:pPr lvl="1">
              <a:buFont typeface="Arial" panose="020B0604020202020204" pitchFamily="34" charset="0"/>
              <a:buChar char="•"/>
            </a:pPr>
            <a:r>
              <a:rPr lang="en-US" sz="2000" dirty="0"/>
              <a:t>10 mg vs 30 mg vs 60 mg vs placebo daily</a:t>
            </a:r>
          </a:p>
          <a:p>
            <a:pPr lvl="1">
              <a:buFont typeface="Arial" panose="020B0604020202020204" pitchFamily="34" charset="0"/>
              <a:buChar char="•"/>
            </a:pPr>
            <a:r>
              <a:rPr lang="en-US" sz="2000" dirty="0"/>
              <a:t>At month 3, -3.7 to -4.2 days less/month with treatment vs -2.5 days less/month with placebo (</a:t>
            </a:r>
            <a:r>
              <a:rPr lang="en-US" sz="2000" i="1" dirty="0"/>
              <a:t>P</a:t>
            </a:r>
            <a:r>
              <a:rPr lang="en-US" sz="2000" dirty="0"/>
              <a:t>&lt;0.001)</a:t>
            </a:r>
          </a:p>
          <a:p>
            <a:pPr lvl="1">
              <a:buFont typeface="Arial" panose="020B0604020202020204" pitchFamily="34" charset="0"/>
              <a:buChar char="•"/>
            </a:pPr>
            <a:r>
              <a:rPr lang="en-US" sz="2000" dirty="0"/>
              <a:t>AEs: Constipation (~7-8%), nausea (~6%), URI (2-4%)</a:t>
            </a:r>
          </a:p>
        </p:txBody>
      </p:sp>
    </p:spTree>
    <p:extLst>
      <p:ext uri="{BB962C8B-B14F-4D97-AF65-F5344CB8AC3E}">
        <p14:creationId xmlns:p14="http://schemas.microsoft.com/office/powerpoint/2010/main" val="40455775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51E79-9C7C-D767-423B-D952FE986869}"/>
              </a:ext>
            </a:extLst>
          </p:cNvPr>
          <p:cNvSpPr>
            <a:spLocks noGrp="1"/>
          </p:cNvSpPr>
          <p:nvPr>
            <p:ph type="title"/>
          </p:nvPr>
        </p:nvSpPr>
        <p:spPr/>
        <p:txBody>
          <a:bodyPr/>
          <a:lstStyle/>
          <a:p>
            <a:r>
              <a:rPr lang="en-US" dirty="0"/>
              <a:t>Rimegepant: Phase 2/3 Trial</a:t>
            </a:r>
          </a:p>
        </p:txBody>
      </p:sp>
      <p:sp>
        <p:nvSpPr>
          <p:cNvPr id="3" name="Text Placeholder 2">
            <a:extLst>
              <a:ext uri="{FF2B5EF4-FFF2-40B4-BE49-F238E27FC236}">
                <a16:creationId xmlns:a16="http://schemas.microsoft.com/office/drawing/2014/main" id="{DA12FC71-9E93-E9D6-CAE9-348885CDA27E}"/>
              </a:ext>
            </a:extLst>
          </p:cNvPr>
          <p:cNvSpPr>
            <a:spLocks noGrp="1"/>
          </p:cNvSpPr>
          <p:nvPr>
            <p:ph type="body" sz="quarter" idx="1"/>
          </p:nvPr>
        </p:nvSpPr>
        <p:spPr/>
        <p:txBody>
          <a:bodyPr>
            <a:normAutofit/>
          </a:bodyPr>
          <a:lstStyle/>
          <a:p>
            <a:r>
              <a:rPr lang="en-US" sz="1400" dirty="0" err="1"/>
              <a:t>Croop</a:t>
            </a:r>
            <a:r>
              <a:rPr lang="en-US" sz="1400" dirty="0"/>
              <a:t> R, et al. </a:t>
            </a:r>
            <a:r>
              <a:rPr lang="en-US" sz="1400" i="1" dirty="0"/>
              <a:t>Lancet</a:t>
            </a:r>
            <a:r>
              <a:rPr lang="en-US" sz="1400" dirty="0"/>
              <a:t>. 2021;397(10268):51-60.</a:t>
            </a:r>
          </a:p>
        </p:txBody>
      </p:sp>
      <p:sp>
        <p:nvSpPr>
          <p:cNvPr id="4" name="Content Placeholder 5">
            <a:extLst>
              <a:ext uri="{FF2B5EF4-FFF2-40B4-BE49-F238E27FC236}">
                <a16:creationId xmlns:a16="http://schemas.microsoft.com/office/drawing/2014/main" id="{8B22DB95-3C0A-3FD1-7219-B79F1E9BD7EA}"/>
              </a:ext>
            </a:extLst>
          </p:cNvPr>
          <p:cNvSpPr txBox="1">
            <a:spLocks/>
          </p:cNvSpPr>
          <p:nvPr/>
        </p:nvSpPr>
        <p:spPr>
          <a:xfrm>
            <a:off x="719667" y="1790700"/>
            <a:ext cx="10557934" cy="3276600"/>
          </a:xfrm>
          <a:prstGeom prst="rect">
            <a:avLst/>
          </a:prstGeom>
        </p:spPr>
        <p:txBody>
          <a:bodyPr>
            <a:noAutofit/>
          </a:bodyPr>
          <a:lst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47" marR="0" indent="-32146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8"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lvl="1" eaLnBrk="1" fontAlgn="auto" hangingPunct="1">
              <a:buFont typeface="Arial" panose="020B0604020202020204" pitchFamily="34" charset="0"/>
              <a:buChar char="•"/>
            </a:pPr>
            <a:r>
              <a:rPr lang="en-US" sz="2800" kern="0" dirty="0"/>
              <a:t>Adults with 4 to 18 moderate to severe migraine days/month</a:t>
            </a:r>
          </a:p>
          <a:p>
            <a:pPr lvl="1" eaLnBrk="1" fontAlgn="auto" hangingPunct="1">
              <a:buFont typeface="Arial" panose="020B0604020202020204" pitchFamily="34" charset="0"/>
              <a:buChar char="•"/>
            </a:pPr>
            <a:endParaRPr lang="en-US" sz="2800" kern="0" dirty="0"/>
          </a:p>
          <a:p>
            <a:pPr lvl="1" eaLnBrk="1" fontAlgn="auto" hangingPunct="1">
              <a:buFont typeface="Arial" panose="020B0604020202020204" pitchFamily="34" charset="0"/>
              <a:buChar char="•"/>
            </a:pPr>
            <a:r>
              <a:rPr lang="en-US" sz="2800" kern="0" dirty="0"/>
              <a:t>After a 4-week observation period, patients were randomly assigned to </a:t>
            </a:r>
            <a:r>
              <a:rPr lang="en-US" sz="2800" kern="0" dirty="0" err="1"/>
              <a:t>rimegepant</a:t>
            </a:r>
            <a:r>
              <a:rPr lang="en-US" sz="2800" kern="0" dirty="0"/>
              <a:t> 75 mg or placebo every other day for 12 weeks</a:t>
            </a:r>
          </a:p>
          <a:p>
            <a:pPr lvl="1" eaLnBrk="1" fontAlgn="auto" hangingPunct="1">
              <a:buFont typeface="Arial" panose="020B0604020202020204" pitchFamily="34" charset="0"/>
              <a:buChar char="•"/>
            </a:pPr>
            <a:endParaRPr lang="en-US" sz="2800" kern="0" dirty="0"/>
          </a:p>
          <a:p>
            <a:pPr lvl="1" eaLnBrk="1" fontAlgn="auto" hangingPunct="1">
              <a:buFont typeface="Arial" panose="020B0604020202020204" pitchFamily="34" charset="0"/>
              <a:buChar char="•"/>
            </a:pPr>
            <a:r>
              <a:rPr lang="en-US" sz="2800" kern="0" dirty="0"/>
              <a:t>Primary endpoint: Change in the mean number of MMDs at week 9 to 12 of the treatment phase</a:t>
            </a:r>
          </a:p>
        </p:txBody>
      </p:sp>
    </p:spTree>
    <p:extLst>
      <p:ext uri="{BB962C8B-B14F-4D97-AF65-F5344CB8AC3E}">
        <p14:creationId xmlns:p14="http://schemas.microsoft.com/office/powerpoint/2010/main" val="356016405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8328C-7604-08DC-0471-70B738D02CEF}"/>
              </a:ext>
            </a:extLst>
          </p:cNvPr>
          <p:cNvSpPr>
            <a:spLocks noGrp="1"/>
          </p:cNvSpPr>
          <p:nvPr>
            <p:ph type="title"/>
          </p:nvPr>
        </p:nvSpPr>
        <p:spPr/>
        <p:txBody>
          <a:bodyPr/>
          <a:lstStyle/>
          <a:p>
            <a:r>
              <a:rPr lang="en-US" dirty="0"/>
              <a:t>Rimegepant: Phase 2/3 Study Results</a:t>
            </a:r>
          </a:p>
        </p:txBody>
      </p:sp>
      <p:sp>
        <p:nvSpPr>
          <p:cNvPr id="3" name="Text Placeholder 2">
            <a:extLst>
              <a:ext uri="{FF2B5EF4-FFF2-40B4-BE49-F238E27FC236}">
                <a16:creationId xmlns:a16="http://schemas.microsoft.com/office/drawing/2014/main" id="{4C419DF4-B6D1-603C-109B-9D766ADF96B5}"/>
              </a:ext>
            </a:extLst>
          </p:cNvPr>
          <p:cNvSpPr>
            <a:spLocks noGrp="1"/>
          </p:cNvSpPr>
          <p:nvPr>
            <p:ph type="body" sz="quarter" idx="1"/>
          </p:nvPr>
        </p:nvSpPr>
        <p:spPr/>
        <p:txBody>
          <a:bodyPr>
            <a:normAutofit/>
          </a:bodyPr>
          <a:lstStyle/>
          <a:p>
            <a:r>
              <a:rPr lang="en-US" sz="1400" dirty="0" err="1"/>
              <a:t>Croop</a:t>
            </a:r>
            <a:r>
              <a:rPr lang="en-US" sz="1400" dirty="0"/>
              <a:t> R, et al. </a:t>
            </a:r>
            <a:r>
              <a:rPr lang="en-US" sz="1400" i="1" dirty="0"/>
              <a:t>Lancet</a:t>
            </a:r>
            <a:r>
              <a:rPr lang="en-US" sz="1400" dirty="0"/>
              <a:t>. 2021;397(10268):51-60.</a:t>
            </a:r>
          </a:p>
        </p:txBody>
      </p:sp>
      <p:graphicFrame>
        <p:nvGraphicFramePr>
          <p:cNvPr id="4" name="Content Placeholder 7">
            <a:extLst>
              <a:ext uri="{FF2B5EF4-FFF2-40B4-BE49-F238E27FC236}">
                <a16:creationId xmlns:a16="http://schemas.microsoft.com/office/drawing/2014/main" id="{A5327715-A042-6C19-B1F2-8A7D780D9C4D}"/>
              </a:ext>
            </a:extLst>
          </p:cNvPr>
          <p:cNvGraphicFramePr>
            <a:graphicFrameLocks/>
          </p:cNvGraphicFramePr>
          <p:nvPr>
            <p:extLst>
              <p:ext uri="{D42A27DB-BD31-4B8C-83A1-F6EECF244321}">
                <p14:modId xmlns:p14="http://schemas.microsoft.com/office/powerpoint/2010/main" val="1066629257"/>
              </p:ext>
            </p:extLst>
          </p:nvPr>
        </p:nvGraphicFramePr>
        <p:xfrm>
          <a:off x="719668" y="1258888"/>
          <a:ext cx="10753725" cy="50657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31865373"/>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A2A9D-8D9A-A128-FB5B-EA5A6D72E645}"/>
              </a:ext>
            </a:extLst>
          </p:cNvPr>
          <p:cNvSpPr>
            <a:spLocks noGrp="1"/>
          </p:cNvSpPr>
          <p:nvPr>
            <p:ph type="title"/>
          </p:nvPr>
        </p:nvSpPr>
        <p:spPr/>
        <p:txBody>
          <a:bodyPr/>
          <a:lstStyle/>
          <a:p>
            <a:r>
              <a:rPr lang="en-US" dirty="0"/>
              <a:t>Rimegepant: Phase 2/3 Study Results</a:t>
            </a:r>
          </a:p>
        </p:txBody>
      </p:sp>
      <p:sp>
        <p:nvSpPr>
          <p:cNvPr id="3" name="Text Placeholder 2">
            <a:extLst>
              <a:ext uri="{FF2B5EF4-FFF2-40B4-BE49-F238E27FC236}">
                <a16:creationId xmlns:a16="http://schemas.microsoft.com/office/drawing/2014/main" id="{060BB074-A554-AA6B-3636-F45646B8B727}"/>
              </a:ext>
            </a:extLst>
          </p:cNvPr>
          <p:cNvSpPr>
            <a:spLocks noGrp="1"/>
          </p:cNvSpPr>
          <p:nvPr>
            <p:ph type="body" sz="quarter" idx="1"/>
          </p:nvPr>
        </p:nvSpPr>
        <p:spPr/>
        <p:txBody>
          <a:bodyPr>
            <a:normAutofit/>
          </a:bodyPr>
          <a:lstStyle/>
          <a:p>
            <a:r>
              <a:rPr lang="en-US" sz="1400" dirty="0" err="1"/>
              <a:t>Croop</a:t>
            </a:r>
            <a:r>
              <a:rPr lang="en-US" sz="1400" dirty="0"/>
              <a:t> R, et al. </a:t>
            </a:r>
            <a:r>
              <a:rPr lang="en-US" sz="1400" i="1" dirty="0"/>
              <a:t>Lancet</a:t>
            </a:r>
            <a:r>
              <a:rPr lang="en-US" sz="1400" dirty="0"/>
              <a:t>. 2021;397(10268):51-60.</a:t>
            </a:r>
          </a:p>
        </p:txBody>
      </p:sp>
      <p:graphicFrame>
        <p:nvGraphicFramePr>
          <p:cNvPr id="4" name="Content Placeholder 7">
            <a:extLst>
              <a:ext uri="{FF2B5EF4-FFF2-40B4-BE49-F238E27FC236}">
                <a16:creationId xmlns:a16="http://schemas.microsoft.com/office/drawing/2014/main" id="{176154BE-9712-BD33-DC80-A3BCCC1107EB}"/>
              </a:ext>
            </a:extLst>
          </p:cNvPr>
          <p:cNvGraphicFramePr>
            <a:graphicFrameLocks/>
          </p:cNvGraphicFramePr>
          <p:nvPr>
            <p:extLst>
              <p:ext uri="{D42A27DB-BD31-4B8C-83A1-F6EECF244321}">
                <p14:modId xmlns:p14="http://schemas.microsoft.com/office/powerpoint/2010/main" val="2017361526"/>
              </p:ext>
            </p:extLst>
          </p:nvPr>
        </p:nvGraphicFramePr>
        <p:xfrm>
          <a:off x="719668" y="1258887"/>
          <a:ext cx="10753725" cy="5065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57730693"/>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67335-F727-D84F-CB3E-8AAE318C03F0}"/>
              </a:ext>
            </a:extLst>
          </p:cNvPr>
          <p:cNvSpPr>
            <a:spLocks noGrp="1"/>
          </p:cNvSpPr>
          <p:nvPr>
            <p:ph type="title"/>
          </p:nvPr>
        </p:nvSpPr>
        <p:spPr/>
        <p:txBody>
          <a:bodyPr/>
          <a:lstStyle/>
          <a:p>
            <a:r>
              <a:rPr lang="en-US" dirty="0"/>
              <a:t>Rimegepant: Phase 2/3 Study AEs</a:t>
            </a:r>
          </a:p>
        </p:txBody>
      </p:sp>
      <p:sp>
        <p:nvSpPr>
          <p:cNvPr id="3" name="Text Placeholder 2">
            <a:extLst>
              <a:ext uri="{FF2B5EF4-FFF2-40B4-BE49-F238E27FC236}">
                <a16:creationId xmlns:a16="http://schemas.microsoft.com/office/drawing/2014/main" id="{200EEA1D-6EF8-9AF0-5640-D59AAEE83D76}"/>
              </a:ext>
            </a:extLst>
          </p:cNvPr>
          <p:cNvSpPr>
            <a:spLocks noGrp="1"/>
          </p:cNvSpPr>
          <p:nvPr>
            <p:ph type="body" sz="quarter" idx="1"/>
          </p:nvPr>
        </p:nvSpPr>
        <p:spPr/>
        <p:txBody>
          <a:bodyPr>
            <a:noAutofit/>
          </a:bodyPr>
          <a:lstStyle/>
          <a:p>
            <a:r>
              <a:rPr lang="en-US" sz="1400" dirty="0"/>
              <a:t>UTI = urinary tract infection; URTI = upper respiratory tract infection. </a:t>
            </a:r>
            <a:br>
              <a:rPr lang="en-US" sz="1400" dirty="0"/>
            </a:br>
            <a:r>
              <a:rPr lang="en-US" sz="1400" dirty="0" err="1"/>
              <a:t>Croop</a:t>
            </a:r>
            <a:r>
              <a:rPr lang="en-US" sz="1400" dirty="0"/>
              <a:t> R, et al. </a:t>
            </a:r>
            <a:r>
              <a:rPr lang="en-US" sz="1400" i="1" dirty="0"/>
              <a:t>Lancet</a:t>
            </a:r>
            <a:r>
              <a:rPr lang="en-US" sz="1400" dirty="0"/>
              <a:t>. 2021;397(10268):51-60.</a:t>
            </a:r>
          </a:p>
        </p:txBody>
      </p:sp>
      <p:graphicFrame>
        <p:nvGraphicFramePr>
          <p:cNvPr id="4" name="Table 10">
            <a:extLst>
              <a:ext uri="{FF2B5EF4-FFF2-40B4-BE49-F238E27FC236}">
                <a16:creationId xmlns:a16="http://schemas.microsoft.com/office/drawing/2014/main" id="{AA460A29-62EE-EA3F-E143-02F53C7104FD}"/>
              </a:ext>
            </a:extLst>
          </p:cNvPr>
          <p:cNvGraphicFramePr>
            <a:graphicFrameLocks/>
          </p:cNvGraphicFramePr>
          <p:nvPr>
            <p:extLst>
              <p:ext uri="{D42A27DB-BD31-4B8C-83A1-F6EECF244321}">
                <p14:modId xmlns:p14="http://schemas.microsoft.com/office/powerpoint/2010/main" val="4036100767"/>
              </p:ext>
            </p:extLst>
          </p:nvPr>
        </p:nvGraphicFramePr>
        <p:xfrm>
          <a:off x="457200" y="1417639"/>
          <a:ext cx="11277600" cy="4495800"/>
        </p:xfrm>
        <a:graphic>
          <a:graphicData uri="http://schemas.openxmlformats.org/drawingml/2006/table">
            <a:tbl>
              <a:tblPr firstRow="1" bandRow="1">
                <a:tableStyleId>{5940675A-B579-460E-94D1-54222C63F5DA}</a:tableStyleId>
              </a:tblPr>
              <a:tblGrid>
                <a:gridCol w="3200400">
                  <a:extLst>
                    <a:ext uri="{9D8B030D-6E8A-4147-A177-3AD203B41FA5}">
                      <a16:colId xmlns:a16="http://schemas.microsoft.com/office/drawing/2014/main" val="539319939"/>
                    </a:ext>
                  </a:extLst>
                </a:gridCol>
                <a:gridCol w="4808308">
                  <a:extLst>
                    <a:ext uri="{9D8B030D-6E8A-4147-A177-3AD203B41FA5}">
                      <a16:colId xmlns:a16="http://schemas.microsoft.com/office/drawing/2014/main" val="184062788"/>
                    </a:ext>
                  </a:extLst>
                </a:gridCol>
                <a:gridCol w="3268892">
                  <a:extLst>
                    <a:ext uri="{9D8B030D-6E8A-4147-A177-3AD203B41FA5}">
                      <a16:colId xmlns:a16="http://schemas.microsoft.com/office/drawing/2014/main" val="366175669"/>
                    </a:ext>
                  </a:extLst>
                </a:gridCol>
              </a:tblGrid>
              <a:tr h="899160">
                <a:tc>
                  <a:txBody>
                    <a:bodyPr/>
                    <a:lstStyle/>
                    <a:p>
                      <a:pPr algn="ctr"/>
                      <a:r>
                        <a:rPr lang="en-US" sz="2800" b="1" dirty="0">
                          <a:latin typeface="Arial" panose="020B0604020202020204" pitchFamily="34" charset="0"/>
                          <a:cs typeface="Arial" panose="020B0604020202020204" pitchFamily="34" charset="0"/>
                        </a:rPr>
                        <a:t>AEs in ≤2%</a:t>
                      </a:r>
                    </a:p>
                  </a:txBody>
                  <a:tcPr anchor="ctr"/>
                </a:tc>
                <a:tc>
                  <a:txBody>
                    <a:bodyPr/>
                    <a:lstStyle/>
                    <a:p>
                      <a:pPr algn="ctr"/>
                      <a:r>
                        <a:rPr lang="en-US" sz="2800" b="1" dirty="0">
                          <a:latin typeface="Arial" panose="020B0604020202020204" pitchFamily="34" charset="0"/>
                          <a:cs typeface="Arial" panose="020B0604020202020204" pitchFamily="34" charset="0"/>
                        </a:rPr>
                        <a:t>Rimegepant, No. (%)</a:t>
                      </a:r>
                    </a:p>
                  </a:txBody>
                  <a:tcPr anchor="ctr"/>
                </a:tc>
                <a:tc>
                  <a:txBody>
                    <a:bodyPr/>
                    <a:lstStyle/>
                    <a:p>
                      <a:pPr algn="ctr"/>
                      <a:r>
                        <a:rPr lang="en-US" sz="2800" b="1" dirty="0">
                          <a:latin typeface="Arial" panose="020B0604020202020204" pitchFamily="34" charset="0"/>
                          <a:cs typeface="Arial" panose="020B0604020202020204" pitchFamily="34" charset="0"/>
                        </a:rPr>
                        <a:t>Placebo, No. (%)</a:t>
                      </a:r>
                    </a:p>
                  </a:txBody>
                  <a:tcPr anchor="ctr"/>
                </a:tc>
                <a:extLst>
                  <a:ext uri="{0D108BD9-81ED-4DB2-BD59-A6C34878D82A}">
                    <a16:rowId xmlns:a16="http://schemas.microsoft.com/office/drawing/2014/main" val="1746187801"/>
                  </a:ext>
                </a:extLst>
              </a:tr>
              <a:tr h="899160">
                <a:tc>
                  <a:txBody>
                    <a:bodyPr/>
                    <a:lstStyle/>
                    <a:p>
                      <a:pPr algn="ctr"/>
                      <a:r>
                        <a:rPr lang="en-US" sz="2800" dirty="0">
                          <a:latin typeface="Arial" panose="020B0604020202020204" pitchFamily="34" charset="0"/>
                          <a:cs typeface="Arial" panose="020B0604020202020204" pitchFamily="34" charset="0"/>
                        </a:rPr>
                        <a:t>Nasopharyngitis</a:t>
                      </a:r>
                    </a:p>
                  </a:txBody>
                  <a:tcPr anchor="ctr"/>
                </a:tc>
                <a:tc>
                  <a:txBody>
                    <a:bodyPr/>
                    <a:lstStyle/>
                    <a:p>
                      <a:pPr algn="ctr"/>
                      <a:r>
                        <a:rPr lang="en-US" sz="2800">
                          <a:latin typeface="Arial" panose="020B0604020202020204" pitchFamily="34" charset="0"/>
                          <a:cs typeface="Arial" panose="020B0604020202020204" pitchFamily="34" charset="0"/>
                        </a:rPr>
                        <a:t>13 (4)</a:t>
                      </a:r>
                    </a:p>
                  </a:txBody>
                  <a:tcPr anchor="ctr"/>
                </a:tc>
                <a:tc>
                  <a:txBody>
                    <a:bodyPr/>
                    <a:lstStyle/>
                    <a:p>
                      <a:pPr algn="ctr"/>
                      <a:r>
                        <a:rPr lang="en-US" sz="2800">
                          <a:latin typeface="Arial" panose="020B0604020202020204" pitchFamily="34" charset="0"/>
                          <a:cs typeface="Arial" panose="020B0604020202020204" pitchFamily="34" charset="0"/>
                        </a:rPr>
                        <a:t>9 (2)</a:t>
                      </a:r>
                    </a:p>
                  </a:txBody>
                  <a:tcPr anchor="ctr"/>
                </a:tc>
                <a:extLst>
                  <a:ext uri="{0D108BD9-81ED-4DB2-BD59-A6C34878D82A}">
                    <a16:rowId xmlns:a16="http://schemas.microsoft.com/office/drawing/2014/main" val="4118628059"/>
                  </a:ext>
                </a:extLst>
              </a:tr>
              <a:tr h="899160">
                <a:tc>
                  <a:txBody>
                    <a:bodyPr/>
                    <a:lstStyle/>
                    <a:p>
                      <a:pPr algn="ctr"/>
                      <a:r>
                        <a:rPr lang="en-US" sz="2800" dirty="0">
                          <a:latin typeface="Arial" panose="020B0604020202020204" pitchFamily="34" charset="0"/>
                          <a:cs typeface="Arial" panose="020B0604020202020204" pitchFamily="34" charset="0"/>
                        </a:rPr>
                        <a:t>Nausea</a:t>
                      </a:r>
                    </a:p>
                  </a:txBody>
                  <a:tcPr anchor="ctr"/>
                </a:tc>
                <a:tc>
                  <a:txBody>
                    <a:bodyPr/>
                    <a:lstStyle/>
                    <a:p>
                      <a:pPr algn="ctr"/>
                      <a:r>
                        <a:rPr lang="en-US" sz="2800">
                          <a:latin typeface="Arial" panose="020B0604020202020204" pitchFamily="34" charset="0"/>
                          <a:cs typeface="Arial" panose="020B0604020202020204" pitchFamily="34" charset="0"/>
                        </a:rPr>
                        <a:t>10 (3)</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a:latin typeface="Arial" panose="020B0604020202020204" pitchFamily="34" charset="0"/>
                          <a:cs typeface="Arial" panose="020B0604020202020204" pitchFamily="34" charset="0"/>
                        </a:rPr>
                        <a:t>3 (1)</a:t>
                      </a:r>
                    </a:p>
                  </a:txBody>
                  <a:tcPr anchor="ctr"/>
                </a:tc>
                <a:extLst>
                  <a:ext uri="{0D108BD9-81ED-4DB2-BD59-A6C34878D82A}">
                    <a16:rowId xmlns:a16="http://schemas.microsoft.com/office/drawing/2014/main" val="3743822994"/>
                  </a:ext>
                </a:extLst>
              </a:tr>
              <a:tr h="899160">
                <a:tc>
                  <a:txBody>
                    <a:bodyPr/>
                    <a:lstStyle/>
                    <a:p>
                      <a:pPr algn="ctr"/>
                      <a:r>
                        <a:rPr lang="en-US" sz="2800">
                          <a:latin typeface="Arial" panose="020B0604020202020204" pitchFamily="34" charset="0"/>
                          <a:cs typeface="Arial" panose="020B0604020202020204" pitchFamily="34" charset="0"/>
                        </a:rPr>
                        <a:t>UTI</a:t>
                      </a:r>
                    </a:p>
                  </a:txBody>
                  <a:tcPr anchor="ctr"/>
                </a:tc>
                <a:tc>
                  <a:txBody>
                    <a:bodyPr/>
                    <a:lstStyle/>
                    <a:p>
                      <a:pPr algn="ctr"/>
                      <a:r>
                        <a:rPr lang="en-US" sz="2800">
                          <a:latin typeface="Arial" panose="020B0604020202020204" pitchFamily="34" charset="0"/>
                          <a:cs typeface="Arial" panose="020B0604020202020204" pitchFamily="34" charset="0"/>
                        </a:rPr>
                        <a:t>9 (2)</a:t>
                      </a:r>
                    </a:p>
                  </a:txBody>
                  <a:tcPr anchor="ctr"/>
                </a:tc>
                <a:tc>
                  <a:txBody>
                    <a:bodyPr/>
                    <a:lstStyle/>
                    <a:p>
                      <a:pPr algn="ctr"/>
                      <a:r>
                        <a:rPr lang="en-US" sz="2800">
                          <a:latin typeface="Arial" panose="020B0604020202020204" pitchFamily="34" charset="0"/>
                          <a:cs typeface="Arial" panose="020B0604020202020204" pitchFamily="34" charset="0"/>
                        </a:rPr>
                        <a:t>8 (2)</a:t>
                      </a:r>
                    </a:p>
                  </a:txBody>
                  <a:tcPr anchor="ctr"/>
                </a:tc>
                <a:extLst>
                  <a:ext uri="{0D108BD9-81ED-4DB2-BD59-A6C34878D82A}">
                    <a16:rowId xmlns:a16="http://schemas.microsoft.com/office/drawing/2014/main" val="3140894465"/>
                  </a:ext>
                </a:extLst>
              </a:tr>
              <a:tr h="899160">
                <a:tc>
                  <a:txBody>
                    <a:bodyPr/>
                    <a:lstStyle/>
                    <a:p>
                      <a:pPr algn="ctr"/>
                      <a:r>
                        <a:rPr lang="en-US" sz="2800" dirty="0">
                          <a:latin typeface="Arial" panose="020B0604020202020204" pitchFamily="34" charset="0"/>
                          <a:cs typeface="Arial" panose="020B0604020202020204" pitchFamily="34" charset="0"/>
                        </a:rPr>
                        <a:t>URTI</a:t>
                      </a:r>
                    </a:p>
                  </a:txBody>
                  <a:tcPr anchor="ctr"/>
                </a:tc>
                <a:tc>
                  <a:txBody>
                    <a:bodyPr/>
                    <a:lstStyle/>
                    <a:p>
                      <a:pPr algn="ctr"/>
                      <a:r>
                        <a:rPr lang="en-US" sz="2800">
                          <a:latin typeface="Arial" panose="020B0604020202020204" pitchFamily="34" charset="0"/>
                          <a:cs typeface="Arial" panose="020B0604020202020204" pitchFamily="34" charset="0"/>
                        </a:rPr>
                        <a:t>8 (2)</a:t>
                      </a:r>
                    </a:p>
                  </a:txBody>
                  <a:tcPr anchor="ctr"/>
                </a:tc>
                <a:tc>
                  <a:txBody>
                    <a:bodyPr/>
                    <a:lstStyle/>
                    <a:p>
                      <a:pPr algn="ctr"/>
                      <a:r>
                        <a:rPr lang="en-US" sz="2800" dirty="0">
                          <a:latin typeface="Arial" panose="020B0604020202020204" pitchFamily="34" charset="0"/>
                          <a:cs typeface="Arial" panose="020B0604020202020204" pitchFamily="34" charset="0"/>
                        </a:rPr>
                        <a:t>10 (3)</a:t>
                      </a:r>
                    </a:p>
                  </a:txBody>
                  <a:tcPr anchor="ctr"/>
                </a:tc>
                <a:extLst>
                  <a:ext uri="{0D108BD9-81ED-4DB2-BD59-A6C34878D82A}">
                    <a16:rowId xmlns:a16="http://schemas.microsoft.com/office/drawing/2014/main" val="2705266443"/>
                  </a:ext>
                </a:extLst>
              </a:tr>
            </a:tbl>
          </a:graphicData>
        </a:graphic>
      </p:graphicFrame>
    </p:spTree>
    <p:extLst>
      <p:ext uri="{BB962C8B-B14F-4D97-AF65-F5344CB8AC3E}">
        <p14:creationId xmlns:p14="http://schemas.microsoft.com/office/powerpoint/2010/main" val="33159544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903F-6A2C-2406-7AC7-5E830E1259EE}"/>
              </a:ext>
            </a:extLst>
          </p:cNvPr>
          <p:cNvSpPr>
            <a:spLocks noGrp="1"/>
          </p:cNvSpPr>
          <p:nvPr>
            <p:ph type="title"/>
          </p:nvPr>
        </p:nvSpPr>
        <p:spPr/>
        <p:txBody>
          <a:bodyPr/>
          <a:lstStyle/>
          <a:p>
            <a:r>
              <a:rPr lang="en-US" dirty="0"/>
              <a:t>Learning Objectives</a:t>
            </a:r>
          </a:p>
        </p:txBody>
      </p:sp>
      <p:sp>
        <p:nvSpPr>
          <p:cNvPr id="3" name="Text Placeholder 2">
            <a:extLst>
              <a:ext uri="{FF2B5EF4-FFF2-40B4-BE49-F238E27FC236}">
                <a16:creationId xmlns:a16="http://schemas.microsoft.com/office/drawing/2014/main" id="{254D3879-3618-EB0C-4BF5-83D5ECD34441}"/>
              </a:ext>
            </a:extLst>
          </p:cNvPr>
          <p:cNvSpPr>
            <a:spLocks noGrp="1"/>
          </p:cNvSpPr>
          <p:nvPr>
            <p:ph type="body" sz="quarter" idx="1"/>
          </p:nvPr>
        </p:nvSpPr>
        <p:spPr/>
        <p:txBody>
          <a:bodyPr>
            <a:noAutofit/>
          </a:bodyPr>
          <a:lstStyle/>
          <a:p>
            <a:endParaRPr lang="en-US" sz="1400" dirty="0"/>
          </a:p>
        </p:txBody>
      </p:sp>
      <p:sp>
        <p:nvSpPr>
          <p:cNvPr id="4" name="Content Placeholder 3">
            <a:extLst>
              <a:ext uri="{FF2B5EF4-FFF2-40B4-BE49-F238E27FC236}">
                <a16:creationId xmlns:a16="http://schemas.microsoft.com/office/drawing/2014/main" id="{71C146D6-70F1-AF85-1FF2-52DC35C9424F}"/>
              </a:ext>
            </a:extLst>
          </p:cNvPr>
          <p:cNvSpPr txBox="1"/>
          <p:nvPr/>
        </p:nvSpPr>
        <p:spPr>
          <a:xfrm>
            <a:off x="609600" y="1566744"/>
            <a:ext cx="10972800" cy="46398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7" tIns="60957" rIns="60957" bIns="60957">
            <a:normAutofit/>
          </a:bodyPr>
          <a:lstStyle/>
          <a:p>
            <a:pPr marL="342891" indent="-342891" defTabSz="457189" eaLnBrk="1" fontAlgn="auto">
              <a:lnSpc>
                <a:spcPct val="85000"/>
              </a:lnSpc>
              <a:spcBef>
                <a:spcPts val="533"/>
              </a:spcBef>
              <a:spcAft>
                <a:spcPts val="0"/>
              </a:spcAft>
              <a:buSzPct val="100000"/>
              <a:buFont typeface="Arial"/>
              <a:buChar char="•"/>
              <a:defRPr>
                <a:latin typeface="Arial"/>
                <a:ea typeface="Arial"/>
                <a:cs typeface="Arial"/>
                <a:sym typeface="Arial"/>
              </a:defRPr>
            </a:pPr>
            <a:r>
              <a:rPr lang="en-US" sz="2400" kern="0" dirty="0">
                <a:solidFill>
                  <a:srgbClr val="000000"/>
                </a:solidFill>
                <a:latin typeface="Arial"/>
                <a:cs typeface="Arial"/>
                <a:sym typeface="Arial"/>
              </a:rPr>
              <a:t>Describe the prevalence and key causes of suboptimal migraine management despite available treatment options</a:t>
            </a:r>
          </a:p>
          <a:p>
            <a:pPr marL="342891" indent="-342891" defTabSz="457189" eaLnBrk="1" fontAlgn="auto">
              <a:lnSpc>
                <a:spcPct val="85000"/>
              </a:lnSpc>
              <a:spcBef>
                <a:spcPts val="533"/>
              </a:spcBef>
              <a:spcAft>
                <a:spcPts val="0"/>
              </a:spcAft>
              <a:buSzPct val="100000"/>
              <a:buFont typeface="Arial"/>
              <a:buChar char="•"/>
              <a:defRPr>
                <a:latin typeface="Arial"/>
                <a:ea typeface="Arial"/>
                <a:cs typeface="Arial"/>
                <a:sym typeface="Arial"/>
              </a:defRPr>
            </a:pPr>
            <a:endParaRPr lang="en-US" sz="2400" kern="0" dirty="0">
              <a:solidFill>
                <a:srgbClr val="000000"/>
              </a:solidFill>
              <a:latin typeface="Arial"/>
              <a:cs typeface="Arial"/>
              <a:sym typeface="Arial"/>
            </a:endParaRPr>
          </a:p>
          <a:p>
            <a:pPr marL="342891" indent="-342891" defTabSz="457189" eaLnBrk="1" fontAlgn="auto">
              <a:lnSpc>
                <a:spcPct val="85000"/>
              </a:lnSpc>
              <a:spcBef>
                <a:spcPts val="533"/>
              </a:spcBef>
              <a:spcAft>
                <a:spcPts val="0"/>
              </a:spcAft>
              <a:buSzPct val="100000"/>
              <a:buFont typeface="Arial"/>
              <a:buChar char="•"/>
              <a:defRPr>
                <a:latin typeface="Arial"/>
                <a:ea typeface="Arial"/>
                <a:cs typeface="Arial"/>
                <a:sym typeface="Arial"/>
              </a:defRPr>
            </a:pPr>
            <a:r>
              <a:rPr lang="en-US" sz="2400" kern="0" dirty="0">
                <a:solidFill>
                  <a:srgbClr val="000000"/>
                </a:solidFill>
                <a:latin typeface="Arial"/>
                <a:cs typeface="Arial"/>
                <a:sym typeface="Arial"/>
              </a:rPr>
              <a:t>Evaluate the mechanisms of action, most recent efficacy and safety data, and administration considerations associated with current and emerging therapies for the treatment and prevention of migraine</a:t>
            </a:r>
          </a:p>
          <a:p>
            <a:pPr marL="342891" indent="-342891" defTabSz="457189" eaLnBrk="1" fontAlgn="auto">
              <a:lnSpc>
                <a:spcPct val="85000"/>
              </a:lnSpc>
              <a:spcBef>
                <a:spcPts val="533"/>
              </a:spcBef>
              <a:spcAft>
                <a:spcPts val="0"/>
              </a:spcAft>
              <a:buSzPct val="100000"/>
              <a:buFont typeface="Arial"/>
              <a:buChar char="•"/>
              <a:defRPr>
                <a:latin typeface="Arial"/>
                <a:ea typeface="Arial"/>
                <a:cs typeface="Arial"/>
                <a:sym typeface="Arial"/>
              </a:defRPr>
            </a:pPr>
            <a:endParaRPr lang="en-US" sz="2400" kern="0" dirty="0">
              <a:solidFill>
                <a:srgbClr val="000000"/>
              </a:solidFill>
              <a:latin typeface="Arial"/>
              <a:cs typeface="Arial"/>
              <a:sym typeface="Arial"/>
            </a:endParaRPr>
          </a:p>
          <a:p>
            <a:pPr marL="342891" indent="-342891" defTabSz="457189" eaLnBrk="1" fontAlgn="auto">
              <a:lnSpc>
                <a:spcPct val="85000"/>
              </a:lnSpc>
              <a:spcBef>
                <a:spcPts val="533"/>
              </a:spcBef>
              <a:spcAft>
                <a:spcPts val="0"/>
              </a:spcAft>
              <a:buSzPct val="100000"/>
              <a:buFont typeface="Arial"/>
              <a:buChar char="•"/>
              <a:defRPr>
                <a:latin typeface="Arial"/>
                <a:ea typeface="Arial"/>
                <a:cs typeface="Arial"/>
                <a:sym typeface="Arial"/>
              </a:defRPr>
            </a:pPr>
            <a:r>
              <a:rPr lang="en-US" sz="2400" kern="0" dirty="0">
                <a:solidFill>
                  <a:srgbClr val="000000"/>
                </a:solidFill>
                <a:latin typeface="Arial"/>
                <a:cs typeface="Arial"/>
                <a:sym typeface="Arial"/>
              </a:rPr>
              <a:t>Assess patient response to current therapy and integrate novel migraine therapies as appropriate into patient-centered care strategies</a:t>
            </a:r>
          </a:p>
        </p:txBody>
      </p:sp>
    </p:spTree>
    <p:extLst>
      <p:ext uri="{BB962C8B-B14F-4D97-AF65-F5344CB8AC3E}">
        <p14:creationId xmlns:p14="http://schemas.microsoft.com/office/powerpoint/2010/main" val="2480211126"/>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C9C80-5421-F140-AB1A-E6DA77B168E0}"/>
              </a:ext>
            </a:extLst>
          </p:cNvPr>
          <p:cNvSpPr>
            <a:spLocks noGrp="1"/>
          </p:cNvSpPr>
          <p:nvPr>
            <p:ph type="title"/>
          </p:nvPr>
        </p:nvSpPr>
        <p:spPr>
          <a:xfrm>
            <a:off x="0" y="152400"/>
            <a:ext cx="12192000" cy="1069680"/>
          </a:xfrm>
        </p:spPr>
        <p:txBody>
          <a:bodyPr/>
          <a:lstStyle/>
          <a:p>
            <a:r>
              <a:rPr lang="en-US" dirty="0" err="1"/>
              <a:t>Atogepant</a:t>
            </a:r>
            <a:r>
              <a:rPr lang="en-US" dirty="0"/>
              <a:t>: Phase 3 ADVANCE Trial</a:t>
            </a:r>
          </a:p>
        </p:txBody>
      </p:sp>
      <p:sp>
        <p:nvSpPr>
          <p:cNvPr id="3" name="Text Placeholder 2">
            <a:extLst>
              <a:ext uri="{FF2B5EF4-FFF2-40B4-BE49-F238E27FC236}">
                <a16:creationId xmlns:a16="http://schemas.microsoft.com/office/drawing/2014/main" id="{140F2686-05CB-2333-E42C-F3792BF61FA7}"/>
              </a:ext>
            </a:extLst>
          </p:cNvPr>
          <p:cNvSpPr>
            <a:spLocks noGrp="1"/>
          </p:cNvSpPr>
          <p:nvPr>
            <p:ph type="body" sz="quarter" idx="1"/>
          </p:nvPr>
        </p:nvSpPr>
        <p:spPr/>
        <p:txBody>
          <a:bodyPr>
            <a:noAutofit/>
          </a:bodyPr>
          <a:lstStyle/>
          <a:p>
            <a:r>
              <a:rPr lang="en-US" sz="1400" dirty="0" err="1"/>
              <a:t>mITT</a:t>
            </a:r>
            <a:r>
              <a:rPr lang="en-US" sz="1400" dirty="0"/>
              <a:t> = modified intention-to-treat.</a:t>
            </a:r>
          </a:p>
          <a:p>
            <a:r>
              <a:rPr lang="en-US" sz="1400" dirty="0" err="1"/>
              <a:t>Ailani</a:t>
            </a:r>
            <a:r>
              <a:rPr lang="en-US" sz="1400" dirty="0"/>
              <a:t> J, et al. </a:t>
            </a:r>
            <a:r>
              <a:rPr lang="en-US" sz="1400" i="1" dirty="0"/>
              <a:t>N </a:t>
            </a:r>
            <a:r>
              <a:rPr lang="en-US" sz="1400" i="1" dirty="0" err="1"/>
              <a:t>Engl</a:t>
            </a:r>
            <a:r>
              <a:rPr lang="en-US" sz="1400" i="1" dirty="0"/>
              <a:t> J Med</a:t>
            </a:r>
            <a:r>
              <a:rPr lang="en-US" sz="1400" dirty="0"/>
              <a:t>. 2021;385(8):695-706.</a:t>
            </a:r>
          </a:p>
        </p:txBody>
      </p:sp>
      <p:sp>
        <p:nvSpPr>
          <p:cNvPr id="4" name="Text Placeholder 2">
            <a:extLst>
              <a:ext uri="{FF2B5EF4-FFF2-40B4-BE49-F238E27FC236}">
                <a16:creationId xmlns:a16="http://schemas.microsoft.com/office/drawing/2014/main" id="{F711029A-0C40-358D-FC4B-27DF3A69C00A}"/>
              </a:ext>
            </a:extLst>
          </p:cNvPr>
          <p:cNvSpPr txBox="1">
            <a:spLocks/>
          </p:cNvSpPr>
          <p:nvPr/>
        </p:nvSpPr>
        <p:spPr>
          <a:xfrm>
            <a:off x="287647" y="1219200"/>
            <a:ext cx="11644174" cy="1463040"/>
          </a:xfrm>
          <a:prstGeom prst="rect">
            <a:avLst/>
          </a:prstGeom>
        </p:spPr>
        <p:txBody>
          <a:bodyPr>
            <a:normAutofit/>
          </a:bodyPr>
          <a:lst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47" marR="0" indent="-32146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8"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lvl="1" eaLnBrk="1" fontAlgn="auto" hangingPunct="1">
              <a:buFont typeface="Arial" panose="020B0604020202020204" pitchFamily="34" charset="0"/>
              <a:buChar char="•"/>
            </a:pPr>
            <a:r>
              <a:rPr lang="en-US" kern="0" dirty="0"/>
              <a:t>Met primary endpoint: Reduction in MMDs at 12 weeks</a:t>
            </a:r>
          </a:p>
          <a:p>
            <a:pPr lvl="1" eaLnBrk="1" fontAlgn="auto" hangingPunct="1">
              <a:buFont typeface="Arial" panose="020B0604020202020204" pitchFamily="34" charset="0"/>
              <a:buChar char="•"/>
            </a:pPr>
            <a:r>
              <a:rPr lang="en-US" kern="0" dirty="0"/>
              <a:t>Met secondary endpoint: 50% reduction in MMDs at 12 weeks</a:t>
            </a:r>
          </a:p>
          <a:p>
            <a:pPr lvl="1" eaLnBrk="1" fontAlgn="auto" hangingPunct="1">
              <a:buFont typeface="Arial" panose="020B0604020202020204" pitchFamily="34" charset="0"/>
              <a:buChar char="•"/>
            </a:pPr>
            <a:r>
              <a:rPr lang="en-US" kern="0" dirty="0"/>
              <a:t>Most common AEs: Constipation, nausea, URTI</a:t>
            </a:r>
          </a:p>
        </p:txBody>
      </p:sp>
      <p:grpSp>
        <p:nvGrpSpPr>
          <p:cNvPr id="5" name="Group 4">
            <a:extLst>
              <a:ext uri="{FF2B5EF4-FFF2-40B4-BE49-F238E27FC236}">
                <a16:creationId xmlns:a16="http://schemas.microsoft.com/office/drawing/2014/main" id="{B74EA515-FB72-E069-1ADF-84D0C0BF1C07}"/>
              </a:ext>
            </a:extLst>
          </p:cNvPr>
          <p:cNvGrpSpPr/>
          <p:nvPr/>
        </p:nvGrpSpPr>
        <p:grpSpPr>
          <a:xfrm>
            <a:off x="368641" y="2586552"/>
            <a:ext cx="11437521" cy="3585648"/>
            <a:chOff x="850197" y="2674401"/>
            <a:chExt cx="11065278" cy="3585648"/>
          </a:xfrm>
        </p:grpSpPr>
        <p:sp>
          <p:nvSpPr>
            <p:cNvPr id="6" name="TextBox 5">
              <a:extLst>
                <a:ext uri="{FF2B5EF4-FFF2-40B4-BE49-F238E27FC236}">
                  <a16:creationId xmlns:a16="http://schemas.microsoft.com/office/drawing/2014/main" id="{1B027C80-536F-BE61-9CFB-A6D63A22F17E}"/>
                </a:ext>
              </a:extLst>
            </p:cNvPr>
            <p:cNvSpPr txBox="1"/>
            <p:nvPr/>
          </p:nvSpPr>
          <p:spPr>
            <a:xfrm>
              <a:off x="850197" y="3693070"/>
              <a:ext cx="3269398" cy="1538883"/>
            </a:xfrm>
            <a:prstGeom prst="rect">
              <a:avLst/>
            </a:prstGeom>
            <a:noFill/>
          </p:spPr>
          <p:txBody>
            <a:bodyPr wrap="square" lIns="0" tIns="0" rIns="180000" bIns="0" rtlCol="0" anchor="ctr" anchorCtr="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F3853"/>
                  </a:solidFill>
                  <a:effectLst/>
                  <a:uLnTx/>
                  <a:uFillTx/>
                  <a:latin typeface="Proxima Nova Rg"/>
                  <a:ea typeface="+mn-ea"/>
                  <a:cs typeface="+mn-cs"/>
                </a:rPr>
                <a:t>N=910 adults with episodic migraine </a:t>
              </a:r>
              <a:br>
                <a:rPr kumimoji="0" lang="en-GB" sz="2000" b="1" i="0" u="none" strike="noStrike" kern="1200" cap="none" spc="0" normalizeH="0" baseline="0" noProof="0" dirty="0">
                  <a:ln>
                    <a:noFill/>
                  </a:ln>
                  <a:solidFill>
                    <a:srgbClr val="0F3853"/>
                  </a:solidFill>
                  <a:effectLst/>
                  <a:uLnTx/>
                  <a:uFillTx/>
                  <a:latin typeface="Proxima Nova Rg"/>
                  <a:ea typeface="+mn-ea"/>
                  <a:cs typeface="+mn-cs"/>
                </a:rPr>
              </a:br>
              <a:r>
                <a:rPr kumimoji="0" lang="en-GB" sz="2000" b="1" i="0" u="none" strike="noStrike" kern="1200" cap="none" spc="0" normalizeH="0" baseline="0" noProof="0" dirty="0">
                  <a:ln>
                    <a:noFill/>
                  </a:ln>
                  <a:solidFill>
                    <a:srgbClr val="0F3853"/>
                  </a:solidFill>
                  <a:effectLst/>
                  <a:uLnTx/>
                  <a:uFillTx/>
                  <a:latin typeface="Proxima Nova Rg"/>
                  <a:ea typeface="+mn-ea"/>
                  <a:cs typeface="+mn-cs"/>
                </a:rPr>
                <a:t>(4-14 migraine days/month) </a:t>
              </a:r>
              <a:br>
                <a:rPr kumimoji="0" lang="en-GB" sz="2000" b="1" i="0" u="none" strike="noStrike" kern="1200" cap="none" spc="0" normalizeH="0" baseline="0" noProof="0" dirty="0">
                  <a:ln>
                    <a:noFill/>
                  </a:ln>
                  <a:solidFill>
                    <a:srgbClr val="0F3853"/>
                  </a:solidFill>
                  <a:effectLst/>
                  <a:uLnTx/>
                  <a:uFillTx/>
                  <a:latin typeface="Proxima Nova Rg"/>
                  <a:ea typeface="+mn-ea"/>
                  <a:cs typeface="+mn-cs"/>
                </a:rPr>
              </a:br>
              <a:r>
                <a:rPr kumimoji="0" lang="en-GB" sz="2000" b="1" i="0" u="none" strike="noStrike" kern="1200" cap="none" spc="0" normalizeH="0" baseline="0" noProof="0" dirty="0">
                  <a:ln>
                    <a:noFill/>
                  </a:ln>
                  <a:solidFill>
                    <a:srgbClr val="0F3853"/>
                  </a:solidFill>
                  <a:effectLst/>
                  <a:uLnTx/>
                  <a:uFillTx/>
                  <a:latin typeface="Proxima Nova Rg"/>
                  <a:ea typeface="+mn-ea"/>
                  <a:cs typeface="+mn-cs"/>
                </a:rPr>
                <a:t>in the </a:t>
              </a:r>
              <a:r>
                <a:rPr kumimoji="0" lang="en-GB" sz="2000" b="1" i="0" u="none" strike="noStrike" kern="1200" cap="none" spc="0" normalizeH="0" baseline="0" noProof="0" dirty="0" err="1">
                  <a:ln>
                    <a:noFill/>
                  </a:ln>
                  <a:solidFill>
                    <a:srgbClr val="0F3853"/>
                  </a:solidFill>
                  <a:effectLst/>
                  <a:uLnTx/>
                  <a:uFillTx/>
                  <a:latin typeface="Proxima Nova Rg"/>
                  <a:ea typeface="+mn-ea"/>
                  <a:cs typeface="+mn-cs"/>
                </a:rPr>
                <a:t>mITT</a:t>
              </a:r>
              <a:r>
                <a:rPr kumimoji="0" lang="en-GB" sz="2000" b="1" i="0" u="none" strike="noStrike" kern="1200" cap="none" spc="0" normalizeH="0" baseline="0" noProof="0" dirty="0">
                  <a:ln>
                    <a:noFill/>
                  </a:ln>
                  <a:solidFill>
                    <a:srgbClr val="0F3853"/>
                  </a:solidFill>
                  <a:effectLst/>
                  <a:uLnTx/>
                  <a:uFillTx/>
                  <a:latin typeface="Proxima Nova Rg"/>
                  <a:ea typeface="+mn-ea"/>
                  <a:cs typeface="+mn-cs"/>
                </a:rPr>
                <a:t> population</a:t>
              </a:r>
              <a:endParaRPr kumimoji="0" lang="en-US" sz="2000" b="1" i="0" u="none" strike="noStrike" kern="1200" cap="none" spc="0" normalizeH="0" baseline="0" noProof="0" dirty="0">
                <a:ln>
                  <a:noFill/>
                </a:ln>
                <a:solidFill>
                  <a:srgbClr val="0F3853"/>
                </a:solidFill>
                <a:effectLst/>
                <a:uLnTx/>
                <a:uFillTx/>
                <a:latin typeface="Proxima Nova Rg"/>
                <a:ea typeface="+mn-ea"/>
                <a:cs typeface="+mn-cs"/>
              </a:endParaRPr>
            </a:p>
          </p:txBody>
        </p:sp>
        <p:sp>
          <p:nvSpPr>
            <p:cNvPr id="7" name="TextBox 6">
              <a:extLst>
                <a:ext uri="{FF2B5EF4-FFF2-40B4-BE49-F238E27FC236}">
                  <a16:creationId xmlns:a16="http://schemas.microsoft.com/office/drawing/2014/main" id="{A437B124-BC12-2370-3A96-6B22D15D0447}"/>
                </a:ext>
              </a:extLst>
            </p:cNvPr>
            <p:cNvSpPr txBox="1"/>
            <p:nvPr/>
          </p:nvSpPr>
          <p:spPr>
            <a:xfrm>
              <a:off x="8230970" y="2928930"/>
              <a:ext cx="3684505" cy="3104871"/>
            </a:xfrm>
            <a:prstGeom prst="rect">
              <a:avLst/>
            </a:prstGeom>
            <a:solidFill>
              <a:schemeClr val="accent6"/>
            </a:solidFill>
          </p:spPr>
          <p:txBody>
            <a:bodyPr wrap="square" lIns="216000" tIns="216000" rIns="216000" bIns="216000" rtlCol="0" anchor="ctr" anchorCtr="0">
              <a:normAutofit fontScale="92500" lnSpcReduction="2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Proxima Nova Rg"/>
                  <a:ea typeface="+mn-ea"/>
                  <a:cs typeface="+mn-cs"/>
                </a:rPr>
                <a:t>Treatment once daily for </a:t>
              </a:r>
              <a:br>
                <a:rPr kumimoji="0" lang="en-US" sz="2000" b="1" i="0" u="none" strike="noStrike" kern="1200" cap="none" spc="0" normalizeH="0" baseline="0" noProof="0" dirty="0">
                  <a:ln>
                    <a:noFill/>
                  </a:ln>
                  <a:solidFill>
                    <a:schemeClr val="bg1"/>
                  </a:solidFill>
                  <a:effectLst/>
                  <a:uLnTx/>
                  <a:uFillTx/>
                  <a:latin typeface="Proxima Nova Rg"/>
                  <a:ea typeface="+mn-ea"/>
                  <a:cs typeface="+mn-cs"/>
                </a:rPr>
              </a:br>
              <a:r>
                <a:rPr kumimoji="0" lang="en-US" sz="2000" b="1" i="0" u="none" strike="noStrike" kern="1200" cap="none" spc="0" normalizeH="0" baseline="0" noProof="0" dirty="0">
                  <a:ln>
                    <a:noFill/>
                  </a:ln>
                  <a:solidFill>
                    <a:schemeClr val="bg1"/>
                  </a:solidFill>
                  <a:effectLst/>
                  <a:uLnTx/>
                  <a:uFillTx/>
                  <a:latin typeface="Proxima Nova Rg"/>
                  <a:ea typeface="+mn-ea"/>
                  <a:cs typeface="+mn-cs"/>
                </a:rPr>
                <a:t>12 weeks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Proxima Nova Rg"/>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Proxima Nova Rg"/>
                  <a:ea typeface="+mn-ea"/>
                  <a:cs typeface="+mn-cs"/>
                </a:rPr>
                <a:t>Primary endpoint: </a:t>
              </a:r>
              <a:br>
                <a:rPr kumimoji="0" lang="en-US" sz="2000" b="1" i="0" u="none" strike="noStrike" kern="1200" cap="none" spc="0" normalizeH="0" baseline="0" noProof="0" dirty="0">
                  <a:ln>
                    <a:noFill/>
                  </a:ln>
                  <a:solidFill>
                    <a:schemeClr val="bg1"/>
                  </a:solidFill>
                  <a:effectLst/>
                  <a:uLnTx/>
                  <a:uFillTx/>
                  <a:latin typeface="Proxima Nova Rg"/>
                  <a:ea typeface="+mn-ea"/>
                  <a:cs typeface="+mn-cs"/>
                </a:rPr>
              </a:br>
              <a:r>
                <a:rPr kumimoji="0" lang="en-US" sz="2000" b="1" i="0" u="none" strike="noStrike" kern="1200" cap="none" spc="0" normalizeH="0" baseline="0" noProof="0" dirty="0">
                  <a:ln>
                    <a:noFill/>
                  </a:ln>
                  <a:solidFill>
                    <a:schemeClr val="bg1"/>
                  </a:solidFill>
                  <a:effectLst/>
                  <a:uLnTx/>
                  <a:uFillTx/>
                  <a:latin typeface="Proxima Nova Rg"/>
                  <a:ea typeface="+mn-ea"/>
                  <a:cs typeface="+mn-cs"/>
                </a:rPr>
                <a:t>Change in mean MMDs </a:t>
              </a:r>
              <a:br>
                <a:rPr kumimoji="0" lang="en-US" sz="2000" b="1" i="0" u="none" strike="noStrike" kern="1200" cap="none" spc="0" normalizeH="0" baseline="0" noProof="0" dirty="0">
                  <a:ln>
                    <a:noFill/>
                  </a:ln>
                  <a:solidFill>
                    <a:schemeClr val="bg1"/>
                  </a:solidFill>
                  <a:effectLst/>
                  <a:uLnTx/>
                  <a:uFillTx/>
                  <a:latin typeface="Proxima Nova Rg"/>
                  <a:ea typeface="+mn-ea"/>
                  <a:cs typeface="+mn-cs"/>
                </a:rPr>
              </a:br>
              <a:r>
                <a:rPr kumimoji="0" lang="en-US" sz="2000" b="1" i="0" u="none" strike="noStrike" kern="1200" cap="none" spc="0" normalizeH="0" baseline="0" noProof="0" dirty="0">
                  <a:ln>
                    <a:noFill/>
                  </a:ln>
                  <a:solidFill>
                    <a:schemeClr val="bg1"/>
                  </a:solidFill>
                  <a:effectLst/>
                  <a:uLnTx/>
                  <a:uFillTx/>
                  <a:latin typeface="Proxima Nova Rg"/>
                  <a:ea typeface="+mn-ea"/>
                  <a:cs typeface="+mn-cs"/>
                </a:rPr>
                <a:t>over 12 weeks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1"/>
                </a:solidFill>
                <a:effectLst/>
                <a:uLnTx/>
                <a:uFillTx/>
                <a:latin typeface="Proxima Nova Rg"/>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chemeClr val="bg1"/>
                  </a:solidFill>
                  <a:effectLst/>
                  <a:uLnTx/>
                  <a:uFillTx/>
                  <a:latin typeface="Proxima Nova Rg"/>
                  <a:ea typeface="+mn-ea"/>
                  <a:cs typeface="+mn-cs"/>
                </a:rPr>
                <a:t>Secondary endpoint: </a:t>
              </a:r>
              <a:br>
                <a:rPr kumimoji="0" lang="en-US" sz="2000" b="1" i="0" u="none" strike="noStrike" kern="1200" cap="none" spc="0" normalizeH="0" baseline="0" noProof="0" dirty="0">
                  <a:ln>
                    <a:noFill/>
                  </a:ln>
                  <a:solidFill>
                    <a:schemeClr val="bg1"/>
                  </a:solidFill>
                  <a:effectLst/>
                  <a:uLnTx/>
                  <a:uFillTx/>
                  <a:latin typeface="Proxima Nova Rg"/>
                  <a:ea typeface="+mn-ea"/>
                  <a:cs typeface="+mn-cs"/>
                </a:rPr>
              </a:br>
              <a:r>
                <a:rPr kumimoji="0" lang="en-US" sz="2000" b="1" i="0" u="none" strike="noStrike" kern="1200" cap="none" spc="0" normalizeH="0" baseline="0" noProof="0" dirty="0">
                  <a:ln>
                    <a:noFill/>
                  </a:ln>
                  <a:solidFill>
                    <a:schemeClr val="bg1"/>
                  </a:solidFill>
                  <a:effectLst/>
                  <a:uLnTx/>
                  <a:uFillTx/>
                  <a:latin typeface="Proxima Nova Rg"/>
                  <a:ea typeface="+mn-ea"/>
                  <a:cs typeface="+mn-cs"/>
                </a:rPr>
                <a:t>% of patients with ≥50% reduction in 3-month average of MMDs</a:t>
              </a:r>
              <a:endParaRPr kumimoji="0" lang="en-US" sz="2000" b="0" i="0" u="none" strike="noStrike" kern="1200" cap="none" spc="0" normalizeH="0" baseline="0" noProof="0" dirty="0">
                <a:ln>
                  <a:noFill/>
                </a:ln>
                <a:solidFill>
                  <a:schemeClr val="bg1"/>
                </a:solidFill>
                <a:effectLst/>
                <a:uLnTx/>
                <a:uFillTx/>
                <a:latin typeface="Proxima Nova Rg"/>
                <a:ea typeface="+mn-ea"/>
                <a:cs typeface="+mn-cs"/>
              </a:endParaRPr>
            </a:p>
          </p:txBody>
        </p:sp>
        <p:grpSp>
          <p:nvGrpSpPr>
            <p:cNvPr id="8" name="Group 7">
              <a:extLst>
                <a:ext uri="{FF2B5EF4-FFF2-40B4-BE49-F238E27FC236}">
                  <a16:creationId xmlns:a16="http://schemas.microsoft.com/office/drawing/2014/main" id="{E6A37B03-B770-6618-5C74-AAFA965A0A41}"/>
                </a:ext>
              </a:extLst>
            </p:cNvPr>
            <p:cNvGrpSpPr/>
            <p:nvPr/>
          </p:nvGrpSpPr>
          <p:grpSpPr>
            <a:xfrm>
              <a:off x="4834007" y="2674401"/>
              <a:ext cx="3140870" cy="685800"/>
              <a:chOff x="4834008" y="2928930"/>
              <a:chExt cx="2728419" cy="685800"/>
            </a:xfrm>
          </p:grpSpPr>
          <p:sp>
            <p:nvSpPr>
              <p:cNvPr id="24" name="TextBox 23">
                <a:extLst>
                  <a:ext uri="{FF2B5EF4-FFF2-40B4-BE49-F238E27FC236}">
                    <a16:creationId xmlns:a16="http://schemas.microsoft.com/office/drawing/2014/main" id="{62BFA062-BA12-3C6A-EA6D-38D03DCA430C}"/>
                  </a:ext>
                </a:extLst>
              </p:cNvPr>
              <p:cNvSpPr txBox="1"/>
              <p:nvPr/>
            </p:nvSpPr>
            <p:spPr>
              <a:xfrm>
                <a:off x="4834008" y="2928930"/>
                <a:ext cx="2728419" cy="685800"/>
              </a:xfrm>
              <a:prstGeom prst="rect">
                <a:avLst/>
              </a:prstGeom>
              <a:solidFill>
                <a:schemeClr val="bg1">
                  <a:lumMod val="95000"/>
                </a:schemeClr>
              </a:solidFill>
            </p:spPr>
            <p:txBody>
              <a:bodyPr wrap="square" lIns="182880" tIns="0" rIns="9144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7484F"/>
                    </a:solidFill>
                    <a:effectLst/>
                    <a:uLnTx/>
                    <a:uFillTx/>
                    <a:latin typeface="Proxima Nova Rg"/>
                    <a:ea typeface="+mn-ea"/>
                    <a:cs typeface="+mn-cs"/>
                  </a:rPr>
                  <a:t>Placebo</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47484F"/>
                    </a:solidFill>
                    <a:latin typeface="Proxima Nova Rg"/>
                  </a:rPr>
                  <a:t>(n=223)</a:t>
                </a:r>
                <a:endParaRPr kumimoji="0" lang="en-US" sz="1800" b="0" i="0" u="none" strike="noStrike" kern="1200" cap="none" spc="0" normalizeH="0" baseline="0" noProof="0" dirty="0">
                  <a:ln>
                    <a:noFill/>
                  </a:ln>
                  <a:solidFill>
                    <a:srgbClr val="47484F"/>
                  </a:solidFill>
                  <a:effectLst/>
                  <a:uLnTx/>
                  <a:uFillTx/>
                  <a:latin typeface="Proxima Nova Rg"/>
                  <a:ea typeface="+mn-ea"/>
                  <a:cs typeface="+mn-cs"/>
                </a:endParaRPr>
              </a:p>
            </p:txBody>
          </p:sp>
          <p:sp>
            <p:nvSpPr>
              <p:cNvPr id="25" name="Rectangle 24">
                <a:extLst>
                  <a:ext uri="{FF2B5EF4-FFF2-40B4-BE49-F238E27FC236}">
                    <a16:creationId xmlns:a16="http://schemas.microsoft.com/office/drawing/2014/main" id="{838A9BCC-7D27-B83F-676C-C7E5BA384393}"/>
                  </a:ext>
                </a:extLst>
              </p:cNvPr>
              <p:cNvSpPr/>
              <p:nvPr/>
            </p:nvSpPr>
            <p:spPr>
              <a:xfrm>
                <a:off x="4834008" y="2928930"/>
                <a:ext cx="67071"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Rg"/>
                  <a:ea typeface="+mn-ea"/>
                  <a:cs typeface="+mn-cs"/>
                </a:endParaRPr>
              </a:p>
            </p:txBody>
          </p:sp>
        </p:grpSp>
        <p:grpSp>
          <p:nvGrpSpPr>
            <p:cNvPr id="9" name="Group 8">
              <a:extLst>
                <a:ext uri="{FF2B5EF4-FFF2-40B4-BE49-F238E27FC236}">
                  <a16:creationId xmlns:a16="http://schemas.microsoft.com/office/drawing/2014/main" id="{D5139068-1A49-7636-8A3A-3B26B4F071F4}"/>
                </a:ext>
              </a:extLst>
            </p:cNvPr>
            <p:cNvGrpSpPr/>
            <p:nvPr/>
          </p:nvGrpSpPr>
          <p:grpSpPr>
            <a:xfrm>
              <a:off x="4834007" y="3637544"/>
              <a:ext cx="3140870" cy="688399"/>
              <a:chOff x="4834008" y="4137166"/>
              <a:chExt cx="2798783" cy="688399"/>
            </a:xfrm>
          </p:grpSpPr>
          <p:sp>
            <p:nvSpPr>
              <p:cNvPr id="22" name="TextBox 21">
                <a:extLst>
                  <a:ext uri="{FF2B5EF4-FFF2-40B4-BE49-F238E27FC236}">
                    <a16:creationId xmlns:a16="http://schemas.microsoft.com/office/drawing/2014/main" id="{BFECFBC8-6186-1E13-D53B-AE6295592C76}"/>
                  </a:ext>
                </a:extLst>
              </p:cNvPr>
              <p:cNvSpPr txBox="1"/>
              <p:nvPr/>
            </p:nvSpPr>
            <p:spPr>
              <a:xfrm>
                <a:off x="4834008" y="4137166"/>
                <a:ext cx="2798783" cy="688399"/>
              </a:xfrm>
              <a:prstGeom prst="rect">
                <a:avLst/>
              </a:prstGeom>
              <a:solidFill>
                <a:srgbClr val="E9F1F7"/>
              </a:solidFill>
            </p:spPr>
            <p:txBody>
              <a:bodyPr wrap="square" lIns="182880" tIns="0" rIns="9144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chemeClr val="accent1"/>
                    </a:solidFill>
                    <a:effectLst/>
                    <a:uLnTx/>
                    <a:uFillTx/>
                    <a:latin typeface="Proxima Nova Rg"/>
                    <a:ea typeface="+mn-ea"/>
                    <a:cs typeface="+mn-cs"/>
                  </a:rPr>
                  <a:t>Atogepant</a:t>
                </a:r>
                <a:r>
                  <a:rPr kumimoji="0" lang="en-US" sz="1800" b="1" i="0" u="none" strike="noStrike" kern="1200" cap="none" spc="0" normalizeH="0" baseline="0" noProof="0" dirty="0">
                    <a:ln>
                      <a:noFill/>
                    </a:ln>
                    <a:solidFill>
                      <a:schemeClr val="accent1"/>
                    </a:solidFill>
                    <a:effectLst/>
                    <a:uLnTx/>
                    <a:uFillTx/>
                    <a:latin typeface="Proxima Nova Rg"/>
                    <a:ea typeface="+mn-ea"/>
                    <a:cs typeface="+mn-cs"/>
                  </a:rPr>
                  <a:t> 10 mg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accent1"/>
                    </a:solidFill>
                    <a:latin typeface="Proxima Nova Rg"/>
                  </a:rPr>
                  <a:t>(n=222)</a:t>
                </a:r>
                <a:endParaRPr kumimoji="0" lang="en-US" sz="1800" b="0" i="0" u="none" strike="noStrike" kern="1200" cap="none" spc="0" normalizeH="0" baseline="0" noProof="0" dirty="0">
                  <a:ln>
                    <a:noFill/>
                  </a:ln>
                  <a:solidFill>
                    <a:schemeClr val="accent1"/>
                  </a:solidFill>
                  <a:effectLst/>
                  <a:uLnTx/>
                  <a:uFillTx/>
                  <a:latin typeface="Proxima Nova Rg"/>
                </a:endParaRPr>
              </a:p>
            </p:txBody>
          </p:sp>
          <p:sp>
            <p:nvSpPr>
              <p:cNvPr id="23" name="Rectangle 22">
                <a:extLst>
                  <a:ext uri="{FF2B5EF4-FFF2-40B4-BE49-F238E27FC236}">
                    <a16:creationId xmlns:a16="http://schemas.microsoft.com/office/drawing/2014/main" id="{7D8174DA-6983-713D-AED7-2D21E842A195}"/>
                  </a:ext>
                </a:extLst>
              </p:cNvPr>
              <p:cNvSpPr/>
              <p:nvPr/>
            </p:nvSpPr>
            <p:spPr>
              <a:xfrm>
                <a:off x="4834008" y="4137166"/>
                <a:ext cx="67071" cy="688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Rg"/>
                  <a:ea typeface="+mn-ea"/>
                  <a:cs typeface="+mn-cs"/>
                </a:endParaRPr>
              </a:p>
            </p:txBody>
          </p:sp>
        </p:grpSp>
        <p:grpSp>
          <p:nvGrpSpPr>
            <p:cNvPr id="10" name="Group 9">
              <a:extLst>
                <a:ext uri="{FF2B5EF4-FFF2-40B4-BE49-F238E27FC236}">
                  <a16:creationId xmlns:a16="http://schemas.microsoft.com/office/drawing/2014/main" id="{C80C0CDF-4AED-2869-CD78-954B1F18844A}"/>
                </a:ext>
              </a:extLst>
            </p:cNvPr>
            <p:cNvGrpSpPr/>
            <p:nvPr/>
          </p:nvGrpSpPr>
          <p:grpSpPr>
            <a:xfrm>
              <a:off x="4834008" y="5545269"/>
              <a:ext cx="3140869" cy="714780"/>
              <a:chOff x="4834008" y="5319021"/>
              <a:chExt cx="2728419" cy="714780"/>
            </a:xfrm>
          </p:grpSpPr>
          <p:sp>
            <p:nvSpPr>
              <p:cNvPr id="20" name="TextBox 19">
                <a:extLst>
                  <a:ext uri="{FF2B5EF4-FFF2-40B4-BE49-F238E27FC236}">
                    <a16:creationId xmlns:a16="http://schemas.microsoft.com/office/drawing/2014/main" id="{6E35DBF0-08F7-EBC4-3DD9-930AD9FF1468}"/>
                  </a:ext>
                </a:extLst>
              </p:cNvPr>
              <p:cNvSpPr txBox="1"/>
              <p:nvPr/>
            </p:nvSpPr>
            <p:spPr>
              <a:xfrm>
                <a:off x="4834008" y="5319021"/>
                <a:ext cx="2728419" cy="688399"/>
              </a:xfrm>
              <a:prstGeom prst="rect">
                <a:avLst/>
              </a:prstGeom>
              <a:solidFill>
                <a:srgbClr val="E9F1F7"/>
              </a:solidFill>
            </p:spPr>
            <p:txBody>
              <a:bodyPr wrap="square" lIns="182880" tIns="0" rIns="9144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chemeClr val="accent1"/>
                    </a:solidFill>
                    <a:effectLst/>
                    <a:uLnTx/>
                    <a:uFillTx/>
                    <a:latin typeface="Proxima Nova Rg"/>
                    <a:ea typeface="+mn-ea"/>
                    <a:cs typeface="+mn-cs"/>
                  </a:rPr>
                  <a:t>Atogepant</a:t>
                </a:r>
                <a:r>
                  <a:rPr kumimoji="0" lang="en-US" sz="1800" b="1" i="0" u="none" strike="noStrike" kern="1200" cap="none" spc="0" normalizeH="0" baseline="0" noProof="0" dirty="0">
                    <a:ln>
                      <a:noFill/>
                    </a:ln>
                    <a:solidFill>
                      <a:schemeClr val="accent1"/>
                    </a:solidFill>
                    <a:effectLst/>
                    <a:uLnTx/>
                    <a:uFillTx/>
                    <a:latin typeface="Proxima Nova Rg"/>
                    <a:ea typeface="+mn-ea"/>
                    <a:cs typeface="+mn-cs"/>
                  </a:rPr>
                  <a:t> 60 mg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accent1"/>
                    </a:solidFill>
                    <a:latin typeface="Proxima Nova Rg"/>
                  </a:rPr>
                  <a:t>(n=235)</a:t>
                </a:r>
                <a:endParaRPr kumimoji="0" lang="en-US" sz="1800" b="0" i="0" u="none" strike="noStrike" kern="1200" cap="none" spc="0" normalizeH="0" baseline="0" noProof="0" dirty="0">
                  <a:ln>
                    <a:noFill/>
                  </a:ln>
                  <a:solidFill>
                    <a:schemeClr val="accent1"/>
                  </a:solidFill>
                  <a:effectLst/>
                  <a:uLnTx/>
                  <a:uFillTx/>
                  <a:latin typeface="Proxima Nova Rg"/>
                </a:endParaRPr>
              </a:p>
            </p:txBody>
          </p:sp>
          <p:sp>
            <p:nvSpPr>
              <p:cNvPr id="21" name="Rectangle 20">
                <a:extLst>
                  <a:ext uri="{FF2B5EF4-FFF2-40B4-BE49-F238E27FC236}">
                    <a16:creationId xmlns:a16="http://schemas.microsoft.com/office/drawing/2014/main" id="{72C8BA77-1C56-2B16-D7B9-490A12B25ECE}"/>
                  </a:ext>
                </a:extLst>
              </p:cNvPr>
              <p:cNvSpPr/>
              <p:nvPr/>
            </p:nvSpPr>
            <p:spPr>
              <a:xfrm>
                <a:off x="4834008" y="5345402"/>
                <a:ext cx="67071" cy="688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Rg"/>
                  <a:ea typeface="+mn-ea"/>
                  <a:cs typeface="+mn-cs"/>
                </a:endParaRPr>
              </a:p>
            </p:txBody>
          </p:sp>
        </p:grpSp>
        <p:cxnSp>
          <p:nvCxnSpPr>
            <p:cNvPr id="11" name="Straight Connector 10">
              <a:extLst>
                <a:ext uri="{FF2B5EF4-FFF2-40B4-BE49-F238E27FC236}">
                  <a16:creationId xmlns:a16="http://schemas.microsoft.com/office/drawing/2014/main" id="{754353A3-F486-B623-29AD-EDB0A4B9717B}"/>
                </a:ext>
              </a:extLst>
            </p:cNvPr>
            <p:cNvCxnSpPr>
              <a:cxnSpLocks/>
            </p:cNvCxnSpPr>
            <p:nvPr/>
          </p:nvCxnSpPr>
          <p:spPr>
            <a:xfrm flipH="1">
              <a:off x="3915797" y="4450202"/>
              <a:ext cx="459888" cy="0"/>
            </a:xfrm>
            <a:prstGeom prst="line">
              <a:avLst/>
            </a:prstGeom>
            <a:ln>
              <a:solidFill>
                <a:schemeClr val="tx1">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02AF7CFB-C2CE-2E48-1587-064FDBE69288}"/>
                </a:ext>
              </a:extLst>
            </p:cNvPr>
            <p:cNvGrpSpPr/>
            <p:nvPr/>
          </p:nvGrpSpPr>
          <p:grpSpPr>
            <a:xfrm>
              <a:off x="4835576" y="4600655"/>
              <a:ext cx="3140872" cy="688399"/>
              <a:chOff x="4834008" y="4137166"/>
              <a:chExt cx="2728419" cy="688399"/>
            </a:xfrm>
          </p:grpSpPr>
          <p:sp>
            <p:nvSpPr>
              <p:cNvPr id="18" name="TextBox 17">
                <a:extLst>
                  <a:ext uri="{FF2B5EF4-FFF2-40B4-BE49-F238E27FC236}">
                    <a16:creationId xmlns:a16="http://schemas.microsoft.com/office/drawing/2014/main" id="{AC06C8C8-6187-0C3F-90E9-41A60E7DDD3B}"/>
                  </a:ext>
                </a:extLst>
              </p:cNvPr>
              <p:cNvSpPr txBox="1"/>
              <p:nvPr/>
            </p:nvSpPr>
            <p:spPr>
              <a:xfrm>
                <a:off x="4834008" y="4137166"/>
                <a:ext cx="2728419" cy="688399"/>
              </a:xfrm>
              <a:prstGeom prst="rect">
                <a:avLst/>
              </a:prstGeom>
              <a:solidFill>
                <a:srgbClr val="E9F1F7"/>
              </a:solidFill>
            </p:spPr>
            <p:txBody>
              <a:bodyPr wrap="square" lIns="182880" tIns="0" rIns="91440" bIns="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chemeClr val="accent1"/>
                    </a:solidFill>
                    <a:effectLst/>
                    <a:uLnTx/>
                    <a:uFillTx/>
                    <a:latin typeface="Proxima Nova Rg"/>
                    <a:ea typeface="+mn-ea"/>
                    <a:cs typeface="+mn-cs"/>
                  </a:rPr>
                  <a:t>Atogepant</a:t>
                </a:r>
                <a:r>
                  <a:rPr kumimoji="0" lang="en-US" sz="1800" b="1" i="0" u="none" strike="noStrike" kern="1200" cap="none" spc="0" normalizeH="0" baseline="0" noProof="0" dirty="0">
                    <a:ln>
                      <a:noFill/>
                    </a:ln>
                    <a:solidFill>
                      <a:schemeClr val="accent1"/>
                    </a:solidFill>
                    <a:effectLst/>
                    <a:uLnTx/>
                    <a:uFillTx/>
                    <a:latin typeface="Proxima Nova Rg"/>
                    <a:ea typeface="+mn-ea"/>
                    <a:cs typeface="+mn-cs"/>
                  </a:rPr>
                  <a:t> 30 mg</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accent1"/>
                    </a:solidFill>
                    <a:latin typeface="Proxima Nova Rg"/>
                  </a:rPr>
                  <a:t>(n=230)</a:t>
                </a:r>
                <a:endParaRPr kumimoji="0" lang="en-US" sz="1800" b="0" i="0" u="none" strike="noStrike" kern="1200" cap="none" spc="0" normalizeH="0" baseline="0" noProof="0" dirty="0">
                  <a:ln>
                    <a:noFill/>
                  </a:ln>
                  <a:solidFill>
                    <a:schemeClr val="accent1"/>
                  </a:solidFill>
                  <a:effectLst/>
                  <a:uLnTx/>
                  <a:uFillTx/>
                  <a:latin typeface="Proxima Nova Rg"/>
                </a:endParaRPr>
              </a:p>
            </p:txBody>
          </p:sp>
          <p:sp>
            <p:nvSpPr>
              <p:cNvPr id="19" name="Rectangle 18">
                <a:extLst>
                  <a:ext uri="{FF2B5EF4-FFF2-40B4-BE49-F238E27FC236}">
                    <a16:creationId xmlns:a16="http://schemas.microsoft.com/office/drawing/2014/main" id="{5B4113AC-F772-A852-715A-A6B0CAF28EB8}"/>
                  </a:ext>
                </a:extLst>
              </p:cNvPr>
              <p:cNvSpPr/>
              <p:nvPr/>
            </p:nvSpPr>
            <p:spPr>
              <a:xfrm>
                <a:off x="4834008" y="4137166"/>
                <a:ext cx="67071" cy="688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Ins="9144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Proxima Nova Rg"/>
                  <a:ea typeface="+mn-ea"/>
                  <a:cs typeface="+mn-cs"/>
                </a:endParaRPr>
              </a:p>
            </p:txBody>
          </p:sp>
        </p:grpSp>
        <p:cxnSp>
          <p:nvCxnSpPr>
            <p:cNvPr id="13" name="Straight Connector 12">
              <a:extLst>
                <a:ext uri="{FF2B5EF4-FFF2-40B4-BE49-F238E27FC236}">
                  <a16:creationId xmlns:a16="http://schemas.microsoft.com/office/drawing/2014/main" id="{B3E797FA-4B3E-81CD-7673-38F88E27D9EB}"/>
                </a:ext>
              </a:extLst>
            </p:cNvPr>
            <p:cNvCxnSpPr>
              <a:cxnSpLocks/>
            </p:cNvCxnSpPr>
            <p:nvPr/>
          </p:nvCxnSpPr>
          <p:spPr>
            <a:xfrm>
              <a:off x="4375685" y="3017108"/>
              <a:ext cx="0" cy="2903456"/>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EC1C856-022F-B64A-84A2-08EB6E336CE9}"/>
                </a:ext>
              </a:extLst>
            </p:cNvPr>
            <p:cNvCxnSpPr>
              <a:cxnSpLocks/>
              <a:endCxn id="21" idx="1"/>
            </p:cNvCxnSpPr>
            <p:nvPr/>
          </p:nvCxnSpPr>
          <p:spPr>
            <a:xfrm>
              <a:off x="4375685" y="5915850"/>
              <a:ext cx="45832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A4FDD45-F3F1-5133-1C3E-9CF4EC6BC994}"/>
                </a:ext>
              </a:extLst>
            </p:cNvPr>
            <p:cNvCxnSpPr>
              <a:cxnSpLocks/>
              <a:endCxn id="19" idx="1"/>
            </p:cNvCxnSpPr>
            <p:nvPr/>
          </p:nvCxnSpPr>
          <p:spPr>
            <a:xfrm>
              <a:off x="4375685" y="4944855"/>
              <a:ext cx="459891"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7C177E-6E64-385D-5B74-6485F0FF64B8}"/>
                </a:ext>
              </a:extLst>
            </p:cNvPr>
            <p:cNvCxnSpPr>
              <a:cxnSpLocks/>
              <a:endCxn id="23" idx="1"/>
            </p:cNvCxnSpPr>
            <p:nvPr/>
          </p:nvCxnSpPr>
          <p:spPr>
            <a:xfrm>
              <a:off x="4375685" y="3981744"/>
              <a:ext cx="4583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495397D-25BF-94D0-C0DA-1694AE70185C}"/>
                </a:ext>
              </a:extLst>
            </p:cNvPr>
            <p:cNvCxnSpPr>
              <a:cxnSpLocks/>
            </p:cNvCxnSpPr>
            <p:nvPr/>
          </p:nvCxnSpPr>
          <p:spPr>
            <a:xfrm>
              <a:off x="4375685" y="3017108"/>
              <a:ext cx="46303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1041990"/>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93B97-A6D5-C67B-FA40-FD9F6248D36E}"/>
              </a:ext>
            </a:extLst>
          </p:cNvPr>
          <p:cNvSpPr>
            <a:spLocks noGrp="1"/>
          </p:cNvSpPr>
          <p:nvPr>
            <p:ph type="title"/>
          </p:nvPr>
        </p:nvSpPr>
        <p:spPr>
          <a:xfrm>
            <a:off x="0" y="119359"/>
            <a:ext cx="12192000" cy="1069680"/>
          </a:xfrm>
        </p:spPr>
        <p:txBody>
          <a:bodyPr/>
          <a:lstStyle/>
          <a:p>
            <a:r>
              <a:rPr lang="en-US" dirty="0"/>
              <a:t>ADVANCE Results</a:t>
            </a:r>
          </a:p>
        </p:txBody>
      </p:sp>
      <p:sp>
        <p:nvSpPr>
          <p:cNvPr id="3" name="Text Placeholder 2">
            <a:extLst>
              <a:ext uri="{FF2B5EF4-FFF2-40B4-BE49-F238E27FC236}">
                <a16:creationId xmlns:a16="http://schemas.microsoft.com/office/drawing/2014/main" id="{B8A96DB3-38E8-20DE-1C1E-9D2080E15491}"/>
              </a:ext>
            </a:extLst>
          </p:cNvPr>
          <p:cNvSpPr>
            <a:spLocks noGrp="1"/>
          </p:cNvSpPr>
          <p:nvPr>
            <p:ph type="body" sz="quarter" idx="1"/>
          </p:nvPr>
        </p:nvSpPr>
        <p:spPr>
          <a:xfrm>
            <a:off x="0" y="6096000"/>
            <a:ext cx="12192000" cy="762007"/>
          </a:xfrm>
        </p:spPr>
        <p:txBody>
          <a:bodyPr>
            <a:noAutofit/>
          </a:bodyPr>
          <a:lstStyle/>
          <a:p>
            <a:r>
              <a:rPr lang="en-US" sz="1400" dirty="0"/>
              <a:t>*Indicates statistically significant vs placebo; adjusted</a:t>
            </a:r>
            <a:r>
              <a:rPr lang="en-US" sz="1400" i="1" dirty="0"/>
              <a:t> P</a:t>
            </a:r>
            <a:r>
              <a:rPr lang="en-US" sz="1400" dirty="0"/>
              <a:t>&lt;0.0001; SE, 0.21 for all treatment groups.</a:t>
            </a:r>
            <a:br>
              <a:rPr lang="en-US" sz="1400" dirty="0"/>
            </a:br>
            <a:r>
              <a:rPr lang="en-US" sz="1400" dirty="0"/>
              <a:t>LSM = least squares mean; SE = standard error.</a:t>
            </a:r>
            <a:br>
              <a:rPr lang="en-US" sz="1400" dirty="0"/>
            </a:br>
            <a:r>
              <a:rPr lang="en-US" sz="1400" dirty="0" err="1"/>
              <a:t>Ailani</a:t>
            </a:r>
            <a:r>
              <a:rPr lang="en-US" sz="1400" dirty="0"/>
              <a:t> J, et al. </a:t>
            </a:r>
            <a:r>
              <a:rPr lang="en-US" sz="1400" i="1" dirty="0"/>
              <a:t>N </a:t>
            </a:r>
            <a:r>
              <a:rPr lang="en-US" sz="1400" i="1" dirty="0" err="1"/>
              <a:t>Engl</a:t>
            </a:r>
            <a:r>
              <a:rPr lang="en-US" sz="1400" i="1" dirty="0"/>
              <a:t> J Med</a:t>
            </a:r>
            <a:r>
              <a:rPr lang="en-US" sz="1400" dirty="0"/>
              <a:t>. 2021;385(8):695-706.</a:t>
            </a:r>
          </a:p>
        </p:txBody>
      </p:sp>
      <p:sp>
        <p:nvSpPr>
          <p:cNvPr id="4" name="Text Placeholder 16">
            <a:extLst>
              <a:ext uri="{FF2B5EF4-FFF2-40B4-BE49-F238E27FC236}">
                <a16:creationId xmlns:a16="http://schemas.microsoft.com/office/drawing/2014/main" id="{061C26F3-3614-0F64-2145-12AC2D9A5030}"/>
              </a:ext>
            </a:extLst>
          </p:cNvPr>
          <p:cNvSpPr txBox="1">
            <a:spLocks/>
          </p:cNvSpPr>
          <p:nvPr/>
        </p:nvSpPr>
        <p:spPr>
          <a:xfrm>
            <a:off x="0" y="1112891"/>
            <a:ext cx="12191999" cy="825921"/>
          </a:xfrm>
          <a:prstGeom prst="rect">
            <a:avLst/>
          </a:prstGeom>
        </p:spPr>
        <p:txBody>
          <a:bodyPr>
            <a:normAutofit/>
          </a:bodyPr>
          <a:lst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47" marR="0" indent="-32146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8"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marL="0" indent="0" algn="ctr" eaLnBrk="1" fontAlgn="auto" hangingPunct="1">
              <a:buNone/>
            </a:pPr>
            <a:r>
              <a:rPr lang="en-US" kern="0" dirty="0">
                <a:solidFill>
                  <a:schemeClr val="tx1"/>
                </a:solidFill>
              </a:rPr>
              <a:t>Significant reductions in mean MMDs across the 12-week treatment period </a:t>
            </a:r>
            <a:br>
              <a:rPr lang="en-US" kern="0" dirty="0">
                <a:solidFill>
                  <a:schemeClr val="tx1"/>
                </a:solidFill>
              </a:rPr>
            </a:br>
            <a:r>
              <a:rPr lang="en-US" kern="0" dirty="0">
                <a:solidFill>
                  <a:schemeClr val="tx1"/>
                </a:solidFill>
              </a:rPr>
              <a:t>were observed across all </a:t>
            </a:r>
            <a:r>
              <a:rPr lang="en-US" kern="0" dirty="0" err="1">
                <a:solidFill>
                  <a:schemeClr val="tx1"/>
                </a:solidFill>
              </a:rPr>
              <a:t>atogepant</a:t>
            </a:r>
            <a:r>
              <a:rPr lang="en-US" kern="0" dirty="0">
                <a:solidFill>
                  <a:schemeClr val="tx1"/>
                </a:solidFill>
              </a:rPr>
              <a:t> treatment groups vs placebo</a:t>
            </a:r>
          </a:p>
        </p:txBody>
      </p:sp>
      <p:sp>
        <p:nvSpPr>
          <p:cNvPr id="5" name="Content Placeholder 2">
            <a:extLst>
              <a:ext uri="{FF2B5EF4-FFF2-40B4-BE49-F238E27FC236}">
                <a16:creationId xmlns:a16="http://schemas.microsoft.com/office/drawing/2014/main" id="{70154C36-4724-F4C2-6F66-69FC420C257B}"/>
              </a:ext>
            </a:extLst>
          </p:cNvPr>
          <p:cNvSpPr txBox="1">
            <a:spLocks/>
          </p:cNvSpPr>
          <p:nvPr/>
        </p:nvSpPr>
        <p:spPr>
          <a:xfrm>
            <a:off x="283792" y="965626"/>
            <a:ext cx="7128943" cy="1174130"/>
          </a:xfrm>
          <a:prstGeom prst="rect">
            <a:avLst/>
          </a:prstGeom>
        </p:spPr>
        <p:txBody>
          <a:bodyPr>
            <a:noAutofit/>
          </a:bodyPr>
          <a:lstStyle>
            <a:lvl1pPr marL="0" indent="0" algn="l" defTabSz="914400" rtl="0" eaLnBrk="1" latinLnBrk="0" hangingPunct="1">
              <a:lnSpc>
                <a:spcPct val="120000"/>
              </a:lnSpc>
              <a:spcBef>
                <a:spcPts val="0"/>
              </a:spcBef>
              <a:spcAft>
                <a:spcPts val="1800"/>
              </a:spcAft>
              <a:buFontTx/>
              <a:buNone/>
              <a:defRPr sz="2000" b="1" kern="1200">
                <a:solidFill>
                  <a:schemeClr val="tx1"/>
                </a:solidFill>
                <a:latin typeface="+mn-lt"/>
                <a:ea typeface="+mn-ea"/>
                <a:cs typeface="+mn-cs"/>
              </a:defRPr>
            </a:lvl1pPr>
            <a:lvl2pPr marL="360000" indent="-180000" algn="l" defTabSz="914400" rtl="0" eaLnBrk="1" latinLnBrk="0" hangingPunct="1">
              <a:lnSpc>
                <a:spcPct val="120000"/>
              </a:lnSpc>
              <a:spcBef>
                <a:spcPts val="0"/>
              </a:spcBef>
              <a:spcAft>
                <a:spcPts val="600"/>
              </a:spcAft>
              <a:buClr>
                <a:schemeClr val="accent6"/>
              </a:buClr>
              <a:buFont typeface="Wingdings" panose="05000000000000000000" pitchFamily="2" charset="2"/>
              <a:buChar char="§"/>
              <a:defRPr sz="2000" kern="1200">
                <a:solidFill>
                  <a:schemeClr val="tx1"/>
                </a:solidFill>
                <a:latin typeface="+mn-lt"/>
                <a:ea typeface="+mn-ea"/>
                <a:cs typeface="+mn-cs"/>
              </a:defRPr>
            </a:lvl2pPr>
            <a:lvl3pPr marL="540000" indent="-180000" algn="l" defTabSz="914400" rtl="0" eaLnBrk="1" latinLnBrk="0" hangingPunct="1">
              <a:lnSpc>
                <a:spcPct val="120000"/>
              </a:lnSpc>
              <a:spcBef>
                <a:spcPts val="0"/>
              </a:spcBef>
              <a:spcAft>
                <a:spcPts val="600"/>
              </a:spcAft>
              <a:buClr>
                <a:srgbClr val="FFC000"/>
              </a:buClr>
              <a:buFont typeface="Arial" panose="020B0604020202020204" pitchFamily="34" charset="0"/>
              <a:buChar char="•"/>
              <a:defRPr sz="1800" kern="1200">
                <a:solidFill>
                  <a:schemeClr val="tx1"/>
                </a:solidFill>
                <a:latin typeface="+mn-lt"/>
                <a:ea typeface="+mn-ea"/>
                <a:cs typeface="+mn-cs"/>
              </a:defRPr>
            </a:lvl3pPr>
            <a:lvl4pPr marL="720000" indent="-180000" algn="l" defTabSz="914400" rtl="0" eaLnBrk="1" latinLnBrk="0" hangingPunct="1">
              <a:lnSpc>
                <a:spcPct val="120000"/>
              </a:lnSpc>
              <a:spcBef>
                <a:spcPts val="0"/>
              </a:spcBef>
              <a:spcAft>
                <a:spcPts val="600"/>
              </a:spcAft>
              <a:buClr>
                <a:schemeClr val="accent2"/>
              </a:buClr>
              <a:buFont typeface="Proxima Nova Rg" panose="02000506030000020004" pitchFamily="50" charset="0"/>
              <a:buChar char="-"/>
              <a:defRPr sz="1600" kern="1200">
                <a:solidFill>
                  <a:schemeClr val="tx1"/>
                </a:solidFill>
                <a:latin typeface="+mn-lt"/>
                <a:ea typeface="+mn-ea"/>
                <a:cs typeface="+mn-cs"/>
              </a:defRPr>
            </a:lvl4pPr>
            <a:lvl5pPr marL="900000" indent="-180000" algn="l" defTabSz="914400" rtl="0" eaLnBrk="1" latinLnBrk="0" hangingPunct="1">
              <a:lnSpc>
                <a:spcPct val="120000"/>
              </a:lnSpc>
              <a:spcBef>
                <a:spcPts val="0"/>
              </a:spcBef>
              <a:spcAft>
                <a:spcPts val="600"/>
              </a:spcAft>
              <a:buClr>
                <a:schemeClr val="accent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pPr>
            <a:endParaRPr lang="en-US" sz="1800"/>
          </a:p>
        </p:txBody>
      </p:sp>
      <p:grpSp>
        <p:nvGrpSpPr>
          <p:cNvPr id="6" name="Group 5">
            <a:extLst>
              <a:ext uri="{FF2B5EF4-FFF2-40B4-BE49-F238E27FC236}">
                <a16:creationId xmlns:a16="http://schemas.microsoft.com/office/drawing/2014/main" id="{82E671EE-C487-BDE1-E234-01E364A7EEF2}"/>
              </a:ext>
            </a:extLst>
          </p:cNvPr>
          <p:cNvGrpSpPr/>
          <p:nvPr/>
        </p:nvGrpSpPr>
        <p:grpSpPr>
          <a:xfrm>
            <a:off x="221158" y="1919296"/>
            <a:ext cx="6244658" cy="4176704"/>
            <a:chOff x="310412" y="1943198"/>
            <a:chExt cx="6244658" cy="4176704"/>
          </a:xfrm>
        </p:grpSpPr>
        <p:graphicFrame>
          <p:nvGraphicFramePr>
            <p:cNvPr id="7" name="Chart 6">
              <a:extLst>
                <a:ext uri="{FF2B5EF4-FFF2-40B4-BE49-F238E27FC236}">
                  <a16:creationId xmlns:a16="http://schemas.microsoft.com/office/drawing/2014/main" id="{7B8E1E88-8B6A-D385-F47D-C97B383C7146}"/>
                </a:ext>
              </a:extLst>
            </p:cNvPr>
            <p:cNvGraphicFramePr/>
            <p:nvPr>
              <p:extLst>
                <p:ext uri="{D42A27DB-BD31-4B8C-83A1-F6EECF244321}">
                  <p14:modId xmlns:p14="http://schemas.microsoft.com/office/powerpoint/2010/main" val="1552652547"/>
                </p:ext>
              </p:extLst>
            </p:nvPr>
          </p:nvGraphicFramePr>
          <p:xfrm>
            <a:off x="310412" y="2203705"/>
            <a:ext cx="6244658" cy="3916197"/>
          </p:xfrm>
          <a:graphic>
            <a:graphicData uri="http://schemas.openxmlformats.org/drawingml/2006/chart">
              <c:chart xmlns:c="http://schemas.openxmlformats.org/drawingml/2006/chart" xmlns:r="http://schemas.openxmlformats.org/officeDocument/2006/relationships" r:id="rId3"/>
            </a:graphicData>
          </a:graphic>
        </p:graphicFrame>
        <p:sp>
          <p:nvSpPr>
            <p:cNvPr id="8" name="Left Bracket 7">
              <a:extLst>
                <a:ext uri="{FF2B5EF4-FFF2-40B4-BE49-F238E27FC236}">
                  <a16:creationId xmlns:a16="http://schemas.microsoft.com/office/drawing/2014/main" id="{966D37EE-B8FE-1A1B-E6E8-1A78A247703D}"/>
                </a:ext>
              </a:extLst>
            </p:cNvPr>
            <p:cNvSpPr/>
            <p:nvPr/>
          </p:nvSpPr>
          <p:spPr>
            <a:xfrm rot="16200000" flipV="1">
              <a:off x="2398292" y="4126991"/>
              <a:ext cx="91440" cy="146304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200"/>
            </a:p>
          </p:txBody>
        </p:sp>
        <p:sp>
          <p:nvSpPr>
            <p:cNvPr id="9" name="Left Bracket 8">
              <a:extLst>
                <a:ext uri="{FF2B5EF4-FFF2-40B4-BE49-F238E27FC236}">
                  <a16:creationId xmlns:a16="http://schemas.microsoft.com/office/drawing/2014/main" id="{8D8D1DEE-1736-407C-DF02-9212BED9FB3C}"/>
                </a:ext>
              </a:extLst>
            </p:cNvPr>
            <p:cNvSpPr/>
            <p:nvPr/>
          </p:nvSpPr>
          <p:spPr>
            <a:xfrm rot="16200000" flipV="1">
              <a:off x="3038371" y="3954054"/>
              <a:ext cx="91440" cy="274320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200"/>
            </a:p>
          </p:txBody>
        </p:sp>
        <p:sp>
          <p:nvSpPr>
            <p:cNvPr id="10" name="Left Bracket 9">
              <a:extLst>
                <a:ext uri="{FF2B5EF4-FFF2-40B4-BE49-F238E27FC236}">
                  <a16:creationId xmlns:a16="http://schemas.microsoft.com/office/drawing/2014/main" id="{A8F1726A-F294-22FF-FD56-052414C6B235}"/>
                </a:ext>
              </a:extLst>
            </p:cNvPr>
            <p:cNvSpPr/>
            <p:nvPr/>
          </p:nvSpPr>
          <p:spPr>
            <a:xfrm rot="16200000" flipV="1">
              <a:off x="3627570" y="3758658"/>
              <a:ext cx="91440" cy="393192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200"/>
            </a:p>
          </p:txBody>
        </p:sp>
        <p:grpSp>
          <p:nvGrpSpPr>
            <p:cNvPr id="11" name="Group 10">
              <a:extLst>
                <a:ext uri="{FF2B5EF4-FFF2-40B4-BE49-F238E27FC236}">
                  <a16:creationId xmlns:a16="http://schemas.microsoft.com/office/drawing/2014/main" id="{EE7074D9-A2DB-85CB-E555-80AB3AF9197A}"/>
                </a:ext>
              </a:extLst>
            </p:cNvPr>
            <p:cNvGrpSpPr/>
            <p:nvPr/>
          </p:nvGrpSpPr>
          <p:grpSpPr>
            <a:xfrm>
              <a:off x="2927782" y="1943198"/>
              <a:ext cx="2950464" cy="433111"/>
              <a:chOff x="2856668" y="1879329"/>
              <a:chExt cx="5212080" cy="433111"/>
            </a:xfrm>
          </p:grpSpPr>
          <p:sp>
            <p:nvSpPr>
              <p:cNvPr id="12" name="Left Bracket 11">
                <a:extLst>
                  <a:ext uri="{FF2B5EF4-FFF2-40B4-BE49-F238E27FC236}">
                    <a16:creationId xmlns:a16="http://schemas.microsoft.com/office/drawing/2014/main" id="{D6E04C8A-58C8-54BB-9720-5C03DA1F9F95}"/>
                  </a:ext>
                </a:extLst>
              </p:cNvPr>
              <p:cNvSpPr/>
              <p:nvPr/>
            </p:nvSpPr>
            <p:spPr>
              <a:xfrm rot="5400000">
                <a:off x="5423853" y="-332455"/>
                <a:ext cx="77710" cy="5212080"/>
              </a:xfrm>
              <a:prstGeom prst="leftBracket">
                <a:avLst/>
              </a:prstGeom>
              <a:ln w="12700">
                <a:solidFill>
                  <a:schemeClr val="tx1"/>
                </a:solidFill>
              </a:ln>
            </p:spPr>
            <p:style>
              <a:lnRef idx="1">
                <a:schemeClr val="accent1"/>
              </a:lnRef>
              <a:fillRef idx="0">
                <a:schemeClr val="accent1"/>
              </a:fillRef>
              <a:effectRef idx="0">
                <a:schemeClr val="accent1"/>
              </a:effectRef>
              <a:fontRef idx="minor">
                <a:schemeClr val="tx1"/>
              </a:fontRef>
            </p:style>
            <p:txBody>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en-US" sz="1200"/>
              </a:p>
            </p:txBody>
          </p:sp>
          <p:sp>
            <p:nvSpPr>
              <p:cNvPr id="13" name="TextBox 12">
                <a:extLst>
                  <a:ext uri="{FF2B5EF4-FFF2-40B4-BE49-F238E27FC236}">
                    <a16:creationId xmlns:a16="http://schemas.microsoft.com/office/drawing/2014/main" id="{3ABCF816-D696-BCBC-6E95-D93F18B28DAD}"/>
                  </a:ext>
                </a:extLst>
              </p:cNvPr>
              <p:cNvSpPr txBox="1"/>
              <p:nvPr/>
            </p:nvSpPr>
            <p:spPr>
              <a:xfrm>
                <a:off x="4158164" y="1879329"/>
                <a:ext cx="2609089" cy="307777"/>
              </a:xfrm>
              <a:prstGeom prst="rect">
                <a:avLst/>
              </a:prstGeom>
              <a:noFill/>
            </p:spPr>
            <p:txBody>
              <a:bodyPr wrap="square" rtlCol="0">
                <a:spAutoFit/>
              </a:bodyPr>
              <a:lstStyle/>
              <a:p>
                <a:pPr algn="ctr"/>
                <a:r>
                  <a:rPr lang="en-US" sz="1400"/>
                  <a:t>Atogepant</a:t>
                </a:r>
              </a:p>
            </p:txBody>
          </p:sp>
        </p:grpSp>
      </p:grpSp>
      <p:grpSp>
        <p:nvGrpSpPr>
          <p:cNvPr id="14" name="Group 13">
            <a:extLst>
              <a:ext uri="{FF2B5EF4-FFF2-40B4-BE49-F238E27FC236}">
                <a16:creationId xmlns:a16="http://schemas.microsoft.com/office/drawing/2014/main" id="{25948B1A-2F7B-8513-7F67-69608E7D609C}"/>
              </a:ext>
            </a:extLst>
          </p:cNvPr>
          <p:cNvGrpSpPr/>
          <p:nvPr/>
        </p:nvGrpSpPr>
        <p:grpSpPr>
          <a:xfrm>
            <a:off x="6465816" y="2170506"/>
            <a:ext cx="5413248" cy="3705034"/>
            <a:chOff x="6473952" y="2124939"/>
            <a:chExt cx="5413248" cy="3705034"/>
          </a:xfrm>
        </p:grpSpPr>
        <p:pic>
          <p:nvPicPr>
            <p:cNvPr id="15" name="Picture 14">
              <a:extLst>
                <a:ext uri="{FF2B5EF4-FFF2-40B4-BE49-F238E27FC236}">
                  <a16:creationId xmlns:a16="http://schemas.microsoft.com/office/drawing/2014/main" id="{0F4210E3-7809-0850-3676-E3541B94BCC6}"/>
                </a:ext>
              </a:extLst>
            </p:cNvPr>
            <p:cNvPicPr>
              <a:picLocks noChangeAspect="1"/>
            </p:cNvPicPr>
            <p:nvPr/>
          </p:nvPicPr>
          <p:blipFill rotWithShape="1">
            <a:blip r:embed="rId4">
              <a:extLst>
                <a:ext uri="{28A0092B-C50C-407E-A947-70E740481C1C}">
                  <a14:useLocalDpi xmlns:a14="http://schemas.microsoft.com/office/drawing/2010/main" val="0"/>
                </a:ext>
              </a:extLst>
            </a:blip>
            <a:srcRect l="1824" b="2587"/>
            <a:stretch/>
          </p:blipFill>
          <p:spPr>
            <a:xfrm>
              <a:off x="6473952" y="2643020"/>
              <a:ext cx="5413248" cy="3186953"/>
            </a:xfrm>
            <a:prstGeom prst="rect">
              <a:avLst/>
            </a:prstGeom>
          </p:spPr>
        </p:pic>
        <p:sp>
          <p:nvSpPr>
            <p:cNvPr id="16" name="TextBox 15">
              <a:extLst>
                <a:ext uri="{FF2B5EF4-FFF2-40B4-BE49-F238E27FC236}">
                  <a16:creationId xmlns:a16="http://schemas.microsoft.com/office/drawing/2014/main" id="{4E1183B9-FB57-7D49-6B70-DD6A6C62A1E6}"/>
                </a:ext>
              </a:extLst>
            </p:cNvPr>
            <p:cNvSpPr txBox="1"/>
            <p:nvPr/>
          </p:nvSpPr>
          <p:spPr>
            <a:xfrm>
              <a:off x="7439355" y="2124939"/>
              <a:ext cx="4059600" cy="338554"/>
            </a:xfrm>
            <a:prstGeom prst="rect">
              <a:avLst/>
            </a:prstGeom>
            <a:noFill/>
          </p:spPr>
          <p:txBody>
            <a:bodyPr wrap="square" rtlCol="0">
              <a:spAutoFit/>
            </a:bodyPr>
            <a:lstStyle/>
            <a:p>
              <a:pPr algn="ctr"/>
              <a:r>
                <a:rPr lang="en-US" sz="1600" b="1"/>
                <a:t>Time Course of Efficacy (mITT Population)</a:t>
              </a:r>
            </a:p>
          </p:txBody>
        </p:sp>
      </p:grpSp>
    </p:spTree>
    <p:extLst>
      <p:ext uri="{BB962C8B-B14F-4D97-AF65-F5344CB8AC3E}">
        <p14:creationId xmlns:p14="http://schemas.microsoft.com/office/powerpoint/2010/main" val="53523790"/>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E0D78-673A-2B07-3B28-D02258BEB097}"/>
              </a:ext>
            </a:extLst>
          </p:cNvPr>
          <p:cNvSpPr>
            <a:spLocks noGrp="1"/>
          </p:cNvSpPr>
          <p:nvPr>
            <p:ph type="title"/>
          </p:nvPr>
        </p:nvSpPr>
        <p:spPr/>
        <p:txBody>
          <a:bodyPr/>
          <a:lstStyle/>
          <a:p>
            <a:r>
              <a:rPr lang="en-US" dirty="0"/>
              <a:t>Open-Label Study of Once-Daily </a:t>
            </a:r>
            <a:r>
              <a:rPr lang="en-US" dirty="0" err="1"/>
              <a:t>Atogepant</a:t>
            </a:r>
            <a:r>
              <a:rPr lang="en-US" dirty="0"/>
              <a:t> 60 mg</a:t>
            </a:r>
          </a:p>
        </p:txBody>
      </p:sp>
      <p:sp>
        <p:nvSpPr>
          <p:cNvPr id="3" name="Text Placeholder 2">
            <a:extLst>
              <a:ext uri="{FF2B5EF4-FFF2-40B4-BE49-F238E27FC236}">
                <a16:creationId xmlns:a16="http://schemas.microsoft.com/office/drawing/2014/main" id="{C2381EAC-1A88-FB52-6CB6-3C2F8FA53202}"/>
              </a:ext>
            </a:extLst>
          </p:cNvPr>
          <p:cNvSpPr>
            <a:spLocks noGrp="1"/>
          </p:cNvSpPr>
          <p:nvPr>
            <p:ph type="body" sz="quarter" idx="1"/>
          </p:nvPr>
        </p:nvSpPr>
        <p:spPr>
          <a:xfrm>
            <a:off x="0" y="5871188"/>
            <a:ext cx="10439400" cy="986820"/>
          </a:xfrm>
        </p:spPr>
        <p:txBody>
          <a:bodyPr>
            <a:noAutofit/>
          </a:bodyPr>
          <a:lstStyle/>
          <a:p>
            <a:r>
              <a:rPr lang="en-US" sz="1400" dirty="0"/>
              <a:t>*The control group was included to contextualize safety data from the </a:t>
            </a:r>
            <a:r>
              <a:rPr lang="en-US" sz="1400" dirty="0" err="1"/>
              <a:t>atogepant</a:t>
            </a:r>
            <a:r>
              <a:rPr lang="en-US" sz="1400" dirty="0"/>
              <a:t>-treated participants.</a:t>
            </a:r>
            <a:br>
              <a:rPr lang="en-US" sz="1400" dirty="0"/>
            </a:br>
            <a:r>
              <a:rPr lang="en-US" sz="1400" dirty="0"/>
              <a:t>SOC = standard of care; CI = confidence interval.</a:t>
            </a:r>
            <a:br>
              <a:rPr lang="en-US" sz="1400" dirty="0"/>
            </a:br>
            <a:r>
              <a:rPr lang="en-US" sz="1400" dirty="0" err="1"/>
              <a:t>ClinicalTrials.gov</a:t>
            </a:r>
            <a:r>
              <a:rPr lang="en-US" sz="1400" dirty="0"/>
              <a:t>. Accessed August 18, 2022. https://</a:t>
            </a:r>
            <a:r>
              <a:rPr lang="en-US" sz="1400" dirty="0" err="1"/>
              <a:t>clinicaltrials.gov</a:t>
            </a:r>
            <a:r>
              <a:rPr lang="en-US" sz="1400" dirty="0"/>
              <a:t>/ct2/show/NCT03700320. </a:t>
            </a:r>
            <a:br>
              <a:rPr lang="en-US" sz="1400" dirty="0"/>
            </a:br>
            <a:r>
              <a:rPr lang="en-US" sz="1400" dirty="0" err="1"/>
              <a:t>Ashina</a:t>
            </a:r>
            <a:r>
              <a:rPr lang="en-US" sz="1400" dirty="0"/>
              <a:t> M, et al. Presented at: AHS Annual Meeting; June 3-6, 2021; Orlando, FL.</a:t>
            </a:r>
          </a:p>
        </p:txBody>
      </p:sp>
      <p:sp>
        <p:nvSpPr>
          <p:cNvPr id="4" name="Text Placeholder 10">
            <a:extLst>
              <a:ext uri="{FF2B5EF4-FFF2-40B4-BE49-F238E27FC236}">
                <a16:creationId xmlns:a16="http://schemas.microsoft.com/office/drawing/2014/main" id="{FBED5326-9524-991E-DF63-A998BBE4CE65}"/>
              </a:ext>
            </a:extLst>
          </p:cNvPr>
          <p:cNvSpPr txBox="1">
            <a:spLocks/>
          </p:cNvSpPr>
          <p:nvPr/>
        </p:nvSpPr>
        <p:spPr>
          <a:xfrm>
            <a:off x="152401" y="1401814"/>
            <a:ext cx="12191999" cy="760959"/>
          </a:xfrm>
          <a:prstGeom prst="rect">
            <a:avLst/>
          </a:prstGeom>
        </p:spPr>
        <p:txBody>
          <a:bodyPr/>
          <a:lst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47" marR="0" indent="-32146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8"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marL="0" indent="0" algn="ctr" eaLnBrk="1" fontAlgn="auto" hangingPunct="1">
              <a:buNone/>
            </a:pPr>
            <a:r>
              <a:rPr lang="en-US" kern="0" dirty="0"/>
              <a:t>52-week, open-label extension trial assessing the efficacy of</a:t>
            </a:r>
            <a:br>
              <a:rPr lang="en-US" kern="0" dirty="0"/>
            </a:br>
            <a:r>
              <a:rPr lang="en-US" kern="0" dirty="0"/>
              <a:t>once-daily </a:t>
            </a:r>
            <a:r>
              <a:rPr lang="en-US" kern="0" dirty="0" err="1"/>
              <a:t>atogepant</a:t>
            </a:r>
            <a:r>
              <a:rPr lang="en-US" kern="0" dirty="0"/>
              <a:t> 60 mg (</a:t>
            </a:r>
            <a:r>
              <a:rPr lang="en-US" kern="0" dirty="0" err="1"/>
              <a:t>ClinicalTrials.gov</a:t>
            </a:r>
            <a:r>
              <a:rPr lang="en-US" kern="0" dirty="0"/>
              <a:t> identifier NCT03700320)</a:t>
            </a:r>
            <a:endParaRPr lang="en-US" kern="0" baseline="30000" dirty="0"/>
          </a:p>
        </p:txBody>
      </p:sp>
      <p:grpSp>
        <p:nvGrpSpPr>
          <p:cNvPr id="5" name="Group 4">
            <a:extLst>
              <a:ext uri="{FF2B5EF4-FFF2-40B4-BE49-F238E27FC236}">
                <a16:creationId xmlns:a16="http://schemas.microsoft.com/office/drawing/2014/main" id="{02B0816B-98C8-FF65-CC0D-14E30C4709C9}"/>
              </a:ext>
            </a:extLst>
          </p:cNvPr>
          <p:cNvGrpSpPr/>
          <p:nvPr/>
        </p:nvGrpSpPr>
        <p:grpSpPr>
          <a:xfrm>
            <a:off x="513445" y="2286000"/>
            <a:ext cx="11316414" cy="3677948"/>
            <a:chOff x="397991" y="2294590"/>
            <a:chExt cx="11316414" cy="3677948"/>
          </a:xfrm>
        </p:grpSpPr>
        <p:cxnSp>
          <p:nvCxnSpPr>
            <p:cNvPr id="6" name="Straight Connector 5">
              <a:extLst>
                <a:ext uri="{FF2B5EF4-FFF2-40B4-BE49-F238E27FC236}">
                  <a16:creationId xmlns:a16="http://schemas.microsoft.com/office/drawing/2014/main" id="{84456926-1C3C-97D1-3A20-2CBC3E792987}"/>
                </a:ext>
              </a:extLst>
            </p:cNvPr>
            <p:cNvCxnSpPr/>
            <p:nvPr/>
          </p:nvCxnSpPr>
          <p:spPr>
            <a:xfrm>
              <a:off x="3148350" y="4660684"/>
              <a:ext cx="0" cy="284630"/>
            </a:xfrm>
            <a:prstGeom prst="line">
              <a:avLst/>
            </a:prstGeom>
          </p:spPr>
          <p:style>
            <a:lnRef idx="2">
              <a:schemeClr val="accent6"/>
            </a:lnRef>
            <a:fillRef idx="0">
              <a:schemeClr val="accent6"/>
            </a:fillRef>
            <a:effectRef idx="1">
              <a:schemeClr val="accent6"/>
            </a:effectRef>
            <a:fontRef idx="minor">
              <a:schemeClr val="tx1"/>
            </a:fontRef>
          </p:style>
        </p:cxnSp>
        <p:cxnSp>
          <p:nvCxnSpPr>
            <p:cNvPr id="7" name="Straight Arrow Connector 6">
              <a:extLst>
                <a:ext uri="{FF2B5EF4-FFF2-40B4-BE49-F238E27FC236}">
                  <a16:creationId xmlns:a16="http://schemas.microsoft.com/office/drawing/2014/main" id="{B1C1E282-9FB3-4CC6-A3F8-5CC41C3FEB1B}"/>
                </a:ext>
              </a:extLst>
            </p:cNvPr>
            <p:cNvCxnSpPr>
              <a:cxnSpLocks/>
            </p:cNvCxnSpPr>
            <p:nvPr/>
          </p:nvCxnSpPr>
          <p:spPr>
            <a:xfrm>
              <a:off x="3148350" y="4731841"/>
              <a:ext cx="36861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F38A558-2587-2537-F589-DE805D3FB938}"/>
                </a:ext>
              </a:extLst>
            </p:cNvPr>
            <p:cNvCxnSpPr>
              <a:cxnSpLocks/>
            </p:cNvCxnSpPr>
            <p:nvPr/>
          </p:nvCxnSpPr>
          <p:spPr>
            <a:xfrm flipV="1">
              <a:off x="6834472" y="4961357"/>
              <a:ext cx="0" cy="391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0940FD-DBE6-643E-2EE9-D318945E26B4}"/>
                </a:ext>
              </a:extLst>
            </p:cNvPr>
            <p:cNvCxnSpPr/>
            <p:nvPr/>
          </p:nvCxnSpPr>
          <p:spPr>
            <a:xfrm>
              <a:off x="6839370" y="4644642"/>
              <a:ext cx="0" cy="284630"/>
            </a:xfrm>
            <a:prstGeom prst="line">
              <a:avLst/>
            </a:prstGeom>
          </p:spPr>
          <p:style>
            <a:lnRef idx="2">
              <a:schemeClr val="accent6"/>
            </a:lnRef>
            <a:fillRef idx="0">
              <a:schemeClr val="accent6"/>
            </a:fillRef>
            <a:effectRef idx="1">
              <a:schemeClr val="accent6"/>
            </a:effectRef>
            <a:fontRef idx="minor">
              <a:schemeClr val="tx1"/>
            </a:fontRef>
          </p:style>
        </p:cxnSp>
        <p:cxnSp>
          <p:nvCxnSpPr>
            <p:cNvPr id="10" name="Straight Arrow Connector 9">
              <a:extLst>
                <a:ext uri="{FF2B5EF4-FFF2-40B4-BE49-F238E27FC236}">
                  <a16:creationId xmlns:a16="http://schemas.microsoft.com/office/drawing/2014/main" id="{89EA9931-2250-0D69-8F17-7611BC5BEDFB}"/>
                </a:ext>
              </a:extLst>
            </p:cNvPr>
            <p:cNvCxnSpPr>
              <a:cxnSpLocks/>
            </p:cNvCxnSpPr>
            <p:nvPr/>
          </p:nvCxnSpPr>
          <p:spPr>
            <a:xfrm flipV="1">
              <a:off x="3148350" y="4977399"/>
              <a:ext cx="0" cy="3916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735A145-E914-F95C-CA05-015AD23097DE}"/>
                </a:ext>
              </a:extLst>
            </p:cNvPr>
            <p:cNvSpPr txBox="1"/>
            <p:nvPr/>
          </p:nvSpPr>
          <p:spPr>
            <a:xfrm>
              <a:off x="3244603" y="4729009"/>
              <a:ext cx="3631685" cy="35139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7484F"/>
                  </a:solidFill>
                  <a:effectLst/>
                  <a:uLnTx/>
                  <a:uFillTx/>
                  <a:ea typeface="+mn-ea"/>
                  <a:cs typeface="+mn-cs"/>
                </a:rPr>
                <a:t>Treatment period, 52 weeks</a:t>
              </a:r>
            </a:p>
          </p:txBody>
        </p:sp>
        <p:sp>
          <p:nvSpPr>
            <p:cNvPr id="12" name="TextBox 11">
              <a:extLst>
                <a:ext uri="{FF2B5EF4-FFF2-40B4-BE49-F238E27FC236}">
                  <a16:creationId xmlns:a16="http://schemas.microsoft.com/office/drawing/2014/main" id="{58A4AB5B-2CC7-FAEF-B486-6838B7EF57A1}"/>
                </a:ext>
              </a:extLst>
            </p:cNvPr>
            <p:cNvSpPr txBox="1"/>
            <p:nvPr/>
          </p:nvSpPr>
          <p:spPr>
            <a:xfrm>
              <a:off x="6637284" y="5387763"/>
              <a:ext cx="1376806" cy="5847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7484F"/>
                  </a:solidFill>
                  <a:effectLst/>
                  <a:uLnTx/>
                  <a:uFillTx/>
                  <a:ea typeface="+mn-ea"/>
                  <a:cs typeface="+mn-cs"/>
                </a:rPr>
                <a:t>End of treatment</a:t>
              </a:r>
            </a:p>
          </p:txBody>
        </p:sp>
        <p:sp>
          <p:nvSpPr>
            <p:cNvPr id="13" name="TextBox 12">
              <a:extLst>
                <a:ext uri="{FF2B5EF4-FFF2-40B4-BE49-F238E27FC236}">
                  <a16:creationId xmlns:a16="http://schemas.microsoft.com/office/drawing/2014/main" id="{C28B3810-D7A4-B0EC-4A11-C3F030446A26}"/>
                </a:ext>
              </a:extLst>
            </p:cNvPr>
            <p:cNvSpPr txBox="1"/>
            <p:nvPr/>
          </p:nvSpPr>
          <p:spPr>
            <a:xfrm>
              <a:off x="2380275" y="5378980"/>
              <a:ext cx="1991251" cy="338554"/>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47484F"/>
                  </a:solidFill>
                  <a:effectLst/>
                  <a:uLnTx/>
                  <a:uFillTx/>
                  <a:ea typeface="+mn-ea"/>
                  <a:cs typeface="+mn-cs"/>
                </a:rPr>
                <a:t>Randomization (5:2)</a:t>
              </a:r>
            </a:p>
          </p:txBody>
        </p:sp>
        <p:grpSp>
          <p:nvGrpSpPr>
            <p:cNvPr id="14" name="Group 13">
              <a:extLst>
                <a:ext uri="{FF2B5EF4-FFF2-40B4-BE49-F238E27FC236}">
                  <a16:creationId xmlns:a16="http://schemas.microsoft.com/office/drawing/2014/main" id="{1F835A18-8937-8F90-693D-8B2726524298}"/>
                </a:ext>
              </a:extLst>
            </p:cNvPr>
            <p:cNvGrpSpPr/>
            <p:nvPr/>
          </p:nvGrpSpPr>
          <p:grpSpPr>
            <a:xfrm>
              <a:off x="397991" y="2867084"/>
              <a:ext cx="6478297" cy="1499370"/>
              <a:chOff x="397991" y="2822811"/>
              <a:chExt cx="6478297" cy="1499370"/>
            </a:xfrm>
          </p:grpSpPr>
          <p:grpSp>
            <p:nvGrpSpPr>
              <p:cNvPr id="16" name="Group 15">
                <a:extLst>
                  <a:ext uri="{FF2B5EF4-FFF2-40B4-BE49-F238E27FC236}">
                    <a16:creationId xmlns:a16="http://schemas.microsoft.com/office/drawing/2014/main" id="{39064737-5E7E-B846-DB65-DF70504F069A}"/>
                  </a:ext>
                </a:extLst>
              </p:cNvPr>
              <p:cNvGrpSpPr/>
              <p:nvPr/>
            </p:nvGrpSpPr>
            <p:grpSpPr>
              <a:xfrm>
                <a:off x="3148349" y="2822811"/>
                <a:ext cx="3727939" cy="665716"/>
                <a:chOff x="2434358" y="2822811"/>
                <a:chExt cx="3727939" cy="665716"/>
              </a:xfrm>
            </p:grpSpPr>
            <p:sp>
              <p:nvSpPr>
                <p:cNvPr id="24" name="TextBox 23">
                  <a:extLst>
                    <a:ext uri="{FF2B5EF4-FFF2-40B4-BE49-F238E27FC236}">
                      <a16:creationId xmlns:a16="http://schemas.microsoft.com/office/drawing/2014/main" id="{74C62821-096B-43EC-113A-F097CD23DF2C}"/>
                    </a:ext>
                  </a:extLst>
                </p:cNvPr>
                <p:cNvSpPr txBox="1"/>
                <p:nvPr/>
              </p:nvSpPr>
              <p:spPr>
                <a:xfrm>
                  <a:off x="2434358" y="2822811"/>
                  <a:ext cx="3727939" cy="665716"/>
                </a:xfrm>
                <a:prstGeom prst="rect">
                  <a:avLst/>
                </a:prstGeom>
                <a:solidFill>
                  <a:srgbClr val="E9F1F7"/>
                </a:solidFill>
              </p:spPr>
              <p:txBody>
                <a:bodyPr wrap="square" lIns="182880" tIns="0" rIns="182880" bIns="0" rtlCol="0" anchor="ctr" anchorCtr="0">
                  <a:noAutofit/>
                </a:bodyPr>
                <a:lstStyle/>
                <a:p>
                  <a:pPr lvl="0"/>
                  <a:r>
                    <a:rPr lang="en-US" b="1" dirty="0" err="1">
                      <a:solidFill>
                        <a:srgbClr val="116EA7"/>
                      </a:solidFill>
                    </a:rPr>
                    <a:t>Atogepant</a:t>
                  </a:r>
                  <a:r>
                    <a:rPr lang="en-US" b="1" dirty="0">
                      <a:solidFill>
                        <a:srgbClr val="116EA7"/>
                      </a:solidFill>
                    </a:rPr>
                    <a:t> 60 mg once daily</a:t>
                  </a:r>
                </a:p>
                <a:p>
                  <a:pPr lvl="0"/>
                  <a:r>
                    <a:rPr kumimoji="0" lang="en-US" sz="1800" b="0" i="0" u="none" strike="noStrike" kern="1200" cap="none" spc="0" normalizeH="0" baseline="0" noProof="0" dirty="0">
                      <a:ln>
                        <a:noFill/>
                      </a:ln>
                      <a:solidFill>
                        <a:srgbClr val="116EA7"/>
                      </a:solidFill>
                      <a:effectLst/>
                      <a:uLnTx/>
                      <a:uFillTx/>
                      <a:ea typeface="+mn-ea"/>
                      <a:cs typeface="+mn-cs"/>
                    </a:rPr>
                    <a:t>(n=546)</a:t>
                  </a:r>
                </a:p>
              </p:txBody>
            </p:sp>
            <p:sp>
              <p:nvSpPr>
                <p:cNvPr id="25" name="Rectangle 24">
                  <a:extLst>
                    <a:ext uri="{FF2B5EF4-FFF2-40B4-BE49-F238E27FC236}">
                      <a16:creationId xmlns:a16="http://schemas.microsoft.com/office/drawing/2014/main" id="{F04FDFB7-6384-1750-7612-F08CD58F6BF8}"/>
                    </a:ext>
                  </a:extLst>
                </p:cNvPr>
                <p:cNvSpPr/>
                <p:nvPr/>
              </p:nvSpPr>
              <p:spPr>
                <a:xfrm>
                  <a:off x="2434358" y="2822811"/>
                  <a:ext cx="54864" cy="6657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grpSp>
            <p:nvGrpSpPr>
              <p:cNvPr id="17" name="Group 16">
                <a:extLst>
                  <a:ext uri="{FF2B5EF4-FFF2-40B4-BE49-F238E27FC236}">
                    <a16:creationId xmlns:a16="http://schemas.microsoft.com/office/drawing/2014/main" id="{F2303CA1-A37C-B10B-2527-05AE00C92727}"/>
                  </a:ext>
                </a:extLst>
              </p:cNvPr>
              <p:cNvGrpSpPr/>
              <p:nvPr/>
            </p:nvGrpSpPr>
            <p:grpSpPr>
              <a:xfrm>
                <a:off x="3148349" y="3653626"/>
                <a:ext cx="3727939" cy="668555"/>
                <a:chOff x="2434358" y="3653626"/>
                <a:chExt cx="3727939" cy="668555"/>
              </a:xfrm>
            </p:grpSpPr>
            <p:sp>
              <p:nvSpPr>
                <p:cNvPr id="22" name="TextBox 21">
                  <a:extLst>
                    <a:ext uri="{FF2B5EF4-FFF2-40B4-BE49-F238E27FC236}">
                      <a16:creationId xmlns:a16="http://schemas.microsoft.com/office/drawing/2014/main" id="{155526D0-2B67-38F8-0EF7-6E0A70995AA8}"/>
                    </a:ext>
                  </a:extLst>
                </p:cNvPr>
                <p:cNvSpPr txBox="1"/>
                <p:nvPr/>
              </p:nvSpPr>
              <p:spPr>
                <a:xfrm>
                  <a:off x="2434358" y="3653626"/>
                  <a:ext cx="3727939" cy="665716"/>
                </a:xfrm>
                <a:prstGeom prst="rect">
                  <a:avLst/>
                </a:prstGeom>
                <a:solidFill>
                  <a:srgbClr val="EBEBEC"/>
                </a:solidFill>
              </p:spPr>
              <p:txBody>
                <a:bodyPr wrap="square" lIns="182880" tIns="0" rIns="182880" bIns="36000" rtlCol="0" anchor="ctr" anchorCtr="0">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7484F"/>
                      </a:solidFill>
                      <a:effectLst/>
                      <a:uLnTx/>
                      <a:uFillTx/>
                      <a:ea typeface="+mn-ea"/>
                      <a:cs typeface="+mn-cs"/>
                    </a:rPr>
                    <a:t>SOC preventive treatment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47484F"/>
                      </a:solidFill>
                      <a:effectLst/>
                      <a:uLnTx/>
                      <a:uFillTx/>
                      <a:ea typeface="+mn-ea"/>
                      <a:cs typeface="+mn-cs"/>
                    </a:rPr>
                    <a:t>(n=198)</a:t>
                  </a:r>
                </a:p>
              </p:txBody>
            </p:sp>
            <p:sp>
              <p:nvSpPr>
                <p:cNvPr id="23" name="Rectangle 22">
                  <a:extLst>
                    <a:ext uri="{FF2B5EF4-FFF2-40B4-BE49-F238E27FC236}">
                      <a16:creationId xmlns:a16="http://schemas.microsoft.com/office/drawing/2014/main" id="{BB37893B-F919-DB7E-21BD-23D19EC5D089}"/>
                    </a:ext>
                  </a:extLst>
                </p:cNvPr>
                <p:cNvSpPr/>
                <p:nvPr/>
              </p:nvSpPr>
              <p:spPr>
                <a:xfrm>
                  <a:off x="2434358" y="3656465"/>
                  <a:ext cx="54864" cy="6657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0" rIns="182880" bIns="36000" rtlCol="0" anchor="ctr" anchorCtr="0"/>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grpSp>
          <p:grpSp>
            <p:nvGrpSpPr>
              <p:cNvPr id="18" name="Group 17">
                <a:extLst>
                  <a:ext uri="{FF2B5EF4-FFF2-40B4-BE49-F238E27FC236}">
                    <a16:creationId xmlns:a16="http://schemas.microsoft.com/office/drawing/2014/main" id="{27574BCE-6DEE-6A81-D78A-01881488D4BB}"/>
                  </a:ext>
                </a:extLst>
              </p:cNvPr>
              <p:cNvGrpSpPr/>
              <p:nvPr/>
            </p:nvGrpSpPr>
            <p:grpSpPr>
              <a:xfrm>
                <a:off x="2307264" y="3155669"/>
                <a:ext cx="853785" cy="833654"/>
                <a:chOff x="1593273" y="3155669"/>
                <a:chExt cx="853785" cy="833654"/>
              </a:xfrm>
            </p:grpSpPr>
            <p:cxnSp>
              <p:nvCxnSpPr>
                <p:cNvPr id="20" name="Elbow Connector 19">
                  <a:extLst>
                    <a:ext uri="{FF2B5EF4-FFF2-40B4-BE49-F238E27FC236}">
                      <a16:creationId xmlns:a16="http://schemas.microsoft.com/office/drawing/2014/main" id="{F6BBABAD-61EA-457F-4F81-C7D8A7DF3A38}"/>
                    </a:ext>
                  </a:extLst>
                </p:cNvPr>
                <p:cNvCxnSpPr>
                  <a:cxnSpLocks/>
                </p:cNvCxnSpPr>
                <p:nvPr/>
              </p:nvCxnSpPr>
              <p:spPr>
                <a:xfrm rot="10800000" flipV="1">
                  <a:off x="2434358" y="3155669"/>
                  <a:ext cx="12700" cy="833654"/>
                </a:xfrm>
                <a:prstGeom prst="bentConnector3">
                  <a:avLst>
                    <a:gd name="adj1" fmla="val 2672724"/>
                  </a:avLst>
                </a:prstGeom>
                <a:ln w="9525">
                  <a:solidFill>
                    <a:schemeClr val="tx1">
                      <a:lumMod val="60000"/>
                      <a:lumOff val="4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99BA924-DC94-0A09-3422-3ABD3C724502}"/>
                    </a:ext>
                  </a:extLst>
                </p:cNvPr>
                <p:cNvCxnSpPr>
                  <a:cxnSpLocks/>
                </p:cNvCxnSpPr>
                <p:nvPr/>
              </p:nvCxnSpPr>
              <p:spPr>
                <a:xfrm flipH="1">
                  <a:off x="1593273" y="3571087"/>
                  <a:ext cx="512618" cy="2818"/>
                </a:xfrm>
                <a:prstGeom prst="line">
                  <a:avLst/>
                </a:prstGeom>
                <a:ln w="9525">
                  <a:solidFill>
                    <a:schemeClr val="tx1">
                      <a:lumMod val="60000"/>
                      <a:lumOff val="40000"/>
                    </a:schemeClr>
                  </a:solidFill>
                  <a:tailEnd type="none"/>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4642422C-2827-C984-1BC9-DEE40BF02DF7}"/>
                  </a:ext>
                </a:extLst>
              </p:cNvPr>
              <p:cNvSpPr txBox="1"/>
              <p:nvPr/>
            </p:nvSpPr>
            <p:spPr>
              <a:xfrm>
                <a:off x="397991" y="3017088"/>
                <a:ext cx="2133573" cy="1107996"/>
              </a:xfrm>
              <a:prstGeom prst="rect">
                <a:avLst/>
              </a:prstGeom>
              <a:noFill/>
            </p:spPr>
            <p:txBody>
              <a:bodyPr wrap="square" lIns="0" tIns="0" rIns="0" bIns="0" rtlCol="0" anchor="ctr" anchorCtr="0">
                <a:spAutoFit/>
              </a:bodyPr>
              <a:lstStyle/>
              <a:p>
                <a:r>
                  <a:rPr lang="en-US" b="1" dirty="0">
                    <a:solidFill>
                      <a:schemeClr val="tx2"/>
                    </a:solidFill>
                  </a:rPr>
                  <a:t>Adults with 4-14</a:t>
                </a:r>
              </a:p>
              <a:p>
                <a:r>
                  <a:rPr lang="en-US" b="1" dirty="0">
                    <a:solidFill>
                      <a:schemeClr val="tx2"/>
                    </a:solidFill>
                  </a:rPr>
                  <a:t>migraine days in the 28-day baseline period (N=744)</a:t>
                </a:r>
              </a:p>
            </p:txBody>
          </p:sp>
        </p:grpSp>
        <p:sp>
          <p:nvSpPr>
            <p:cNvPr id="15" name="TextBox 14">
              <a:extLst>
                <a:ext uri="{FF2B5EF4-FFF2-40B4-BE49-F238E27FC236}">
                  <a16:creationId xmlns:a16="http://schemas.microsoft.com/office/drawing/2014/main" id="{552C35CD-9328-57CE-AF77-41529CE7B9E9}"/>
                </a:ext>
              </a:extLst>
            </p:cNvPr>
            <p:cNvSpPr txBox="1"/>
            <p:nvPr/>
          </p:nvSpPr>
          <p:spPr>
            <a:xfrm>
              <a:off x="8502163" y="2294590"/>
              <a:ext cx="3212242" cy="2963065"/>
            </a:xfrm>
            <a:prstGeom prst="rect">
              <a:avLst/>
            </a:prstGeom>
            <a:solidFill>
              <a:schemeClr val="accent6"/>
            </a:solidFill>
          </p:spPr>
          <p:txBody>
            <a:bodyPr wrap="square" lIns="91440" tIns="91440" rIns="91440" bIns="91440" rtlCol="0" anchor="ctr" anchorCtr="0">
              <a:noAutofit/>
            </a:bodyPr>
            <a:lstStyle/>
            <a:p>
              <a:pPr lvl="0" defTabSz="800100">
                <a:lnSpc>
                  <a:spcPct val="90000"/>
                </a:lnSpc>
                <a:spcBef>
                  <a:spcPct val="0"/>
                </a:spcBef>
                <a:spcAft>
                  <a:spcPct val="35000"/>
                </a:spcAft>
              </a:pPr>
              <a:r>
                <a:rPr lang="en-US" sz="2000" b="1" dirty="0">
                  <a:solidFill>
                    <a:schemeClr val="bg1"/>
                  </a:solidFill>
                </a:rPr>
                <a:t>Primary efficacy measure for </a:t>
              </a:r>
              <a:r>
                <a:rPr lang="en-US" sz="2000" b="1" dirty="0" err="1">
                  <a:solidFill>
                    <a:schemeClr val="bg1"/>
                  </a:solidFill>
                </a:rPr>
                <a:t>atogepant</a:t>
              </a:r>
              <a:r>
                <a:rPr lang="en-US" sz="2000" b="1" dirty="0">
                  <a:solidFill>
                    <a:schemeClr val="bg1"/>
                  </a:solidFill>
                </a:rPr>
                <a:t> arm*:</a:t>
              </a:r>
            </a:p>
            <a:p>
              <a:pPr lvl="0" defTabSz="800100">
                <a:lnSpc>
                  <a:spcPct val="90000"/>
                </a:lnSpc>
                <a:spcBef>
                  <a:spcPct val="0"/>
                </a:spcBef>
                <a:spcAft>
                  <a:spcPct val="35000"/>
                </a:spcAft>
              </a:pPr>
              <a:r>
                <a:rPr lang="en-US" sz="2000" dirty="0">
                  <a:solidFill>
                    <a:schemeClr val="bg1"/>
                  </a:solidFill>
                </a:rPr>
                <a:t>Mean change in MMDs from baseline to week 49-52: </a:t>
              </a:r>
              <a:br>
                <a:rPr lang="en-US" sz="2000" dirty="0">
                  <a:solidFill>
                    <a:schemeClr val="bg1"/>
                  </a:solidFill>
                </a:rPr>
              </a:br>
              <a:r>
                <a:rPr lang="en-US" sz="2000" dirty="0">
                  <a:solidFill>
                    <a:schemeClr val="bg1"/>
                  </a:solidFill>
                </a:rPr>
                <a:t>-5.19 (95% CI: -5.50, -4.87)</a:t>
              </a:r>
            </a:p>
          </p:txBody>
        </p:sp>
      </p:grpSp>
    </p:spTree>
    <p:extLst>
      <p:ext uri="{BB962C8B-B14F-4D97-AF65-F5344CB8AC3E}">
        <p14:creationId xmlns:p14="http://schemas.microsoft.com/office/powerpoint/2010/main" val="188325210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92620-8A83-00B1-A6F0-3FA457260A82}"/>
              </a:ext>
            </a:extLst>
          </p:cNvPr>
          <p:cNvSpPr>
            <a:spLocks noGrp="1"/>
          </p:cNvSpPr>
          <p:nvPr>
            <p:ph type="title"/>
          </p:nvPr>
        </p:nvSpPr>
        <p:spPr/>
        <p:txBody>
          <a:bodyPr/>
          <a:lstStyle/>
          <a:p>
            <a:r>
              <a:rPr lang="en-US" dirty="0"/>
              <a:t>Open-Label Study of Once-Daily </a:t>
            </a:r>
            <a:r>
              <a:rPr lang="en-US" dirty="0" err="1"/>
              <a:t>Atogepant</a:t>
            </a:r>
            <a:r>
              <a:rPr lang="en-US" dirty="0"/>
              <a:t> 60 mg</a:t>
            </a:r>
          </a:p>
        </p:txBody>
      </p:sp>
      <p:sp>
        <p:nvSpPr>
          <p:cNvPr id="3" name="Text Placeholder 2">
            <a:extLst>
              <a:ext uri="{FF2B5EF4-FFF2-40B4-BE49-F238E27FC236}">
                <a16:creationId xmlns:a16="http://schemas.microsoft.com/office/drawing/2014/main" id="{2CBEAB42-D1D1-E941-2CDD-14ECFAF4E0FC}"/>
              </a:ext>
            </a:extLst>
          </p:cNvPr>
          <p:cNvSpPr>
            <a:spLocks noGrp="1"/>
          </p:cNvSpPr>
          <p:nvPr>
            <p:ph type="body" sz="quarter" idx="1"/>
          </p:nvPr>
        </p:nvSpPr>
        <p:spPr>
          <a:xfrm>
            <a:off x="0" y="6019800"/>
            <a:ext cx="12192000" cy="838207"/>
          </a:xfrm>
        </p:spPr>
        <p:txBody>
          <a:bodyPr>
            <a:noAutofit/>
          </a:bodyPr>
          <a:lstStyle/>
          <a:p>
            <a:r>
              <a:rPr lang="en-US" sz="1400" dirty="0" err="1"/>
              <a:t>Ashina</a:t>
            </a:r>
            <a:r>
              <a:rPr lang="en-US" sz="1400" dirty="0"/>
              <a:t> M, et al. Presented at: AHS Annual Meeting; June 3-6, 2021; Orlando, FL.</a:t>
            </a:r>
          </a:p>
        </p:txBody>
      </p:sp>
      <p:graphicFrame>
        <p:nvGraphicFramePr>
          <p:cNvPr id="5" name="Chart 4">
            <a:extLst>
              <a:ext uri="{FF2B5EF4-FFF2-40B4-BE49-F238E27FC236}">
                <a16:creationId xmlns:a16="http://schemas.microsoft.com/office/drawing/2014/main" id="{8C494151-4F09-4C4A-A146-6FB1268BD18F}"/>
              </a:ext>
            </a:extLst>
          </p:cNvPr>
          <p:cNvGraphicFramePr/>
          <p:nvPr>
            <p:extLst>
              <p:ext uri="{D42A27DB-BD31-4B8C-83A1-F6EECF244321}">
                <p14:modId xmlns:p14="http://schemas.microsoft.com/office/powerpoint/2010/main" val="2933696085"/>
              </p:ext>
            </p:extLst>
          </p:nvPr>
        </p:nvGraphicFramePr>
        <p:xfrm>
          <a:off x="719668" y="1499769"/>
          <a:ext cx="10752667" cy="46573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8725822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348CD-25B1-6158-2415-FE9EFF5BDA81}"/>
              </a:ext>
            </a:extLst>
          </p:cNvPr>
          <p:cNvSpPr>
            <a:spLocks noGrp="1"/>
          </p:cNvSpPr>
          <p:nvPr>
            <p:ph type="title"/>
          </p:nvPr>
        </p:nvSpPr>
        <p:spPr/>
        <p:txBody>
          <a:bodyPr>
            <a:normAutofit fontScale="90000"/>
          </a:bodyPr>
          <a:lstStyle/>
          <a:p>
            <a:r>
              <a:rPr lang="en-US" dirty="0"/>
              <a:t>Open-Label Study of Once-Daily </a:t>
            </a:r>
            <a:r>
              <a:rPr lang="en-US" dirty="0" err="1"/>
              <a:t>Atogepant</a:t>
            </a:r>
            <a:r>
              <a:rPr lang="en-US" dirty="0"/>
              <a:t> 60 mg:</a:t>
            </a:r>
            <a:br>
              <a:rPr lang="en-US" dirty="0"/>
            </a:br>
            <a:r>
              <a:rPr lang="en-US" dirty="0"/>
              <a:t>AEs in Participants Treated with </a:t>
            </a:r>
            <a:r>
              <a:rPr lang="en-US" dirty="0" err="1"/>
              <a:t>Atogepant</a:t>
            </a:r>
            <a:endParaRPr lang="en-US" dirty="0"/>
          </a:p>
        </p:txBody>
      </p:sp>
      <p:sp>
        <p:nvSpPr>
          <p:cNvPr id="3" name="Text Placeholder 2">
            <a:extLst>
              <a:ext uri="{FF2B5EF4-FFF2-40B4-BE49-F238E27FC236}">
                <a16:creationId xmlns:a16="http://schemas.microsoft.com/office/drawing/2014/main" id="{5BCC6D37-C873-A582-6045-B63073DA8111}"/>
              </a:ext>
            </a:extLst>
          </p:cNvPr>
          <p:cNvSpPr>
            <a:spLocks noGrp="1"/>
          </p:cNvSpPr>
          <p:nvPr>
            <p:ph type="body" sz="quarter" idx="1"/>
          </p:nvPr>
        </p:nvSpPr>
        <p:spPr/>
        <p:txBody>
          <a:bodyPr>
            <a:normAutofit/>
          </a:bodyPr>
          <a:lstStyle/>
          <a:p>
            <a:r>
              <a:rPr lang="en-US" sz="1400" dirty="0" err="1"/>
              <a:t>Ashina</a:t>
            </a:r>
            <a:r>
              <a:rPr lang="en-US" sz="1400" dirty="0"/>
              <a:t> M, et al. Presented at: AHS Annual Meeting; June 3-6, 2021; Orlando, FL.</a:t>
            </a:r>
          </a:p>
        </p:txBody>
      </p:sp>
      <p:sp>
        <p:nvSpPr>
          <p:cNvPr id="4" name="Content Placeholder 3">
            <a:extLst>
              <a:ext uri="{FF2B5EF4-FFF2-40B4-BE49-F238E27FC236}">
                <a16:creationId xmlns:a16="http://schemas.microsoft.com/office/drawing/2014/main" id="{A732375D-FDAA-DF8B-26D5-7F4BAD5CF997}"/>
              </a:ext>
            </a:extLst>
          </p:cNvPr>
          <p:cNvSpPr txBox="1">
            <a:spLocks/>
          </p:cNvSpPr>
          <p:nvPr/>
        </p:nvSpPr>
        <p:spPr>
          <a:xfrm>
            <a:off x="719666" y="1567109"/>
            <a:ext cx="10752667" cy="4608022"/>
          </a:xfrm>
          <a:prstGeom prst="rect">
            <a:avLst/>
          </a:prstGeom>
        </p:spPr>
        <p:txBody>
          <a:bodyPr>
            <a:normAutofit/>
          </a:bodyPr>
          <a:lst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47" marR="0" indent="-32146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8"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lvl="1" eaLnBrk="1" fontAlgn="auto" hangingPunct="1">
              <a:buFont typeface="Arial" panose="020B0604020202020204" pitchFamily="34" charset="0"/>
              <a:buChar char="•"/>
            </a:pPr>
            <a:r>
              <a:rPr lang="en-US" sz="2800" kern="0" dirty="0"/>
              <a:t>AEs reported by 67% of participants treated with </a:t>
            </a:r>
            <a:r>
              <a:rPr lang="en-US" sz="2800" kern="0" dirty="0" err="1"/>
              <a:t>atogepant</a:t>
            </a:r>
            <a:endParaRPr lang="en-US" sz="2800" kern="0" dirty="0"/>
          </a:p>
          <a:p>
            <a:pPr lvl="2" eaLnBrk="1" fontAlgn="auto" hangingPunct="1">
              <a:buFont typeface="Arial" panose="020B0604020202020204" pitchFamily="34" charset="0"/>
              <a:buChar char="•"/>
            </a:pPr>
            <a:r>
              <a:rPr lang="en-US" kern="0" dirty="0"/>
              <a:t>18% considered by the investigator to be </a:t>
            </a:r>
            <a:r>
              <a:rPr lang="en-US" kern="0" dirty="0" err="1"/>
              <a:t>atogepant</a:t>
            </a:r>
            <a:r>
              <a:rPr lang="en-US" kern="0" dirty="0"/>
              <a:t>-related</a:t>
            </a:r>
          </a:p>
          <a:p>
            <a:pPr lvl="2" eaLnBrk="1" fontAlgn="auto" hangingPunct="1">
              <a:buFont typeface="Arial" panose="020B0604020202020204" pitchFamily="34" charset="0"/>
              <a:buChar char="•"/>
            </a:pPr>
            <a:r>
              <a:rPr lang="en-US" kern="0" dirty="0"/>
              <a:t>Discontinuation because of AEs: 5.7% </a:t>
            </a:r>
          </a:p>
          <a:p>
            <a:pPr lvl="1" eaLnBrk="1" fontAlgn="auto" hangingPunct="1">
              <a:buFont typeface="Arial" panose="020B0604020202020204" pitchFamily="34" charset="0"/>
              <a:buChar char="•"/>
            </a:pPr>
            <a:endParaRPr lang="en-US" sz="2800" kern="0" dirty="0"/>
          </a:p>
          <a:p>
            <a:pPr lvl="1" eaLnBrk="1" fontAlgn="auto" hangingPunct="1">
              <a:buFont typeface="Arial" panose="020B0604020202020204" pitchFamily="34" charset="0"/>
              <a:buChar char="•"/>
            </a:pPr>
            <a:r>
              <a:rPr lang="en-US" sz="2800" kern="0" dirty="0"/>
              <a:t>Most commonly reported AEs (≥5% of participants)</a:t>
            </a:r>
          </a:p>
          <a:p>
            <a:pPr lvl="2" eaLnBrk="1" fontAlgn="auto" hangingPunct="1">
              <a:buFont typeface="Arial" panose="020B0604020202020204" pitchFamily="34" charset="0"/>
              <a:buChar char="•"/>
            </a:pPr>
            <a:r>
              <a:rPr lang="en-US" kern="0" dirty="0"/>
              <a:t>URTI (10.3%)</a:t>
            </a:r>
          </a:p>
          <a:p>
            <a:pPr lvl="2" eaLnBrk="1" fontAlgn="auto" hangingPunct="1">
              <a:buFont typeface="Arial" panose="020B0604020202020204" pitchFamily="34" charset="0"/>
              <a:buChar char="•"/>
            </a:pPr>
            <a:r>
              <a:rPr lang="en-US" kern="0" dirty="0"/>
              <a:t>Constipation (7.2%)</a:t>
            </a:r>
          </a:p>
          <a:p>
            <a:pPr lvl="2" eaLnBrk="1" fontAlgn="auto" hangingPunct="1">
              <a:buFont typeface="Arial" panose="020B0604020202020204" pitchFamily="34" charset="0"/>
              <a:buChar char="•"/>
            </a:pPr>
            <a:r>
              <a:rPr lang="en-US" kern="0" dirty="0"/>
              <a:t>Nausea (6.3%)</a:t>
            </a:r>
          </a:p>
          <a:p>
            <a:pPr lvl="2" eaLnBrk="1" fontAlgn="auto" hangingPunct="1">
              <a:buFont typeface="Arial" panose="020B0604020202020204" pitchFamily="34" charset="0"/>
              <a:buChar char="•"/>
            </a:pPr>
            <a:r>
              <a:rPr lang="en-US" kern="0" dirty="0"/>
              <a:t>UTI (5.2%)</a:t>
            </a:r>
          </a:p>
        </p:txBody>
      </p:sp>
    </p:spTree>
    <p:extLst>
      <p:ext uri="{BB962C8B-B14F-4D97-AF65-F5344CB8AC3E}">
        <p14:creationId xmlns:p14="http://schemas.microsoft.com/office/powerpoint/2010/main" val="97998759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647E9-4188-06D4-61D0-C084E8B81A5E}"/>
              </a:ext>
            </a:extLst>
          </p:cNvPr>
          <p:cNvSpPr>
            <a:spLocks noGrp="1"/>
          </p:cNvSpPr>
          <p:nvPr>
            <p:ph type="title"/>
          </p:nvPr>
        </p:nvSpPr>
        <p:spPr>
          <a:xfrm>
            <a:off x="0" y="0"/>
            <a:ext cx="12192000" cy="1069680"/>
          </a:xfrm>
        </p:spPr>
        <p:txBody>
          <a:bodyPr>
            <a:normAutofit/>
          </a:bodyPr>
          <a:lstStyle/>
          <a:p>
            <a:r>
              <a:rPr lang="en-US" dirty="0"/>
              <a:t>CGRP Antibody Antagonists</a:t>
            </a:r>
          </a:p>
        </p:txBody>
      </p:sp>
      <p:sp>
        <p:nvSpPr>
          <p:cNvPr id="3" name="Text Placeholder 2">
            <a:extLst>
              <a:ext uri="{FF2B5EF4-FFF2-40B4-BE49-F238E27FC236}">
                <a16:creationId xmlns:a16="http://schemas.microsoft.com/office/drawing/2014/main" id="{447FE57C-52F7-C35A-C857-EBE82615AAAD}"/>
              </a:ext>
            </a:extLst>
          </p:cNvPr>
          <p:cNvSpPr>
            <a:spLocks noGrp="1"/>
          </p:cNvSpPr>
          <p:nvPr>
            <p:ph type="body" sz="quarter" idx="1"/>
          </p:nvPr>
        </p:nvSpPr>
        <p:spPr/>
        <p:txBody>
          <a:bodyPr>
            <a:noAutofit/>
          </a:bodyPr>
          <a:lstStyle/>
          <a:p>
            <a:r>
              <a:rPr lang="en-US" sz="1400" dirty="0"/>
              <a:t>ADCC = antibody-dependent cell-mediated cytotoxicity; CDC = complement-dependent cytotoxicity.</a:t>
            </a:r>
            <a:br>
              <a:rPr lang="en-US" sz="1400" dirty="0"/>
            </a:br>
            <a:r>
              <a:rPr lang="en-US" sz="1400" dirty="0"/>
              <a:t>FDA. Accessed August 18, 2022. https://</a:t>
            </a:r>
            <a:r>
              <a:rPr lang="en-US" sz="1400" dirty="0" err="1"/>
              <a:t>www.accessdata.fda.gov</a:t>
            </a:r>
            <a:r>
              <a:rPr lang="en-US" sz="1400" dirty="0"/>
              <a:t>/scripts/</a:t>
            </a:r>
            <a:r>
              <a:rPr lang="en-US" sz="1400" dirty="0" err="1"/>
              <a:t>cder</a:t>
            </a:r>
            <a:r>
              <a:rPr lang="en-US" sz="1400" dirty="0"/>
              <a:t>/</a:t>
            </a:r>
            <a:r>
              <a:rPr lang="en-US" sz="1400" dirty="0" err="1"/>
              <a:t>daf</a:t>
            </a:r>
            <a:r>
              <a:rPr lang="en-US" sz="1400" dirty="0"/>
              <a:t>/.</a:t>
            </a:r>
          </a:p>
        </p:txBody>
      </p:sp>
      <p:graphicFrame>
        <p:nvGraphicFramePr>
          <p:cNvPr id="4" name="Table 3">
            <a:extLst>
              <a:ext uri="{FF2B5EF4-FFF2-40B4-BE49-F238E27FC236}">
                <a16:creationId xmlns:a16="http://schemas.microsoft.com/office/drawing/2014/main" id="{74CD03F4-319A-5D06-E929-70F7F2824A8C}"/>
              </a:ext>
            </a:extLst>
          </p:cNvPr>
          <p:cNvGraphicFramePr>
            <a:graphicFrameLocks noGrp="1"/>
          </p:cNvGraphicFramePr>
          <p:nvPr>
            <p:extLst>
              <p:ext uri="{D42A27DB-BD31-4B8C-83A1-F6EECF244321}">
                <p14:modId xmlns:p14="http://schemas.microsoft.com/office/powerpoint/2010/main" val="1084792283"/>
              </p:ext>
            </p:extLst>
          </p:nvPr>
        </p:nvGraphicFramePr>
        <p:xfrm>
          <a:off x="1371599" y="990600"/>
          <a:ext cx="9448802" cy="5169201"/>
        </p:xfrm>
        <a:graphic>
          <a:graphicData uri="http://schemas.openxmlformats.org/drawingml/2006/table">
            <a:tbl>
              <a:tblPr>
                <a:tableStyleId>{5940675A-B579-460E-94D1-54222C63F5DA}</a:tableStyleId>
              </a:tblPr>
              <a:tblGrid>
                <a:gridCol w="2784022">
                  <a:extLst>
                    <a:ext uri="{9D8B030D-6E8A-4147-A177-3AD203B41FA5}">
                      <a16:colId xmlns:a16="http://schemas.microsoft.com/office/drawing/2014/main" val="20000"/>
                    </a:ext>
                  </a:extLst>
                </a:gridCol>
                <a:gridCol w="2390322">
                  <a:extLst>
                    <a:ext uri="{9D8B030D-6E8A-4147-A177-3AD203B41FA5}">
                      <a16:colId xmlns:a16="http://schemas.microsoft.com/office/drawing/2014/main" val="20001"/>
                    </a:ext>
                  </a:extLst>
                </a:gridCol>
                <a:gridCol w="4274458">
                  <a:extLst>
                    <a:ext uri="{9D8B030D-6E8A-4147-A177-3AD203B41FA5}">
                      <a16:colId xmlns:a16="http://schemas.microsoft.com/office/drawing/2014/main" val="20002"/>
                    </a:ext>
                  </a:extLst>
                </a:gridCol>
              </a:tblGrid>
              <a:tr h="463878">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en-US" sz="1800" b="1" dirty="0">
                          <a:solidFill>
                            <a:schemeClr val="tx1">
                              <a:lumMod val="95000"/>
                              <a:lumOff val="5000"/>
                            </a:schemeClr>
                          </a:solidFill>
                        </a:rPr>
                        <a:t>Agent</a:t>
                      </a:r>
                      <a:endParaRPr lang="en-US" sz="1800" b="1" dirty="0">
                        <a:solidFill>
                          <a:schemeClr val="tx1">
                            <a:lumMod val="95000"/>
                            <a:lumOff val="5000"/>
                          </a:schemeClr>
                        </a:solidFill>
                        <a:latin typeface="Arial" panose="020B0604020202020204" pitchFamily="34" charset="0"/>
                        <a:cs typeface="Arial" panose="020B0604020202020204" pitchFamily="34" charset="0"/>
                      </a:endParaRPr>
                    </a:p>
                  </a:txBody>
                  <a:tcPr marL="0" marR="0" marT="45724" marB="45724" anchor="ct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en-US" sz="1800" b="1" dirty="0">
                          <a:solidFill>
                            <a:schemeClr val="tx1">
                              <a:lumMod val="95000"/>
                              <a:lumOff val="5000"/>
                            </a:schemeClr>
                          </a:solidFill>
                        </a:rPr>
                        <a:t>Dosing</a:t>
                      </a:r>
                      <a:endParaRPr lang="en-US" sz="1800" b="1" dirty="0">
                        <a:solidFill>
                          <a:schemeClr val="tx1">
                            <a:lumMod val="95000"/>
                            <a:lumOff val="5000"/>
                          </a:schemeClr>
                        </a:solidFill>
                        <a:latin typeface="Arial" panose="020B0604020202020204" pitchFamily="34" charset="0"/>
                        <a:cs typeface="Arial" panose="020B0604020202020204" pitchFamily="34" charset="0"/>
                      </a:endParaRPr>
                    </a:p>
                  </a:txBody>
                  <a:tcPr marL="0" marR="0" marT="45724" marB="45724" anchor="ct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en-US" sz="1800" b="1" dirty="0">
                          <a:solidFill>
                            <a:schemeClr val="tx1">
                              <a:lumMod val="95000"/>
                              <a:lumOff val="5000"/>
                            </a:schemeClr>
                          </a:solidFill>
                        </a:rPr>
                        <a:t>Development Notes</a:t>
                      </a:r>
                      <a:endParaRPr lang="en-US" sz="1800" b="1" dirty="0">
                        <a:solidFill>
                          <a:schemeClr val="tx1">
                            <a:lumMod val="95000"/>
                            <a:lumOff val="5000"/>
                          </a:schemeClr>
                        </a:solidFill>
                        <a:latin typeface="Arial" panose="020B0604020202020204" pitchFamily="34" charset="0"/>
                        <a:cs typeface="Arial" panose="020B0604020202020204" pitchFamily="34" charset="0"/>
                      </a:endParaRPr>
                    </a:p>
                  </a:txBody>
                  <a:tcPr marL="0" marR="0" marT="45724" marB="45724" anchor="ctr"/>
                </a:tc>
                <a:extLst>
                  <a:ext uri="{0D108BD9-81ED-4DB2-BD59-A6C34878D82A}">
                    <a16:rowId xmlns:a16="http://schemas.microsoft.com/office/drawing/2014/main" val="10000"/>
                  </a:ext>
                </a:extLst>
              </a:tr>
              <a:tr h="1413459">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en-US" sz="1800" kern="1200" dirty="0">
                          <a:solidFill>
                            <a:schemeClr val="tx1"/>
                          </a:solidFill>
                        </a:rPr>
                        <a:t>ALD403</a:t>
                      </a:r>
                    </a:p>
                    <a:p>
                      <a:pPr algn="ctr"/>
                      <a:r>
                        <a:rPr lang="en-US" sz="1800" b="1" kern="1200" dirty="0" err="1">
                          <a:solidFill>
                            <a:schemeClr val="tx1"/>
                          </a:solidFill>
                        </a:rPr>
                        <a:t>Eptinezumab</a:t>
                      </a:r>
                      <a:endParaRPr lang="en-US" sz="1800" b="1" kern="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rPr>
                        <a:t> </a:t>
                      </a:r>
                      <a:r>
                        <a:rPr lang="en-US" sz="1800" b="0" kern="1200" baseline="0" dirty="0">
                          <a:solidFill>
                            <a:schemeClr val="tx1"/>
                          </a:solidFill>
                        </a:rPr>
                        <a:t>(</a:t>
                      </a:r>
                      <a:r>
                        <a:rPr lang="en-US" sz="1800" b="0" kern="1200" dirty="0">
                          <a:solidFill>
                            <a:srgbClr val="0070C0"/>
                          </a:solidFill>
                        </a:rPr>
                        <a:t>FDA-approved</a:t>
                      </a:r>
                      <a:r>
                        <a:rPr lang="en-US" sz="1800" b="0" kern="1200" baseline="0" dirty="0">
                          <a:solidFill>
                            <a:srgbClr val="0070C0"/>
                          </a:solidFill>
                        </a:rPr>
                        <a:t> Feb 2020</a:t>
                      </a:r>
                      <a:r>
                        <a:rPr lang="en-US" sz="1800" b="0" kern="1200" baseline="0" dirty="0">
                          <a:solidFill>
                            <a:schemeClr val="tx1"/>
                          </a:solidFill>
                        </a:rPr>
                        <a:t>)</a:t>
                      </a:r>
                      <a:endParaRPr lang="en-US" sz="1800" b="0" kern="1200" dirty="0">
                        <a:solidFill>
                          <a:schemeClr val="tx1"/>
                        </a:solidFill>
                        <a:latin typeface="Arial" panose="020B0604020202020204" pitchFamily="34" charset="0"/>
                        <a:ea typeface="ＭＳ Ｐゴシック"/>
                        <a:cs typeface="Arial" panose="020B0604020202020204" pitchFamily="34" charset="0"/>
                      </a:endParaRPr>
                    </a:p>
                  </a:txBody>
                  <a:tcPr marL="0" marR="0" marT="45724" marB="45724" anchor="ct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en-US" sz="1800" b="1" dirty="0">
                          <a:solidFill>
                            <a:schemeClr val="tx1"/>
                          </a:solidFill>
                        </a:rPr>
                        <a:t>IV</a:t>
                      </a:r>
                      <a:r>
                        <a:rPr lang="en-US" sz="1800" b="1" baseline="0" dirty="0">
                          <a:solidFill>
                            <a:schemeClr val="tx1"/>
                          </a:solidFill>
                        </a:rPr>
                        <a:t> quarterly</a:t>
                      </a:r>
                      <a:endParaRPr lang="en-US" sz="1800" b="1" dirty="0">
                        <a:solidFill>
                          <a:schemeClr val="tx1"/>
                        </a:solidFill>
                        <a:latin typeface="Arial" panose="020B0604020202020204" pitchFamily="34" charset="0"/>
                        <a:cs typeface="Arial" panose="020B0604020202020204" pitchFamily="34" charset="0"/>
                      </a:endParaRPr>
                    </a:p>
                  </a:txBody>
                  <a:tcPr marL="0" marR="0" marT="45724" marB="45724" anchor="ct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a:t>Humanized (rabbit) IgG1</a:t>
                      </a:r>
                    </a:p>
                    <a:p>
                      <a:pPr algn="ctr"/>
                      <a:r>
                        <a:rPr lang="en-US" altLang="en-US" sz="1800" dirty="0">
                          <a:solidFill>
                            <a:schemeClr val="tx1"/>
                          </a:solidFill>
                        </a:rPr>
                        <a:t>N-glycosylation site mutation </a:t>
                      </a:r>
                    </a:p>
                    <a:p>
                      <a:pPr algn="ctr"/>
                      <a:r>
                        <a:rPr lang="en-US" altLang="en-US" sz="1800" dirty="0">
                          <a:solidFill>
                            <a:schemeClr val="tx1"/>
                          </a:solidFill>
                        </a:rPr>
                        <a:t>Eliminates ADCC/CDC</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dirty="0"/>
                        <a:t>Manufactured using yeast (Pichia)</a:t>
                      </a:r>
                      <a:endParaRPr lang="en-US" altLang="en-US" sz="1800" dirty="0">
                        <a:latin typeface="Arial" panose="020B0604020202020204" pitchFamily="34" charset="0"/>
                        <a:cs typeface="Arial" panose="020B0604020202020204" pitchFamily="34" charset="0"/>
                      </a:endParaRPr>
                    </a:p>
                  </a:txBody>
                  <a:tcPr marL="81280" marR="81280" marT="45724" marB="45724" anchor="ctr"/>
                </a:tc>
                <a:extLst>
                  <a:ext uri="{0D108BD9-81ED-4DB2-BD59-A6C34878D82A}">
                    <a16:rowId xmlns:a16="http://schemas.microsoft.com/office/drawing/2014/main" val="10001"/>
                  </a:ext>
                </a:extLst>
              </a:tr>
              <a:tr h="1159697">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en-US" sz="1800" kern="1200" dirty="0">
                          <a:solidFill>
                            <a:schemeClr val="tx1"/>
                          </a:solidFill>
                        </a:rPr>
                        <a:t>AA334</a:t>
                      </a:r>
                    </a:p>
                    <a:p>
                      <a:pPr algn="ctr"/>
                      <a:r>
                        <a:rPr lang="en-US" sz="1800" b="1" kern="1200" dirty="0" err="1">
                          <a:solidFill>
                            <a:schemeClr val="tx1"/>
                          </a:solidFill>
                        </a:rPr>
                        <a:t>Erenumab</a:t>
                      </a:r>
                      <a:endParaRPr lang="en-US" sz="1800" b="1" kern="1200" dirty="0">
                        <a:solidFill>
                          <a:schemeClr val="tx1"/>
                        </a:solidFill>
                      </a:endParaRPr>
                    </a:p>
                    <a:p>
                      <a:pPr algn="ctr"/>
                      <a:r>
                        <a:rPr lang="en-US" sz="1800" b="0" kern="1200" dirty="0">
                          <a:solidFill>
                            <a:schemeClr val="tx1"/>
                          </a:solidFill>
                        </a:rPr>
                        <a:t>(</a:t>
                      </a:r>
                      <a:r>
                        <a:rPr lang="en-US" sz="1800" b="0" kern="1200" dirty="0">
                          <a:solidFill>
                            <a:srgbClr val="0070C0"/>
                          </a:solidFill>
                        </a:rPr>
                        <a:t>FDA-approved</a:t>
                      </a:r>
                      <a:r>
                        <a:rPr lang="en-US" sz="1800" b="0" kern="1200" baseline="0" dirty="0">
                          <a:solidFill>
                            <a:srgbClr val="0070C0"/>
                          </a:solidFill>
                        </a:rPr>
                        <a:t> May 2018</a:t>
                      </a:r>
                      <a:r>
                        <a:rPr lang="en-US" sz="1800" b="0" kern="1200" baseline="0" dirty="0">
                          <a:solidFill>
                            <a:schemeClr val="tx1"/>
                          </a:solidFill>
                        </a:rPr>
                        <a:t>)</a:t>
                      </a:r>
                      <a:endParaRPr lang="en-US" sz="1800" b="0" kern="1200" dirty="0">
                        <a:solidFill>
                          <a:schemeClr val="tx1"/>
                        </a:solidFill>
                      </a:endParaRPr>
                    </a:p>
                    <a:p>
                      <a:pPr algn="ctr"/>
                      <a:endParaRPr lang="en-US" sz="1800" dirty="0">
                        <a:solidFill>
                          <a:schemeClr val="tx1"/>
                        </a:solidFill>
                        <a:latin typeface="Arial" panose="020B0604020202020204" pitchFamily="34" charset="0"/>
                        <a:cs typeface="Arial" panose="020B0604020202020204" pitchFamily="34" charset="0"/>
                      </a:endParaRPr>
                    </a:p>
                  </a:txBody>
                  <a:tcPr marL="0" marR="0" marT="45724" marB="45724" anchor="ct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en-US" sz="1800" b="1" dirty="0">
                          <a:solidFill>
                            <a:schemeClr val="tx1"/>
                          </a:solidFill>
                        </a:rPr>
                        <a:t>SC monthly</a:t>
                      </a:r>
                      <a:endParaRPr lang="en-US" sz="1800" b="1" dirty="0">
                        <a:solidFill>
                          <a:schemeClr val="tx1"/>
                        </a:solidFill>
                        <a:latin typeface="Arial" panose="020B0604020202020204" pitchFamily="34" charset="0"/>
                        <a:cs typeface="Arial" panose="020B0604020202020204" pitchFamily="34" charset="0"/>
                      </a:endParaRPr>
                    </a:p>
                  </a:txBody>
                  <a:tcPr marL="0" marR="0" marT="45724" marB="45724" anchor="ct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u="none" kern="1200" dirty="0">
                          <a:solidFill>
                            <a:schemeClr val="tx1"/>
                          </a:solidFill>
                        </a:rPr>
                        <a:t>Human</a:t>
                      </a:r>
                      <a:r>
                        <a:rPr lang="en-US" altLang="en-US" sz="1800" b="1" kern="1200" dirty="0">
                          <a:solidFill>
                            <a:schemeClr val="tx1"/>
                          </a:solidFill>
                        </a:rPr>
                        <a:t> IgG2  </a:t>
                      </a:r>
                      <a:br>
                        <a:rPr lang="en-US" altLang="en-US" sz="1800" b="1" kern="1200" dirty="0">
                          <a:solidFill>
                            <a:schemeClr val="tx1"/>
                          </a:solidFill>
                        </a:rPr>
                      </a:br>
                      <a:r>
                        <a:rPr lang="en-US" altLang="en-US" sz="1800" b="0" kern="1200" dirty="0">
                          <a:solidFill>
                            <a:schemeClr val="tx1"/>
                          </a:solidFill>
                        </a:rPr>
                        <a:t>No Fc framework modification </a:t>
                      </a:r>
                      <a:r>
                        <a:rPr lang="en-US" sz="1800" dirty="0">
                          <a:solidFill>
                            <a:schemeClr val="tx1"/>
                          </a:solidFill>
                        </a:rPr>
                        <a:t>Recognizes functional </a:t>
                      </a:r>
                      <a:r>
                        <a:rPr lang="en-US" sz="1800" u="sng" dirty="0">
                          <a:solidFill>
                            <a:schemeClr val="tx1"/>
                          </a:solidFill>
                        </a:rPr>
                        <a:t>CLR/RAMP1 receptor complex</a:t>
                      </a:r>
                      <a:endParaRPr lang="en-US" sz="1800" dirty="0">
                        <a:solidFill>
                          <a:schemeClr val="tx1"/>
                        </a:solidFill>
                        <a:latin typeface="Arial" panose="020B0604020202020204" pitchFamily="34" charset="0"/>
                        <a:cs typeface="Arial" panose="020B0604020202020204" pitchFamily="34" charset="0"/>
                      </a:endParaRPr>
                    </a:p>
                  </a:txBody>
                  <a:tcPr marL="81280" marR="81280" marT="45724" marB="45724" anchor="ctr"/>
                </a:tc>
                <a:extLst>
                  <a:ext uri="{0D108BD9-81ED-4DB2-BD59-A6C34878D82A}">
                    <a16:rowId xmlns:a16="http://schemas.microsoft.com/office/drawing/2014/main" val="10002"/>
                  </a:ext>
                </a:extLst>
              </a:tr>
              <a:tr h="883415">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en-US" sz="1800" kern="1200" dirty="0">
                          <a:solidFill>
                            <a:schemeClr val="tx1"/>
                          </a:solidFill>
                        </a:rPr>
                        <a:t>LY2951742</a:t>
                      </a:r>
                    </a:p>
                    <a:p>
                      <a:pPr algn="ctr"/>
                      <a:r>
                        <a:rPr lang="en-US" sz="1800" b="1" kern="1200" dirty="0" err="1">
                          <a:solidFill>
                            <a:schemeClr val="tx1"/>
                          </a:solidFill>
                        </a:rPr>
                        <a:t>Galcanezumab</a:t>
                      </a:r>
                      <a:endParaRPr lang="en-US" sz="1800" b="1" kern="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rPr>
                        <a:t>(</a:t>
                      </a:r>
                      <a:r>
                        <a:rPr lang="en-US" sz="1800" b="0" kern="1200" dirty="0">
                          <a:solidFill>
                            <a:srgbClr val="0070C0"/>
                          </a:solidFill>
                        </a:rPr>
                        <a:t>FDA-approved</a:t>
                      </a:r>
                      <a:r>
                        <a:rPr lang="en-US" sz="1800" b="0" kern="1200" baseline="0" dirty="0">
                          <a:solidFill>
                            <a:srgbClr val="0070C0"/>
                          </a:solidFill>
                        </a:rPr>
                        <a:t> Sep 2018</a:t>
                      </a:r>
                      <a:r>
                        <a:rPr lang="en-US" sz="1800" b="0" kern="1200" baseline="0" dirty="0">
                          <a:solidFill>
                            <a:schemeClr val="tx1"/>
                          </a:solidFill>
                        </a:rPr>
                        <a:t>)</a:t>
                      </a:r>
                      <a:endParaRPr lang="en-US" sz="1800" b="0" kern="1200" baseline="0" dirty="0">
                        <a:solidFill>
                          <a:schemeClr val="tx1"/>
                        </a:solidFill>
                        <a:latin typeface="Arial" panose="020B0604020202020204" pitchFamily="34" charset="0"/>
                        <a:ea typeface="ＭＳ Ｐゴシック"/>
                        <a:cs typeface="Arial" panose="020B0604020202020204" pitchFamily="34" charset="0"/>
                      </a:endParaRPr>
                    </a:p>
                  </a:txBody>
                  <a:tcPr marL="0" marR="0" marT="45724" marB="45724" anchor="ct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en-US" sz="1800" b="1" dirty="0">
                          <a:solidFill>
                            <a:schemeClr val="tx1"/>
                          </a:solidFill>
                        </a:rPr>
                        <a:t>SC monthly</a:t>
                      </a:r>
                      <a:endParaRPr lang="en-US" sz="1800" b="1" dirty="0">
                        <a:solidFill>
                          <a:schemeClr val="tx1"/>
                        </a:solidFill>
                        <a:latin typeface="Arial" panose="020B0604020202020204" pitchFamily="34" charset="0"/>
                        <a:cs typeface="Arial" panose="020B0604020202020204" pitchFamily="34" charset="0"/>
                      </a:endParaRPr>
                    </a:p>
                  </a:txBody>
                  <a:tcPr marL="0" marR="0" marT="45724" marB="45724" anchor="ct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1800" b="1" dirty="0">
                          <a:solidFill>
                            <a:schemeClr val="tx1"/>
                          </a:solidFill>
                        </a:rPr>
                        <a:t> </a:t>
                      </a:r>
                      <a:r>
                        <a:rPr lang="en-US" altLang="en-US" sz="1800" b="1" kern="1200" dirty="0">
                          <a:solidFill>
                            <a:schemeClr val="tx1"/>
                          </a:solidFill>
                        </a:rPr>
                        <a:t>Humanized </a:t>
                      </a:r>
                      <a:r>
                        <a:rPr lang="en-US" altLang="en-US" sz="1800" b="1" dirty="0">
                          <a:solidFill>
                            <a:schemeClr val="tx1"/>
                          </a:solidFill>
                        </a:rPr>
                        <a:t>IgG4</a:t>
                      </a:r>
                      <a:r>
                        <a:rPr lang="en-US" altLang="en-US" sz="1800" dirty="0">
                          <a:solidFill>
                            <a:schemeClr val="tx1"/>
                          </a:solidFill>
                        </a:rPr>
                        <a:t> desialylated</a:t>
                      </a:r>
                      <a:endParaRPr lang="en-US" sz="1800" dirty="0">
                        <a:solidFill>
                          <a:schemeClr val="tx1"/>
                        </a:solidFill>
                        <a:latin typeface="Arial" panose="020B0604020202020204" pitchFamily="34" charset="0"/>
                        <a:cs typeface="Arial" panose="020B0604020202020204" pitchFamily="34" charset="0"/>
                      </a:endParaRPr>
                    </a:p>
                  </a:txBody>
                  <a:tcPr marL="81280" marR="81280" marT="45724" marB="45724" anchor="ctr"/>
                </a:tc>
                <a:extLst>
                  <a:ext uri="{0D108BD9-81ED-4DB2-BD59-A6C34878D82A}">
                    <a16:rowId xmlns:a16="http://schemas.microsoft.com/office/drawing/2014/main" val="10003"/>
                  </a:ext>
                </a:extLst>
              </a:tr>
              <a:tr h="1148437">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en-US" sz="1800" kern="1200" dirty="0">
                          <a:solidFill>
                            <a:schemeClr val="tx1"/>
                          </a:solidFill>
                        </a:rPr>
                        <a:t>LBR-101</a:t>
                      </a:r>
                    </a:p>
                    <a:p>
                      <a:pPr algn="ctr"/>
                      <a:r>
                        <a:rPr lang="en-US" sz="1800" kern="1200" dirty="0">
                          <a:solidFill>
                            <a:schemeClr val="tx1"/>
                          </a:solidFill>
                        </a:rPr>
                        <a:t>TEV48125</a:t>
                      </a:r>
                    </a:p>
                    <a:p>
                      <a:pPr algn="ctr"/>
                      <a:r>
                        <a:rPr lang="en-US" sz="1800" b="1" kern="1200" dirty="0" err="1">
                          <a:solidFill>
                            <a:schemeClr val="tx1"/>
                          </a:solidFill>
                        </a:rPr>
                        <a:t>Fremanezumab</a:t>
                      </a:r>
                      <a:endParaRPr lang="en-US" sz="1800" b="1" kern="1200" dirty="0">
                        <a:solidFill>
                          <a:schemeClr val="tx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rPr>
                        <a:t>(</a:t>
                      </a:r>
                      <a:r>
                        <a:rPr lang="en-US" sz="1800" b="0" kern="1200" dirty="0">
                          <a:solidFill>
                            <a:srgbClr val="0070C0"/>
                          </a:solidFill>
                        </a:rPr>
                        <a:t>FDA-approved</a:t>
                      </a:r>
                      <a:r>
                        <a:rPr lang="en-US" sz="1800" b="0" kern="1200" baseline="0" dirty="0">
                          <a:solidFill>
                            <a:srgbClr val="0070C0"/>
                          </a:solidFill>
                        </a:rPr>
                        <a:t> Sep 2018</a:t>
                      </a:r>
                      <a:r>
                        <a:rPr lang="en-US" sz="1800" b="0" kern="1200" baseline="0" dirty="0">
                          <a:solidFill>
                            <a:schemeClr val="tx1"/>
                          </a:solidFill>
                        </a:rPr>
                        <a:t>)</a:t>
                      </a:r>
                      <a:endParaRPr lang="en-US" sz="1800" b="0" kern="1200" baseline="0" dirty="0">
                        <a:solidFill>
                          <a:schemeClr val="tx1"/>
                        </a:solidFill>
                        <a:latin typeface="Arial" panose="020B0604020202020204" pitchFamily="34" charset="0"/>
                        <a:ea typeface="ＭＳ Ｐゴシック"/>
                        <a:cs typeface="Arial" panose="020B0604020202020204" pitchFamily="34" charset="0"/>
                      </a:endParaRPr>
                    </a:p>
                  </a:txBody>
                  <a:tcPr marL="0" marR="0" marT="45724" marB="45724" anchor="ct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algn="ctr"/>
                      <a:r>
                        <a:rPr lang="en-US" sz="1800" b="1" dirty="0">
                          <a:solidFill>
                            <a:schemeClr val="tx1"/>
                          </a:solidFill>
                        </a:rPr>
                        <a:t>SC monthly or quarterly</a:t>
                      </a:r>
                    </a:p>
                    <a:p>
                      <a:pPr algn="ctr"/>
                      <a:endParaRPr lang="en-US" sz="1800" b="1" dirty="0">
                        <a:solidFill>
                          <a:schemeClr val="tx1"/>
                        </a:solidFill>
                        <a:latin typeface="Arial" panose="020B0604020202020204" pitchFamily="34" charset="0"/>
                        <a:cs typeface="Arial" panose="020B0604020202020204" pitchFamily="34" charset="0"/>
                      </a:endParaRPr>
                    </a:p>
                  </a:txBody>
                  <a:tcPr marL="0" marR="0" marT="45724" marB="45724" anchor="ctr"/>
                </a:tc>
                <a:tc>
                  <a:txBody>
                    <a:bodyPr/>
                    <a:lstStyle>
                      <a:lvl1pPr marL="0" algn="l" defTabSz="914400" rtl="0" eaLnBrk="1" latinLnBrk="0" hangingPunct="1">
                        <a:defRPr sz="1800" kern="1200">
                          <a:solidFill>
                            <a:schemeClr val="tx1"/>
                          </a:solidFill>
                          <a:latin typeface="Arial"/>
                          <a:ea typeface="ＭＳ Ｐゴシック"/>
                          <a:cs typeface=""/>
                        </a:defRPr>
                      </a:lvl1pPr>
                      <a:lvl2pPr marL="457200" algn="l" defTabSz="914400" rtl="0" eaLnBrk="1" latinLnBrk="0" hangingPunct="1">
                        <a:defRPr sz="1800" kern="1200">
                          <a:solidFill>
                            <a:schemeClr val="tx1"/>
                          </a:solidFill>
                          <a:latin typeface="Arial"/>
                          <a:ea typeface="ＭＳ Ｐゴシック"/>
                          <a:cs typeface=""/>
                        </a:defRPr>
                      </a:lvl2pPr>
                      <a:lvl3pPr marL="914400" algn="l" defTabSz="914400" rtl="0" eaLnBrk="1" latinLnBrk="0" hangingPunct="1">
                        <a:defRPr sz="1800" kern="1200">
                          <a:solidFill>
                            <a:schemeClr val="tx1"/>
                          </a:solidFill>
                          <a:latin typeface="Arial"/>
                          <a:ea typeface="ＭＳ Ｐゴシック"/>
                          <a:cs typeface=""/>
                        </a:defRPr>
                      </a:lvl3pPr>
                      <a:lvl4pPr marL="1371600" algn="l" defTabSz="914400" rtl="0" eaLnBrk="1" latinLnBrk="0" hangingPunct="1">
                        <a:defRPr sz="1800" kern="1200">
                          <a:solidFill>
                            <a:schemeClr val="tx1"/>
                          </a:solidFill>
                          <a:latin typeface="Arial"/>
                          <a:ea typeface="ＭＳ Ｐゴシック"/>
                          <a:cs typeface=""/>
                        </a:defRPr>
                      </a:lvl4pPr>
                      <a:lvl5pPr marL="1828800" algn="l" defTabSz="914400" rtl="0" eaLnBrk="1" latinLnBrk="0" hangingPunct="1">
                        <a:defRPr sz="1800" kern="1200">
                          <a:solidFill>
                            <a:schemeClr val="tx1"/>
                          </a:solidFill>
                          <a:latin typeface="Arial"/>
                          <a:ea typeface="ＭＳ Ｐゴシック"/>
                          <a:cs typeface=""/>
                        </a:defRPr>
                      </a:lvl5pPr>
                      <a:lvl6pPr marL="2286000" algn="l" defTabSz="914400" rtl="0" eaLnBrk="1" latinLnBrk="0" hangingPunct="1">
                        <a:defRPr sz="1800" kern="1200">
                          <a:solidFill>
                            <a:schemeClr val="tx1"/>
                          </a:solidFill>
                          <a:latin typeface="Arial"/>
                          <a:ea typeface="ＭＳ Ｐゴシック"/>
                          <a:cs typeface=""/>
                        </a:defRPr>
                      </a:lvl6pPr>
                      <a:lvl7pPr marL="2743200" algn="l" defTabSz="914400" rtl="0" eaLnBrk="1" latinLnBrk="0" hangingPunct="1">
                        <a:defRPr sz="1800" kern="1200">
                          <a:solidFill>
                            <a:schemeClr val="tx1"/>
                          </a:solidFill>
                          <a:latin typeface="Arial"/>
                          <a:ea typeface="ＭＳ Ｐゴシック"/>
                          <a:cs typeface=""/>
                        </a:defRPr>
                      </a:lvl7pPr>
                      <a:lvl8pPr marL="3200400" algn="l" defTabSz="914400" rtl="0" eaLnBrk="1" latinLnBrk="0" hangingPunct="1">
                        <a:defRPr sz="1800" kern="1200">
                          <a:solidFill>
                            <a:schemeClr val="tx1"/>
                          </a:solidFill>
                          <a:latin typeface="Arial"/>
                          <a:ea typeface="ＭＳ Ｐゴシック"/>
                          <a:cs typeface=""/>
                        </a:defRPr>
                      </a:lvl8pPr>
                      <a:lvl9pPr marL="3657600" algn="l" defTabSz="914400" rtl="0" eaLnBrk="1" latinLnBrk="0" hangingPunct="1">
                        <a:defRPr sz="1800" kern="1200">
                          <a:solidFill>
                            <a:schemeClr val="tx1"/>
                          </a:solidFill>
                          <a:latin typeface="Arial"/>
                          <a:ea typeface="ＭＳ Ｐゴシック"/>
                          <a:cs typeface=""/>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tx1"/>
                          </a:solidFill>
                        </a:rPr>
                        <a:t> </a:t>
                      </a:r>
                      <a:r>
                        <a:rPr lang="en-US" altLang="en-US" sz="1800" b="1" kern="1200" dirty="0">
                          <a:solidFill>
                            <a:schemeClr val="tx1"/>
                          </a:solidFill>
                        </a:rPr>
                        <a:t>Humanized (murine) </a:t>
                      </a:r>
                      <a:r>
                        <a:rPr lang="en-US" sz="1800" b="1" kern="1200" dirty="0">
                          <a:solidFill>
                            <a:schemeClr val="tx1"/>
                          </a:solidFill>
                        </a:rPr>
                        <a:t>IgG2a </a:t>
                      </a:r>
                      <a:r>
                        <a:rPr lang="en-US" sz="1800" b="1" kern="1200" baseline="0" dirty="0">
                          <a:solidFill>
                            <a:schemeClr val="tx1"/>
                          </a:solidFill>
                        </a:rPr>
                        <a:t>kappa</a:t>
                      </a:r>
                      <a:r>
                        <a:rPr lang="en-US" sz="1800" b="1" kern="1200" dirty="0">
                          <a:solidFill>
                            <a:schemeClr val="tx1"/>
                          </a:solidFill>
                        </a:rPr>
                        <a:t> </a:t>
                      </a:r>
                      <a:r>
                        <a:rPr lang="en-US" sz="1800" b="1" baseline="0" dirty="0">
                          <a:solidFill>
                            <a:schemeClr val="tx1"/>
                          </a:solidFill>
                          <a:effectLst/>
                        </a:rPr>
                        <a:t>C</a:t>
                      </a:r>
                      <a:r>
                        <a:rPr lang="en-US" sz="1800" b="1" baseline="-25000" dirty="0">
                          <a:solidFill>
                            <a:schemeClr val="tx1"/>
                          </a:solidFill>
                          <a:effectLst/>
                        </a:rPr>
                        <a:t>H</a:t>
                      </a:r>
                      <a:r>
                        <a:rPr lang="en-US" sz="1800" b="1" baseline="0" dirty="0">
                          <a:solidFill>
                            <a:schemeClr val="tx1"/>
                          </a:solidFill>
                          <a:effectLst/>
                        </a:rPr>
                        <a:t> </a:t>
                      </a:r>
                      <a:r>
                        <a:rPr lang="en-US" sz="1800" baseline="0" dirty="0">
                          <a:solidFill>
                            <a:schemeClr val="tx1"/>
                          </a:solidFill>
                          <a:effectLst/>
                        </a:rPr>
                        <a:t>Has 2-point mutations </a:t>
                      </a:r>
                      <a:br>
                        <a:rPr lang="en-US" sz="1800" baseline="0" dirty="0">
                          <a:solidFill>
                            <a:schemeClr val="tx1"/>
                          </a:solidFill>
                          <a:effectLst/>
                        </a:rPr>
                      </a:br>
                      <a:r>
                        <a:rPr lang="en-US" sz="1800" baseline="0" dirty="0">
                          <a:solidFill>
                            <a:schemeClr val="tx1"/>
                          </a:solidFill>
                          <a:effectLst/>
                        </a:rPr>
                        <a:t>Reduces </a:t>
                      </a:r>
                      <a:r>
                        <a:rPr lang="en-US" sz="1800" b="1" baseline="0" dirty="0">
                          <a:solidFill>
                            <a:schemeClr val="tx1"/>
                          </a:solidFill>
                          <a:effectLst/>
                        </a:rPr>
                        <a:t>Fc</a:t>
                      </a:r>
                      <a:r>
                        <a:rPr lang="el-GR" sz="1800" b="1" baseline="0" dirty="0">
                          <a:solidFill>
                            <a:schemeClr val="tx1"/>
                          </a:solidFill>
                          <a:effectLst/>
                        </a:rPr>
                        <a:t>γ</a:t>
                      </a:r>
                      <a:r>
                        <a:rPr lang="en-US" sz="1800" b="1" baseline="0" dirty="0">
                          <a:solidFill>
                            <a:schemeClr val="tx1"/>
                          </a:solidFill>
                          <a:effectLst/>
                        </a:rPr>
                        <a:t>R </a:t>
                      </a:r>
                      <a:r>
                        <a:rPr lang="en-US" sz="1800" kern="1200" baseline="0" dirty="0">
                          <a:solidFill>
                            <a:schemeClr val="tx1"/>
                          </a:solidFill>
                          <a:effectLst/>
                        </a:rPr>
                        <a:t>binding (toxicity)</a:t>
                      </a:r>
                      <a:endParaRPr lang="en-US" sz="1800" dirty="0">
                        <a:solidFill>
                          <a:schemeClr val="tx1"/>
                        </a:solidFill>
                        <a:latin typeface="Arial" panose="020B0604020202020204" pitchFamily="34" charset="0"/>
                        <a:cs typeface="Arial" panose="020B0604020202020204" pitchFamily="34" charset="0"/>
                      </a:endParaRPr>
                    </a:p>
                  </a:txBody>
                  <a:tcPr marL="81280" marR="81280" marT="45724" marB="45724"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508508617"/>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EB58D-DBA0-A0DE-F99B-C7B72725A7FA}"/>
              </a:ext>
            </a:extLst>
          </p:cNvPr>
          <p:cNvSpPr>
            <a:spLocks noGrp="1"/>
          </p:cNvSpPr>
          <p:nvPr>
            <p:ph type="title"/>
          </p:nvPr>
        </p:nvSpPr>
        <p:spPr>
          <a:xfrm>
            <a:off x="0" y="4251"/>
            <a:ext cx="12192000" cy="1069680"/>
          </a:xfrm>
        </p:spPr>
        <p:txBody>
          <a:bodyPr>
            <a:normAutofit fontScale="90000"/>
          </a:bodyPr>
          <a:lstStyle/>
          <a:p>
            <a:r>
              <a:rPr lang="en-US" dirty="0"/>
              <a:t>Anti-CGRP Monoclonal Antibodies for Episodic Migraine Prevention: Responder Rates from Phase 3 Trials</a:t>
            </a:r>
          </a:p>
        </p:txBody>
      </p:sp>
      <p:sp>
        <p:nvSpPr>
          <p:cNvPr id="3" name="Text Placeholder 2">
            <a:extLst>
              <a:ext uri="{FF2B5EF4-FFF2-40B4-BE49-F238E27FC236}">
                <a16:creationId xmlns:a16="http://schemas.microsoft.com/office/drawing/2014/main" id="{58755E0A-C08D-51DA-66A3-EC8A177E5E31}"/>
              </a:ext>
            </a:extLst>
          </p:cNvPr>
          <p:cNvSpPr>
            <a:spLocks noGrp="1"/>
          </p:cNvSpPr>
          <p:nvPr>
            <p:ph type="body" sz="quarter" idx="1"/>
          </p:nvPr>
        </p:nvSpPr>
        <p:spPr>
          <a:xfrm>
            <a:off x="0" y="5763682"/>
            <a:ext cx="11811000" cy="1093531"/>
          </a:xfrm>
        </p:spPr>
        <p:txBody>
          <a:bodyPr>
            <a:noAutofit/>
          </a:bodyPr>
          <a:lstStyle/>
          <a:p>
            <a:r>
              <a:rPr lang="en-US" sz="1400" baseline="30000" dirty="0" err="1"/>
              <a:t>a</a:t>
            </a:r>
            <a:r>
              <a:rPr lang="en-US" sz="1400" dirty="0" err="1"/>
              <a:t>Statistically</a:t>
            </a:r>
            <a:r>
              <a:rPr lang="en-US" sz="1400" dirty="0"/>
              <a:t> significant difference vs placebo.</a:t>
            </a:r>
            <a:br>
              <a:rPr lang="en-US" sz="1400" dirty="0"/>
            </a:br>
            <a:r>
              <a:rPr lang="en-US" sz="1400" dirty="0" err="1"/>
              <a:t>Goadsby</a:t>
            </a:r>
            <a:r>
              <a:rPr lang="en-US" sz="1400" dirty="0"/>
              <a:t> PJ, et al. </a:t>
            </a:r>
            <a:r>
              <a:rPr lang="en-US" sz="1400" i="1" dirty="0"/>
              <a:t>N </a:t>
            </a:r>
            <a:r>
              <a:rPr lang="en-US" sz="1400" i="1" dirty="0" err="1"/>
              <a:t>Engl</a:t>
            </a:r>
            <a:r>
              <a:rPr lang="en-US" sz="1400" i="1" dirty="0"/>
              <a:t> J Med</a:t>
            </a:r>
            <a:r>
              <a:rPr lang="en-US" sz="1400" dirty="0"/>
              <a:t>. 2017;377(22):2123-2132. </a:t>
            </a:r>
            <a:r>
              <a:rPr lang="en-US" sz="1400" dirty="0" err="1"/>
              <a:t>Dodick</a:t>
            </a:r>
            <a:r>
              <a:rPr lang="en-US" sz="1400" dirty="0"/>
              <a:t> DW, et al. </a:t>
            </a:r>
            <a:r>
              <a:rPr lang="en-US" sz="1400" i="1" dirty="0" err="1"/>
              <a:t>Cephalagia</a:t>
            </a:r>
            <a:r>
              <a:rPr lang="en-US" sz="1400" dirty="0"/>
              <a:t>. 2018;38(6):1026-1037. </a:t>
            </a:r>
            <a:r>
              <a:rPr lang="en-US" sz="1400" dirty="0" err="1"/>
              <a:t>Dodick</a:t>
            </a:r>
            <a:r>
              <a:rPr lang="en-US" sz="1400" dirty="0"/>
              <a:t> DW, et al. </a:t>
            </a:r>
            <a:r>
              <a:rPr lang="en-US" sz="1400" i="1" dirty="0"/>
              <a:t>JAMA</a:t>
            </a:r>
            <a:r>
              <a:rPr lang="en-US" sz="1400" dirty="0"/>
              <a:t>. 2018;319(19):1999-2008. Stauffer VL, et al. </a:t>
            </a:r>
            <a:r>
              <a:rPr lang="en-US" sz="1400" i="1" dirty="0"/>
              <a:t>JAMA Neurol</a:t>
            </a:r>
            <a:r>
              <a:rPr lang="en-US" sz="1400" dirty="0"/>
              <a:t>. 2018;75(9):1080-1088. </a:t>
            </a:r>
            <a:r>
              <a:rPr lang="en-US" sz="1400" dirty="0" err="1"/>
              <a:t>Skljarevski</a:t>
            </a:r>
            <a:r>
              <a:rPr lang="en-US" sz="1400" dirty="0"/>
              <a:t> V, et al. </a:t>
            </a:r>
            <a:r>
              <a:rPr lang="en-US" sz="1400" i="1" dirty="0"/>
              <a:t>Cephalalgia</a:t>
            </a:r>
            <a:r>
              <a:rPr lang="en-US" sz="1400" dirty="0"/>
              <a:t>. 2018;38(8):1442-1454. Saper R, et al. Presented at: American Academy of Neurology (AAN) Annual Meeting; April 21-27, 2018; Los Angeles, CA. S20.001. Thanks to Deb Friedman and </a:t>
            </a:r>
            <a:r>
              <a:rPr lang="en-US" sz="1400" dirty="0" err="1"/>
              <a:t>peerVue</a:t>
            </a:r>
            <a:r>
              <a:rPr lang="en-US" sz="1400" dirty="0"/>
              <a:t>.</a:t>
            </a:r>
          </a:p>
        </p:txBody>
      </p:sp>
      <p:grpSp>
        <p:nvGrpSpPr>
          <p:cNvPr id="5" name="Group 4">
            <a:extLst>
              <a:ext uri="{FF2B5EF4-FFF2-40B4-BE49-F238E27FC236}">
                <a16:creationId xmlns:a16="http://schemas.microsoft.com/office/drawing/2014/main" id="{5DF91F36-0416-15AC-321D-CBF04058F3FA}"/>
              </a:ext>
            </a:extLst>
          </p:cNvPr>
          <p:cNvGrpSpPr/>
          <p:nvPr/>
        </p:nvGrpSpPr>
        <p:grpSpPr>
          <a:xfrm>
            <a:off x="983976" y="501661"/>
            <a:ext cx="10369825" cy="5746739"/>
            <a:chOff x="146899" y="1104182"/>
            <a:chExt cx="8608911" cy="3490942"/>
          </a:xfrm>
        </p:grpSpPr>
        <p:graphicFrame>
          <p:nvGraphicFramePr>
            <p:cNvPr id="6" name="Chart 5">
              <a:extLst>
                <a:ext uri="{FF2B5EF4-FFF2-40B4-BE49-F238E27FC236}">
                  <a16:creationId xmlns:a16="http://schemas.microsoft.com/office/drawing/2014/main" id="{094CE744-EC11-723F-5730-8608456FA6EE}"/>
                </a:ext>
              </a:extLst>
            </p:cNvPr>
            <p:cNvGraphicFramePr/>
            <p:nvPr/>
          </p:nvGraphicFramePr>
          <p:xfrm>
            <a:off x="250165" y="1104182"/>
            <a:ext cx="8505645" cy="349094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386E6D6D-9ED8-3F82-B71F-6BE698F6D91C}"/>
                </a:ext>
              </a:extLst>
            </p:cNvPr>
            <p:cNvSpPr/>
            <p:nvPr/>
          </p:nvSpPr>
          <p:spPr>
            <a:xfrm rot="16200000">
              <a:off x="-180191" y="2796470"/>
              <a:ext cx="909694" cy="255513"/>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000000"/>
                  </a:solidFill>
                  <a:effectLst/>
                  <a:uLnTx/>
                  <a:uFillTx/>
                </a:rPr>
                <a:t>≥50% Responders</a:t>
              </a:r>
            </a:p>
          </p:txBody>
        </p:sp>
        <p:sp>
          <p:nvSpPr>
            <p:cNvPr id="8" name="TextBox 7">
              <a:extLst>
                <a:ext uri="{FF2B5EF4-FFF2-40B4-BE49-F238E27FC236}">
                  <a16:creationId xmlns:a16="http://schemas.microsoft.com/office/drawing/2014/main" id="{A241F945-C7C4-1BD8-6B70-FDF63C5A4E63}"/>
                </a:ext>
              </a:extLst>
            </p:cNvPr>
            <p:cNvSpPr txBox="1"/>
            <p:nvPr/>
          </p:nvSpPr>
          <p:spPr>
            <a:xfrm>
              <a:off x="4226942" y="2172916"/>
              <a:ext cx="214524" cy="1682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a:t>
              </a:r>
            </a:p>
          </p:txBody>
        </p:sp>
        <p:sp>
          <p:nvSpPr>
            <p:cNvPr id="9" name="TextBox 8">
              <a:extLst>
                <a:ext uri="{FF2B5EF4-FFF2-40B4-BE49-F238E27FC236}">
                  <a16:creationId xmlns:a16="http://schemas.microsoft.com/office/drawing/2014/main" id="{8909B107-D0A5-6ED1-AA11-779FD775DBA4}"/>
                </a:ext>
              </a:extLst>
            </p:cNvPr>
            <p:cNvSpPr txBox="1"/>
            <p:nvPr/>
          </p:nvSpPr>
          <p:spPr>
            <a:xfrm>
              <a:off x="2757576" y="2311898"/>
              <a:ext cx="214524" cy="1682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a:t>
              </a:r>
            </a:p>
          </p:txBody>
        </p:sp>
        <p:sp>
          <p:nvSpPr>
            <p:cNvPr id="10" name="TextBox 9">
              <a:extLst>
                <a:ext uri="{FF2B5EF4-FFF2-40B4-BE49-F238E27FC236}">
                  <a16:creationId xmlns:a16="http://schemas.microsoft.com/office/drawing/2014/main" id="{FA17EB87-3E83-E30B-CB3D-98E608CDDC90}"/>
                </a:ext>
              </a:extLst>
            </p:cNvPr>
            <p:cNvSpPr txBox="1"/>
            <p:nvPr/>
          </p:nvSpPr>
          <p:spPr>
            <a:xfrm>
              <a:off x="1630724" y="2050704"/>
              <a:ext cx="214524" cy="1682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a:t>
              </a:r>
            </a:p>
          </p:txBody>
        </p:sp>
        <p:sp>
          <p:nvSpPr>
            <p:cNvPr id="11" name="TextBox 10">
              <a:extLst>
                <a:ext uri="{FF2B5EF4-FFF2-40B4-BE49-F238E27FC236}">
                  <a16:creationId xmlns:a16="http://schemas.microsoft.com/office/drawing/2014/main" id="{720424F4-1D35-F284-5336-7F1C1328B0F6}"/>
                </a:ext>
              </a:extLst>
            </p:cNvPr>
            <p:cNvSpPr txBox="1"/>
            <p:nvPr/>
          </p:nvSpPr>
          <p:spPr>
            <a:xfrm>
              <a:off x="5400135" y="1691747"/>
              <a:ext cx="214524" cy="1682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a:t>
              </a:r>
            </a:p>
          </p:txBody>
        </p:sp>
        <p:sp>
          <p:nvSpPr>
            <p:cNvPr id="12" name="TextBox 11">
              <a:extLst>
                <a:ext uri="{FF2B5EF4-FFF2-40B4-BE49-F238E27FC236}">
                  <a16:creationId xmlns:a16="http://schemas.microsoft.com/office/drawing/2014/main" id="{64284DD9-77F1-4611-9F35-1E8A63506339}"/>
                </a:ext>
              </a:extLst>
            </p:cNvPr>
            <p:cNvSpPr txBox="1"/>
            <p:nvPr/>
          </p:nvSpPr>
          <p:spPr>
            <a:xfrm>
              <a:off x="6711350" y="1839842"/>
              <a:ext cx="214524" cy="1682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a:t>
              </a:r>
            </a:p>
          </p:txBody>
        </p:sp>
        <p:sp>
          <p:nvSpPr>
            <p:cNvPr id="13" name="TextBox 12">
              <a:extLst>
                <a:ext uri="{FF2B5EF4-FFF2-40B4-BE49-F238E27FC236}">
                  <a16:creationId xmlns:a16="http://schemas.microsoft.com/office/drawing/2014/main" id="{6F77BB97-B75E-146F-DD55-7450185ADB64}"/>
                </a:ext>
              </a:extLst>
            </p:cNvPr>
            <p:cNvSpPr txBox="1"/>
            <p:nvPr/>
          </p:nvSpPr>
          <p:spPr>
            <a:xfrm>
              <a:off x="7832784" y="1912205"/>
              <a:ext cx="214524" cy="16826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a:t>
              </a:r>
            </a:p>
          </p:txBody>
        </p:sp>
      </p:grpSp>
      <p:sp>
        <p:nvSpPr>
          <p:cNvPr id="14" name="TextBox 13">
            <a:extLst>
              <a:ext uri="{FF2B5EF4-FFF2-40B4-BE49-F238E27FC236}">
                <a16:creationId xmlns:a16="http://schemas.microsoft.com/office/drawing/2014/main" id="{BA98D038-E5D3-2DD3-88D8-25E5939FE5EF}"/>
              </a:ext>
            </a:extLst>
          </p:cNvPr>
          <p:cNvSpPr txBox="1"/>
          <p:nvPr/>
        </p:nvSpPr>
        <p:spPr>
          <a:xfrm>
            <a:off x="3581400" y="5262004"/>
            <a:ext cx="1534886" cy="523220"/>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Erenumab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70 mg</a:t>
            </a:r>
          </a:p>
        </p:txBody>
      </p:sp>
      <p:sp>
        <p:nvSpPr>
          <p:cNvPr id="15" name="Rectangle 14">
            <a:extLst>
              <a:ext uri="{FF2B5EF4-FFF2-40B4-BE49-F238E27FC236}">
                <a16:creationId xmlns:a16="http://schemas.microsoft.com/office/drawing/2014/main" id="{BD04DF2B-CB4B-BBF5-E6B6-5037A58B75F4}"/>
              </a:ext>
            </a:extLst>
          </p:cNvPr>
          <p:cNvSpPr/>
          <p:nvPr/>
        </p:nvSpPr>
        <p:spPr>
          <a:xfrm>
            <a:off x="2590801" y="1237806"/>
            <a:ext cx="4256812" cy="369332"/>
          </a:xfrm>
          <a:prstGeom prst="rect">
            <a:avLst/>
          </a:prstGeom>
          <a:solidFill>
            <a:schemeClr val="bg1"/>
          </a:solid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≥50% Reduction in Monthly Migraine Days</a:t>
            </a:r>
          </a:p>
        </p:txBody>
      </p:sp>
      <p:sp>
        <p:nvSpPr>
          <p:cNvPr id="16" name="TextBox 15">
            <a:extLst>
              <a:ext uri="{FF2B5EF4-FFF2-40B4-BE49-F238E27FC236}">
                <a16:creationId xmlns:a16="http://schemas.microsoft.com/office/drawing/2014/main" id="{B4170FE9-A119-0547-CE07-0BA13916A001}"/>
              </a:ext>
            </a:extLst>
          </p:cNvPr>
          <p:cNvSpPr txBox="1"/>
          <p:nvPr/>
        </p:nvSpPr>
        <p:spPr>
          <a:xfrm>
            <a:off x="2102426" y="5262004"/>
            <a:ext cx="1478973" cy="523221"/>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Erenumab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70/140 mg</a:t>
            </a:r>
          </a:p>
        </p:txBody>
      </p:sp>
    </p:spTree>
    <p:extLst>
      <p:ext uri="{BB962C8B-B14F-4D97-AF65-F5344CB8AC3E}">
        <p14:creationId xmlns:p14="http://schemas.microsoft.com/office/powerpoint/2010/main" val="2175434321"/>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00075-764F-A55C-E860-90C02E5505A5}"/>
              </a:ext>
            </a:extLst>
          </p:cNvPr>
          <p:cNvSpPr>
            <a:spLocks noGrp="1"/>
          </p:cNvSpPr>
          <p:nvPr>
            <p:ph type="title"/>
          </p:nvPr>
        </p:nvSpPr>
        <p:spPr>
          <a:xfrm>
            <a:off x="0" y="8683"/>
            <a:ext cx="12192000" cy="1069680"/>
          </a:xfrm>
        </p:spPr>
        <p:txBody>
          <a:bodyPr>
            <a:normAutofit fontScale="90000"/>
          </a:bodyPr>
          <a:lstStyle/>
          <a:p>
            <a:r>
              <a:rPr lang="en-US" dirty="0"/>
              <a:t>Anti-CGRP Monoclonal Antibodies for Chronic Migraine Prevention: Responder Rates from Pivotal Trials</a:t>
            </a:r>
          </a:p>
        </p:txBody>
      </p:sp>
      <p:sp>
        <p:nvSpPr>
          <p:cNvPr id="3" name="Text Placeholder 2">
            <a:extLst>
              <a:ext uri="{FF2B5EF4-FFF2-40B4-BE49-F238E27FC236}">
                <a16:creationId xmlns:a16="http://schemas.microsoft.com/office/drawing/2014/main" id="{1E89B8E4-377B-EE80-79A7-A981BA567477}"/>
              </a:ext>
            </a:extLst>
          </p:cNvPr>
          <p:cNvSpPr>
            <a:spLocks noGrp="1"/>
          </p:cNvSpPr>
          <p:nvPr>
            <p:ph type="body" sz="quarter" idx="1"/>
          </p:nvPr>
        </p:nvSpPr>
        <p:spPr>
          <a:xfrm>
            <a:off x="0" y="5886546"/>
            <a:ext cx="11734800" cy="971462"/>
          </a:xfrm>
        </p:spPr>
        <p:txBody>
          <a:bodyPr>
            <a:noAutofit/>
          </a:bodyPr>
          <a:lstStyle/>
          <a:p>
            <a:r>
              <a:rPr lang="en-US" sz="1400" baseline="30000" dirty="0" err="1"/>
              <a:t>a</a:t>
            </a:r>
            <a:r>
              <a:rPr lang="en-US" sz="1400" dirty="0" err="1"/>
              <a:t>Statistically</a:t>
            </a:r>
            <a:r>
              <a:rPr lang="en-US" sz="1400" dirty="0"/>
              <a:t> significant difference vs placebo.</a:t>
            </a:r>
            <a:br>
              <a:rPr lang="en-US" sz="1400" dirty="0"/>
            </a:br>
            <a:r>
              <a:rPr lang="en-US" sz="1400" dirty="0"/>
              <a:t>Tepper S, et al. </a:t>
            </a:r>
            <a:r>
              <a:rPr lang="en-US" sz="1400" i="1" dirty="0"/>
              <a:t>Lancet Neurol</a:t>
            </a:r>
            <a:r>
              <a:rPr lang="en-US" sz="1400" dirty="0"/>
              <a:t>. 2017;16(6):425-434. Silberstein SD, et al. </a:t>
            </a:r>
            <a:r>
              <a:rPr lang="en-US" sz="1400" i="1" dirty="0"/>
              <a:t>N </a:t>
            </a:r>
            <a:r>
              <a:rPr lang="en-US" sz="1400" i="1" dirty="0" err="1"/>
              <a:t>Engl</a:t>
            </a:r>
            <a:r>
              <a:rPr lang="en-US" sz="1400" i="1" dirty="0"/>
              <a:t> J Med</a:t>
            </a:r>
            <a:r>
              <a:rPr lang="en-US" sz="1400" dirty="0"/>
              <a:t>. 2017;377(22):2113-2122. </a:t>
            </a:r>
            <a:r>
              <a:rPr lang="en-US" sz="1400" dirty="0" err="1"/>
              <a:t>Detke</a:t>
            </a:r>
            <a:r>
              <a:rPr lang="en-US" sz="1400" dirty="0"/>
              <a:t> HC, et al. </a:t>
            </a:r>
            <a:r>
              <a:rPr lang="en-US" sz="1400" i="1" dirty="0"/>
              <a:t>Neurology</a:t>
            </a:r>
            <a:r>
              <a:rPr lang="en-US" sz="1400" dirty="0"/>
              <a:t>. 2018;91(24):e2211-e2221. Kudrow DB, et al. Presented at: AAN Annual Meeting; April 21-27, 2018; Los Angeles, CA. P4.470. </a:t>
            </a:r>
            <a:br>
              <a:rPr lang="en-US" sz="1400" dirty="0"/>
            </a:br>
            <a:r>
              <a:rPr lang="en-US" sz="1400" dirty="0"/>
              <a:t>Thanks to Deb Friedman and </a:t>
            </a:r>
            <a:r>
              <a:rPr lang="en-US" sz="1400" dirty="0" err="1"/>
              <a:t>peerVue</a:t>
            </a:r>
            <a:r>
              <a:rPr lang="en-US" sz="1400" dirty="0"/>
              <a:t>.</a:t>
            </a:r>
          </a:p>
        </p:txBody>
      </p:sp>
      <p:sp>
        <p:nvSpPr>
          <p:cNvPr id="4" name="Rectangle 3">
            <a:extLst>
              <a:ext uri="{FF2B5EF4-FFF2-40B4-BE49-F238E27FC236}">
                <a16:creationId xmlns:a16="http://schemas.microsoft.com/office/drawing/2014/main" id="{8B2700B1-2CB6-072D-FD6E-8A5C812B7F9A}"/>
              </a:ext>
            </a:extLst>
          </p:cNvPr>
          <p:cNvSpPr/>
          <p:nvPr/>
        </p:nvSpPr>
        <p:spPr>
          <a:xfrm>
            <a:off x="2814381" y="1078468"/>
            <a:ext cx="6890438" cy="369332"/>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rPr>
              <a:t>≥50% Reduction in Monthly Migraine or Headache Days</a:t>
            </a:r>
          </a:p>
        </p:txBody>
      </p:sp>
      <p:grpSp>
        <p:nvGrpSpPr>
          <p:cNvPr id="5" name="Group 4">
            <a:extLst>
              <a:ext uri="{FF2B5EF4-FFF2-40B4-BE49-F238E27FC236}">
                <a16:creationId xmlns:a16="http://schemas.microsoft.com/office/drawing/2014/main" id="{F8B26399-29C1-C446-44AA-335DF1A0BC9A}"/>
              </a:ext>
            </a:extLst>
          </p:cNvPr>
          <p:cNvGrpSpPr/>
          <p:nvPr/>
        </p:nvGrpSpPr>
        <p:grpSpPr>
          <a:xfrm>
            <a:off x="1022111" y="1240143"/>
            <a:ext cx="10217390" cy="4984089"/>
            <a:chOff x="453301" y="1164568"/>
            <a:chExt cx="8480791" cy="3329796"/>
          </a:xfrm>
        </p:grpSpPr>
        <p:graphicFrame>
          <p:nvGraphicFramePr>
            <p:cNvPr id="6" name="Chart 5">
              <a:extLst>
                <a:ext uri="{FF2B5EF4-FFF2-40B4-BE49-F238E27FC236}">
                  <a16:creationId xmlns:a16="http://schemas.microsoft.com/office/drawing/2014/main" id="{90FE6239-44F3-67CB-0577-E833A99E2619}"/>
                </a:ext>
              </a:extLst>
            </p:cNvPr>
            <p:cNvGraphicFramePr/>
            <p:nvPr/>
          </p:nvGraphicFramePr>
          <p:xfrm>
            <a:off x="690113" y="1164568"/>
            <a:ext cx="8220974" cy="332979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61050563-1181-32F1-3338-0D5AB661F180}"/>
                </a:ext>
              </a:extLst>
            </p:cNvPr>
            <p:cNvSpPr txBox="1"/>
            <p:nvPr/>
          </p:nvSpPr>
          <p:spPr>
            <a:xfrm>
              <a:off x="1563375" y="3979594"/>
              <a:ext cx="1835433" cy="349556"/>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Erenumab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70/140 mg</a:t>
              </a:r>
            </a:p>
          </p:txBody>
        </p:sp>
        <p:sp>
          <p:nvSpPr>
            <p:cNvPr id="8" name="TextBox 7">
              <a:extLst>
                <a:ext uri="{FF2B5EF4-FFF2-40B4-BE49-F238E27FC236}">
                  <a16:creationId xmlns:a16="http://schemas.microsoft.com/office/drawing/2014/main" id="{83DE99F1-DC66-E441-4197-E0843E7794F8}"/>
                </a:ext>
              </a:extLst>
            </p:cNvPr>
            <p:cNvSpPr txBox="1"/>
            <p:nvPr/>
          </p:nvSpPr>
          <p:spPr>
            <a:xfrm>
              <a:off x="7098659" y="3968096"/>
              <a:ext cx="1835433" cy="349556"/>
            </a:xfrm>
            <a:prstGeom prst="rect">
              <a:avLst/>
            </a:prstGeom>
            <a:solidFill>
              <a:srgbClr val="FFFFFF"/>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Eptinezumab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rPr>
                <a:t>100/300 mg</a:t>
              </a:r>
            </a:p>
          </p:txBody>
        </p:sp>
        <p:sp>
          <p:nvSpPr>
            <p:cNvPr id="9" name="TextBox 8">
              <a:extLst>
                <a:ext uri="{FF2B5EF4-FFF2-40B4-BE49-F238E27FC236}">
                  <a16:creationId xmlns:a16="http://schemas.microsoft.com/office/drawing/2014/main" id="{4B643570-2464-CCE7-68BA-32910AE7F86C}"/>
                </a:ext>
              </a:extLst>
            </p:cNvPr>
            <p:cNvSpPr txBox="1"/>
            <p:nvPr/>
          </p:nvSpPr>
          <p:spPr>
            <a:xfrm>
              <a:off x="2481091" y="1910310"/>
              <a:ext cx="214484" cy="1850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a:t>
              </a:r>
            </a:p>
          </p:txBody>
        </p:sp>
        <p:sp>
          <p:nvSpPr>
            <p:cNvPr id="10" name="TextBox 9">
              <a:extLst>
                <a:ext uri="{FF2B5EF4-FFF2-40B4-BE49-F238E27FC236}">
                  <a16:creationId xmlns:a16="http://schemas.microsoft.com/office/drawing/2014/main" id="{2E86BE8C-BD69-E464-DDCE-498FD4F9DE60}"/>
                </a:ext>
              </a:extLst>
            </p:cNvPr>
            <p:cNvSpPr txBox="1"/>
            <p:nvPr/>
          </p:nvSpPr>
          <p:spPr>
            <a:xfrm>
              <a:off x="4399797" y="1907933"/>
              <a:ext cx="214484" cy="1850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a:t>
              </a:r>
            </a:p>
          </p:txBody>
        </p:sp>
        <p:sp>
          <p:nvSpPr>
            <p:cNvPr id="11" name="TextBox 10">
              <a:extLst>
                <a:ext uri="{FF2B5EF4-FFF2-40B4-BE49-F238E27FC236}">
                  <a16:creationId xmlns:a16="http://schemas.microsoft.com/office/drawing/2014/main" id="{DC56CD22-1080-92EE-4C59-A5793CEB56A6}"/>
                </a:ext>
              </a:extLst>
            </p:cNvPr>
            <p:cNvSpPr txBox="1"/>
            <p:nvPr/>
          </p:nvSpPr>
          <p:spPr>
            <a:xfrm>
              <a:off x="6194092" y="2361261"/>
              <a:ext cx="214484" cy="1850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a:t>
              </a:r>
            </a:p>
          </p:txBody>
        </p:sp>
        <p:sp>
          <p:nvSpPr>
            <p:cNvPr id="12" name="TextBox 11">
              <a:extLst>
                <a:ext uri="{FF2B5EF4-FFF2-40B4-BE49-F238E27FC236}">
                  <a16:creationId xmlns:a16="http://schemas.microsoft.com/office/drawing/2014/main" id="{4992B7FB-96E2-CFEF-6BE1-EFA9E2D603B4}"/>
                </a:ext>
              </a:extLst>
            </p:cNvPr>
            <p:cNvSpPr txBox="1"/>
            <p:nvPr/>
          </p:nvSpPr>
          <p:spPr>
            <a:xfrm>
              <a:off x="7961733" y="1205321"/>
              <a:ext cx="214484" cy="185059"/>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rPr>
                <a:t>a</a:t>
              </a:r>
            </a:p>
          </p:txBody>
        </p:sp>
        <p:sp>
          <p:nvSpPr>
            <p:cNvPr id="13" name="Rectangle 12">
              <a:extLst>
                <a:ext uri="{FF2B5EF4-FFF2-40B4-BE49-F238E27FC236}">
                  <a16:creationId xmlns:a16="http://schemas.microsoft.com/office/drawing/2014/main" id="{93B71FF5-E5A2-3832-FFF6-F06FDAB6977A}"/>
                </a:ext>
              </a:extLst>
            </p:cNvPr>
            <p:cNvSpPr/>
            <p:nvPr/>
          </p:nvSpPr>
          <p:spPr>
            <a:xfrm rot="16200000">
              <a:off x="80796" y="2510527"/>
              <a:ext cx="1000475" cy="255466"/>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a:ln>
                    <a:noFill/>
                  </a:ln>
                  <a:solidFill>
                    <a:srgbClr val="000000"/>
                  </a:solidFill>
                  <a:effectLst/>
                  <a:uLnTx/>
                  <a:uFillTx/>
                </a:rPr>
                <a:t>≥50% Responders</a:t>
              </a:r>
            </a:p>
          </p:txBody>
        </p:sp>
      </p:grpSp>
    </p:spTree>
    <p:extLst>
      <p:ext uri="{BB962C8B-B14F-4D97-AF65-F5344CB8AC3E}">
        <p14:creationId xmlns:p14="http://schemas.microsoft.com/office/powerpoint/2010/main" val="323729885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21313-E0D0-7AA1-921B-8534EF340EBA}"/>
              </a:ext>
            </a:extLst>
          </p:cNvPr>
          <p:cNvSpPr>
            <a:spLocks noGrp="1"/>
          </p:cNvSpPr>
          <p:nvPr>
            <p:ph type="title"/>
          </p:nvPr>
        </p:nvSpPr>
        <p:spPr>
          <a:xfrm>
            <a:off x="0" y="152400"/>
            <a:ext cx="12192000" cy="1069680"/>
          </a:xfrm>
        </p:spPr>
        <p:txBody>
          <a:bodyPr>
            <a:normAutofit/>
          </a:bodyPr>
          <a:lstStyle/>
          <a:p>
            <a:r>
              <a:rPr lang="en-US" dirty="0"/>
              <a:t>Long-Term Safety and Efficacy: CGRP </a:t>
            </a:r>
            <a:r>
              <a:rPr lang="en-US" dirty="0" err="1"/>
              <a:t>mAbs</a:t>
            </a:r>
            <a:endParaRPr lang="en-US" dirty="0"/>
          </a:p>
        </p:txBody>
      </p:sp>
      <p:sp>
        <p:nvSpPr>
          <p:cNvPr id="3" name="Text Placeholder 2">
            <a:extLst>
              <a:ext uri="{FF2B5EF4-FFF2-40B4-BE49-F238E27FC236}">
                <a16:creationId xmlns:a16="http://schemas.microsoft.com/office/drawing/2014/main" id="{2FCEC393-B5B2-467F-F950-B0C0C92130AF}"/>
              </a:ext>
            </a:extLst>
          </p:cNvPr>
          <p:cNvSpPr>
            <a:spLocks noGrp="1"/>
          </p:cNvSpPr>
          <p:nvPr>
            <p:ph type="body" sz="quarter" idx="1"/>
          </p:nvPr>
        </p:nvSpPr>
        <p:spPr>
          <a:xfrm>
            <a:off x="0" y="6067740"/>
            <a:ext cx="10439400" cy="790268"/>
          </a:xfrm>
        </p:spPr>
        <p:txBody>
          <a:bodyPr>
            <a:noAutofit/>
          </a:bodyPr>
          <a:lstStyle/>
          <a:p>
            <a:r>
              <a:rPr lang="en-US" sz="1400" dirty="0" err="1"/>
              <a:t>mAbs</a:t>
            </a:r>
            <a:r>
              <a:rPr lang="en-US" sz="1400" dirty="0"/>
              <a:t> = monoclonal antibodies; EM = episodic migraine; CM = chronic migraine; TEAEs = treatment-emergent AEs.</a:t>
            </a:r>
            <a:br>
              <a:rPr lang="en-US" sz="1400" dirty="0"/>
            </a:br>
            <a:r>
              <a:rPr lang="en-US" sz="1400" dirty="0" err="1"/>
              <a:t>Goadsby</a:t>
            </a:r>
            <a:r>
              <a:rPr lang="en-US" sz="1400" dirty="0"/>
              <a:t> PJ, et al. </a:t>
            </a:r>
            <a:r>
              <a:rPr lang="en-US" sz="1400" i="1" dirty="0"/>
              <a:t>Neurology</a:t>
            </a:r>
            <a:r>
              <a:rPr lang="en-US" sz="1400" dirty="0"/>
              <a:t>. 2021;96(22):e2724-e2735. </a:t>
            </a:r>
            <a:r>
              <a:rPr lang="it-IT" sz="1400" dirty="0" err="1"/>
              <a:t>Goadsby</a:t>
            </a:r>
            <a:r>
              <a:rPr lang="it-IT" sz="1400" dirty="0"/>
              <a:t> PJ, et al. </a:t>
            </a:r>
            <a:r>
              <a:rPr lang="it-IT" sz="1400" i="1" dirty="0" err="1"/>
              <a:t>Neurology</a:t>
            </a:r>
            <a:r>
              <a:rPr lang="it-IT" sz="1400" dirty="0"/>
              <a:t>. 2020;95(18):e2487-e2499. </a:t>
            </a:r>
            <a:r>
              <a:rPr lang="en-US" sz="1400" dirty="0" err="1"/>
              <a:t>Camporeale</a:t>
            </a:r>
            <a:r>
              <a:rPr lang="en-US" sz="1400" dirty="0"/>
              <a:t> A, et al. </a:t>
            </a:r>
            <a:r>
              <a:rPr lang="en-US" sz="1400" i="1" dirty="0"/>
              <a:t>BMC Neurol</a:t>
            </a:r>
            <a:r>
              <a:rPr lang="en-US" sz="1400" dirty="0"/>
              <a:t>. 2018;18(1):188. Kudrow D, et al. </a:t>
            </a:r>
            <a:r>
              <a:rPr lang="en-US" sz="1400" i="1" dirty="0"/>
              <a:t>BMC Neurol</a:t>
            </a:r>
            <a:r>
              <a:rPr lang="en-US" sz="1400" dirty="0"/>
              <a:t>. 2021;21(1):126.</a:t>
            </a:r>
            <a:r>
              <a:rPr lang="en-GB" sz="1400" dirty="0"/>
              <a:t> </a:t>
            </a:r>
            <a:endParaRPr lang="en-US" sz="1400" dirty="0"/>
          </a:p>
        </p:txBody>
      </p:sp>
      <p:graphicFrame>
        <p:nvGraphicFramePr>
          <p:cNvPr id="4" name="Table 7">
            <a:extLst>
              <a:ext uri="{FF2B5EF4-FFF2-40B4-BE49-F238E27FC236}">
                <a16:creationId xmlns:a16="http://schemas.microsoft.com/office/drawing/2014/main" id="{970B5F5B-8AE0-2B92-3937-660FFF92DCA3}"/>
              </a:ext>
            </a:extLst>
          </p:cNvPr>
          <p:cNvGraphicFramePr>
            <a:graphicFrameLocks/>
          </p:cNvGraphicFramePr>
          <p:nvPr>
            <p:extLst>
              <p:ext uri="{D42A27DB-BD31-4B8C-83A1-F6EECF244321}">
                <p14:modId xmlns:p14="http://schemas.microsoft.com/office/powerpoint/2010/main" val="2374500944"/>
              </p:ext>
            </p:extLst>
          </p:nvPr>
        </p:nvGraphicFramePr>
        <p:xfrm>
          <a:off x="2" y="1183933"/>
          <a:ext cx="12191999" cy="4683467"/>
        </p:xfrm>
        <a:graphic>
          <a:graphicData uri="http://schemas.openxmlformats.org/drawingml/2006/table">
            <a:tbl>
              <a:tblPr firstRow="1" bandRow="1">
                <a:tableStyleId>{5940675A-B579-460E-94D1-54222C63F5DA}</a:tableStyleId>
              </a:tblPr>
              <a:tblGrid>
                <a:gridCol w="2285998">
                  <a:extLst>
                    <a:ext uri="{9D8B030D-6E8A-4147-A177-3AD203B41FA5}">
                      <a16:colId xmlns:a16="http://schemas.microsoft.com/office/drawing/2014/main" val="3057070454"/>
                    </a:ext>
                  </a:extLst>
                </a:gridCol>
                <a:gridCol w="1447800">
                  <a:extLst>
                    <a:ext uri="{9D8B030D-6E8A-4147-A177-3AD203B41FA5}">
                      <a16:colId xmlns:a16="http://schemas.microsoft.com/office/drawing/2014/main" val="732290427"/>
                    </a:ext>
                  </a:extLst>
                </a:gridCol>
                <a:gridCol w="8458201">
                  <a:extLst>
                    <a:ext uri="{9D8B030D-6E8A-4147-A177-3AD203B41FA5}">
                      <a16:colId xmlns:a16="http://schemas.microsoft.com/office/drawing/2014/main" val="3464745447"/>
                    </a:ext>
                  </a:extLst>
                </a:gridCol>
              </a:tblGrid>
              <a:tr h="422514">
                <a:tc>
                  <a:txBody>
                    <a:bodyPr/>
                    <a:lstStyle/>
                    <a:p>
                      <a:pPr algn="l"/>
                      <a:r>
                        <a:rPr lang="en-US" sz="1600" b="1">
                          <a:latin typeface="Arial" panose="020B0604020202020204" pitchFamily="34" charset="0"/>
                          <a:cs typeface="Arial" panose="020B0604020202020204" pitchFamily="34" charset="0"/>
                        </a:rPr>
                        <a:t>Study</a:t>
                      </a:r>
                    </a:p>
                  </a:txBody>
                  <a:tcPr anchor="ctr"/>
                </a:tc>
                <a:tc>
                  <a:txBody>
                    <a:bodyPr/>
                    <a:lstStyle/>
                    <a:p>
                      <a:pPr algn="l"/>
                      <a:r>
                        <a:rPr lang="en-US" sz="1600" b="1" dirty="0">
                          <a:latin typeface="Arial" panose="020B0604020202020204" pitchFamily="34" charset="0"/>
                          <a:cs typeface="Arial" panose="020B0604020202020204" pitchFamily="34" charset="0"/>
                        </a:rPr>
                        <a:t>Participants</a:t>
                      </a:r>
                    </a:p>
                  </a:txBody>
                  <a:tcPr anchor="ctr"/>
                </a:tc>
                <a:tc>
                  <a:txBody>
                    <a:bodyPr/>
                    <a:lstStyle/>
                    <a:p>
                      <a:pPr algn="l"/>
                      <a:r>
                        <a:rPr lang="en-US" sz="1600" b="1" dirty="0">
                          <a:latin typeface="Arial" panose="020B0604020202020204" pitchFamily="34" charset="0"/>
                          <a:cs typeface="Arial" panose="020B0604020202020204" pitchFamily="34" charset="0"/>
                        </a:rPr>
                        <a:t>Outcomes</a:t>
                      </a:r>
                    </a:p>
                  </a:txBody>
                  <a:tcPr anchor="ctr"/>
                </a:tc>
                <a:extLst>
                  <a:ext uri="{0D108BD9-81ED-4DB2-BD59-A6C34878D82A}">
                    <a16:rowId xmlns:a16="http://schemas.microsoft.com/office/drawing/2014/main" val="582243416"/>
                  </a:ext>
                </a:extLst>
              </a:tr>
              <a:tr h="1354361">
                <a:tc>
                  <a:txBody>
                    <a:bodyPr/>
                    <a:lstStyle/>
                    <a:p>
                      <a:pPr algn="l"/>
                      <a:r>
                        <a:rPr lang="en-US" sz="1600" dirty="0" err="1">
                          <a:latin typeface="Arial" panose="020B0604020202020204" pitchFamily="34" charset="0"/>
                          <a:cs typeface="Arial" panose="020B0604020202020204" pitchFamily="34" charset="0"/>
                        </a:rPr>
                        <a:t>Erenumab</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64-week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LIBERTY study</a:t>
                      </a:r>
                    </a:p>
                  </a:txBody>
                  <a:tcPr anchor="ctr"/>
                </a:tc>
                <a:tc>
                  <a:txBody>
                    <a:bodyPr/>
                    <a:lstStyle/>
                    <a:p>
                      <a:pPr algn="l"/>
                      <a:r>
                        <a:rPr lang="en-US" sz="1600" dirty="0">
                          <a:latin typeface="Arial" panose="020B0604020202020204" pitchFamily="34" charset="0"/>
                          <a:cs typeface="Arial" panose="020B0604020202020204" pitchFamily="34" charset="0"/>
                        </a:rPr>
                        <a:t>EM; 2-4 prior treatment failures</a:t>
                      </a:r>
                    </a:p>
                  </a:txBody>
                  <a:tcPr anchor="ctr"/>
                </a:tc>
                <a:tc>
                  <a:txBody>
                    <a:bodyPr/>
                    <a:lstStyle/>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Efficacy: Increase in 50% responder rate from week 9-12 to week 61-64</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Safety: Consistent with previous clinical trials </a:t>
                      </a: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Most common AEs: Nasopharyngitis influenza, injection site pain; constipation: 2.5%</a:t>
                      </a:r>
                    </a:p>
                  </a:txBody>
                  <a:tcPr anchor="ctr"/>
                </a:tc>
                <a:extLst>
                  <a:ext uri="{0D108BD9-81ED-4DB2-BD59-A6C34878D82A}">
                    <a16:rowId xmlns:a16="http://schemas.microsoft.com/office/drawing/2014/main" val="251506283"/>
                  </a:ext>
                </a:extLst>
              </a:tr>
              <a:tr h="1041816">
                <a:tc>
                  <a:txBody>
                    <a:bodyPr/>
                    <a:lstStyle/>
                    <a:p>
                      <a:pPr algn="l"/>
                      <a:r>
                        <a:rPr lang="en-US" sz="1600" dirty="0" err="1">
                          <a:latin typeface="Arial" panose="020B0604020202020204" pitchFamily="34" charset="0"/>
                          <a:cs typeface="Arial" panose="020B0604020202020204" pitchFamily="34" charset="0"/>
                        </a:rPr>
                        <a:t>Fremanezumab</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52-week study</a:t>
                      </a:r>
                    </a:p>
                  </a:txBody>
                  <a:tcPr anchor="ctr"/>
                </a:tc>
                <a:tc>
                  <a:txBody>
                    <a:bodyPr/>
                    <a:lstStyle/>
                    <a:p>
                      <a:pPr algn="l"/>
                      <a:r>
                        <a:rPr lang="en-US" sz="1600">
                          <a:latin typeface="Arial" panose="020B0604020202020204" pitchFamily="34" charset="0"/>
                          <a:cs typeface="Arial" panose="020B0604020202020204" pitchFamily="34" charset="0"/>
                        </a:rPr>
                        <a:t>EM or CM</a:t>
                      </a:r>
                    </a:p>
                  </a:txBody>
                  <a:tcPr anchor="ctr"/>
                </a:tc>
                <a:tc>
                  <a:txBody>
                    <a:bodyPr/>
                    <a:lstStyle/>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Efficacy: </a:t>
                      </a:r>
                      <a:r>
                        <a:rPr lang="en-US" sz="1600" b="0" u="none" strike="noStrike" kern="1200" baseline="0" dirty="0">
                          <a:solidFill>
                            <a:schemeClr val="dk1"/>
                          </a:solidFill>
                          <a:latin typeface="Arial" panose="020B0604020202020204" pitchFamily="34" charset="0"/>
                          <a:cs typeface="Arial" panose="020B0604020202020204" pitchFamily="34" charset="0"/>
                        </a:rPr>
                        <a:t>Sustained improvements in MMDs (monthly and quarterly dosing)</a:t>
                      </a:r>
                    </a:p>
                    <a:p>
                      <a:pPr marL="285750" indent="-285750" algn="l">
                        <a:buFont typeface="Arial" panose="020B0604020202020204" pitchFamily="34" charset="0"/>
                        <a:buChar char="•"/>
                      </a:pPr>
                      <a:r>
                        <a:rPr lang="en-US" sz="1600" b="0" u="none" strike="noStrike" kern="1200" baseline="0" dirty="0">
                          <a:solidFill>
                            <a:schemeClr val="dk1"/>
                          </a:solidFill>
                          <a:latin typeface="Arial" panose="020B0604020202020204" pitchFamily="34" charset="0"/>
                          <a:cs typeface="Arial" panose="020B0604020202020204" pitchFamily="34" charset="0"/>
                        </a:rPr>
                        <a:t>Most common AEs: Injection-site induration, pain, erythema </a:t>
                      </a:r>
                    </a:p>
                    <a:p>
                      <a:pPr marL="285750" indent="-285750" algn="l">
                        <a:buFont typeface="Arial" panose="020B0604020202020204" pitchFamily="34" charset="0"/>
                        <a:buChar char="•"/>
                      </a:pPr>
                      <a:r>
                        <a:rPr lang="en-US" sz="1600" b="0" u="none" strike="noStrike" kern="1200" baseline="0" dirty="0">
                          <a:solidFill>
                            <a:schemeClr val="dk1"/>
                          </a:solidFill>
                          <a:latin typeface="Arial" panose="020B0604020202020204" pitchFamily="34" charset="0"/>
                          <a:cs typeface="Arial" panose="020B0604020202020204" pitchFamily="34" charset="0"/>
                        </a:rPr>
                        <a:t>Withdrawal due to tolerability: 4%</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0540220"/>
                  </a:ext>
                </a:extLst>
              </a:tr>
              <a:tr h="1041816">
                <a:tc>
                  <a:txBody>
                    <a:bodyPr/>
                    <a:lstStyle/>
                    <a:p>
                      <a:pPr algn="l"/>
                      <a:r>
                        <a:rPr lang="en-US" sz="1600" dirty="0" err="1">
                          <a:latin typeface="Arial" panose="020B0604020202020204" pitchFamily="34" charset="0"/>
                          <a:cs typeface="Arial" panose="020B0604020202020204" pitchFamily="34" charset="0"/>
                        </a:rPr>
                        <a:t>Galcanezumab</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12-month study</a:t>
                      </a:r>
                    </a:p>
                  </a:txBody>
                  <a:tcPr anchor="ctr"/>
                </a:tc>
                <a:tc>
                  <a:txBody>
                    <a:bodyPr/>
                    <a:lstStyle/>
                    <a:p>
                      <a:pPr algn="l"/>
                      <a:r>
                        <a:rPr lang="en-US" sz="1600">
                          <a:latin typeface="Arial" panose="020B0604020202020204" pitchFamily="34" charset="0"/>
                          <a:cs typeface="Arial" panose="020B0604020202020204" pitchFamily="34" charset="0"/>
                        </a:rPr>
                        <a:t>EM or CM</a:t>
                      </a:r>
                    </a:p>
                  </a:txBody>
                  <a:tcPr anchor="ctr"/>
                </a:tc>
                <a:tc>
                  <a:txBody>
                    <a:bodyPr/>
                    <a:lstStyle/>
                    <a:p>
                      <a:pPr marL="285750" indent="-285750" algn="l">
                        <a:buFont typeface="Arial" panose="020B0604020202020204" pitchFamily="34" charset="0"/>
                        <a:buChar char="•"/>
                      </a:pPr>
                      <a:r>
                        <a:rPr lang="en-US" sz="1600" b="0" u="none" strike="noStrike" kern="1200" baseline="0" dirty="0">
                          <a:solidFill>
                            <a:schemeClr val="dk1"/>
                          </a:solidFill>
                          <a:latin typeface="Arial" panose="020B0604020202020204" pitchFamily="34" charset="0"/>
                          <a:cs typeface="Arial" panose="020B0604020202020204" pitchFamily="34" charset="0"/>
                        </a:rPr>
                        <a:t>Efficacy: Reduction in number of monthly migraine headache days</a:t>
                      </a:r>
                      <a:endParaRPr lang="en-US" sz="16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TEAEs ≥10% of patients: Injection site pain and reaction, nasopharyngitis, URTI, back pain, sinusitis</a:t>
                      </a:r>
                    </a:p>
                  </a:txBody>
                  <a:tcPr anchor="ctr"/>
                </a:tc>
                <a:extLst>
                  <a:ext uri="{0D108BD9-81ED-4DB2-BD59-A6C34878D82A}">
                    <a16:rowId xmlns:a16="http://schemas.microsoft.com/office/drawing/2014/main" val="2729615554"/>
                  </a:ext>
                </a:extLst>
              </a:tr>
              <a:tr h="729271">
                <a:tc>
                  <a:txBody>
                    <a:bodyPr/>
                    <a:lstStyle/>
                    <a:p>
                      <a:pPr algn="l"/>
                      <a:r>
                        <a:rPr lang="en-US" sz="1600" dirty="0" err="1">
                          <a:latin typeface="Arial" panose="020B0604020202020204" pitchFamily="34" charset="0"/>
                          <a:cs typeface="Arial" panose="020B0604020202020204" pitchFamily="34" charset="0"/>
                        </a:rPr>
                        <a:t>Eptinezumab</a:t>
                      </a:r>
                      <a:r>
                        <a:rPr lang="en-US" sz="1600" dirty="0">
                          <a:latin typeface="Arial" panose="020B0604020202020204" pitchFamily="34" charset="0"/>
                          <a:cs typeface="Arial" panose="020B0604020202020204" pitchFamily="34" charset="0"/>
                        </a:rPr>
                        <a:t>: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106-week </a:t>
                      </a:r>
                      <a:br>
                        <a:rPr lang="en-US" sz="1600" dirty="0">
                          <a:latin typeface="Arial" panose="020B0604020202020204" pitchFamily="34" charset="0"/>
                          <a:cs typeface="Arial" panose="020B0604020202020204" pitchFamily="34" charset="0"/>
                        </a:rPr>
                      </a:br>
                      <a:r>
                        <a:rPr lang="en-US" sz="1600" b="0" u="none" strike="noStrike" kern="1200" baseline="0" dirty="0">
                          <a:solidFill>
                            <a:schemeClr val="dk1"/>
                          </a:solidFill>
                          <a:latin typeface="Arial" panose="020B0604020202020204" pitchFamily="34" charset="0"/>
                          <a:cs typeface="Arial" panose="020B0604020202020204" pitchFamily="34" charset="0"/>
                        </a:rPr>
                        <a:t>PREVAIL study</a:t>
                      </a:r>
                      <a:endParaRPr lang="en-US" sz="1600" dirty="0">
                        <a:latin typeface="Arial" panose="020B0604020202020204" pitchFamily="34" charset="0"/>
                        <a:cs typeface="Arial" panose="020B0604020202020204" pitchFamily="34" charset="0"/>
                      </a:endParaRPr>
                    </a:p>
                  </a:txBody>
                  <a:tcPr anchor="ctr"/>
                </a:tc>
                <a:tc>
                  <a:txBody>
                    <a:bodyPr/>
                    <a:lstStyle/>
                    <a:p>
                      <a:pPr algn="l"/>
                      <a:r>
                        <a:rPr lang="en-US" sz="1600">
                          <a:latin typeface="Arial" panose="020B0604020202020204" pitchFamily="34" charset="0"/>
                          <a:cs typeface="Arial" panose="020B0604020202020204" pitchFamily="34" charset="0"/>
                        </a:rPr>
                        <a:t>CM</a:t>
                      </a:r>
                    </a:p>
                  </a:txBody>
                  <a:tcPr anchor="ctr"/>
                </a:tc>
                <a:tc>
                  <a:txBody>
                    <a:bodyPr/>
                    <a:lstStyle/>
                    <a:p>
                      <a:pPr marL="285750" indent="-285750" algn="l">
                        <a:buFont typeface="Arial" panose="020B0604020202020204" pitchFamily="34" charset="0"/>
                        <a:buChar char="•"/>
                      </a:pPr>
                      <a:r>
                        <a:rPr lang="en-US" sz="1600" dirty="0">
                          <a:latin typeface="Arial" panose="020B0604020202020204" pitchFamily="34" charset="0"/>
                          <a:cs typeface="Arial" panose="020B0604020202020204" pitchFamily="34" charset="0"/>
                        </a:rPr>
                        <a:t>Most common TEAEs: </a:t>
                      </a:r>
                      <a:r>
                        <a:rPr lang="en-US" sz="1600" b="0" u="none" strike="noStrike" kern="1200" baseline="0" dirty="0">
                          <a:solidFill>
                            <a:schemeClr val="dk1"/>
                          </a:solidFill>
                          <a:latin typeface="Arial" panose="020B0604020202020204" pitchFamily="34" charset="0"/>
                          <a:cs typeface="Arial" panose="020B0604020202020204" pitchFamily="34" charset="0"/>
                        </a:rPr>
                        <a:t>Nasopharyngitis, URTI, sinusitis, influenza, bronchitis</a:t>
                      </a:r>
                    </a:p>
                    <a:p>
                      <a:pPr marL="285750" indent="-285750" algn="l">
                        <a:buFont typeface="Arial" panose="020B0604020202020204" pitchFamily="34" charset="0"/>
                        <a:buChar char="•"/>
                      </a:pPr>
                      <a:r>
                        <a:rPr lang="en-US" sz="1600" b="0" u="none" strike="noStrike" kern="1200" baseline="0" dirty="0">
                          <a:solidFill>
                            <a:schemeClr val="dk1"/>
                          </a:solidFill>
                          <a:latin typeface="Arial" panose="020B0604020202020204" pitchFamily="34" charset="0"/>
                          <a:cs typeface="Arial" panose="020B0604020202020204" pitchFamily="34" charset="0"/>
                        </a:rPr>
                        <a:t>Improvements in patient-reported outcomes: Up to week 104</a:t>
                      </a:r>
                      <a:endParaRPr lang="en-US" sz="16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33087947"/>
                  </a:ext>
                </a:extLst>
              </a:tr>
            </a:tbl>
          </a:graphicData>
        </a:graphic>
      </p:graphicFrame>
    </p:spTree>
    <p:extLst>
      <p:ext uri="{BB962C8B-B14F-4D97-AF65-F5344CB8AC3E}">
        <p14:creationId xmlns:p14="http://schemas.microsoft.com/office/powerpoint/2010/main" val="4064626699"/>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2B87-E3CA-E936-FAE2-D2456E2F9AEE}"/>
              </a:ext>
            </a:extLst>
          </p:cNvPr>
          <p:cNvSpPr>
            <a:spLocks noGrp="1"/>
          </p:cNvSpPr>
          <p:nvPr>
            <p:ph type="title"/>
          </p:nvPr>
        </p:nvSpPr>
        <p:spPr>
          <a:xfrm>
            <a:off x="0" y="115977"/>
            <a:ext cx="12192000" cy="1069680"/>
          </a:xfrm>
        </p:spPr>
        <p:txBody>
          <a:bodyPr>
            <a:normAutofit fontScale="90000"/>
          </a:bodyPr>
          <a:lstStyle/>
          <a:p>
            <a:r>
              <a:rPr lang="en-US" dirty="0"/>
              <a:t>Number Needed to Treat vs Harm</a:t>
            </a:r>
            <a:br>
              <a:rPr lang="en-US" dirty="0"/>
            </a:br>
            <a:r>
              <a:rPr lang="en-US" dirty="0"/>
              <a:t>Data from Migraine Prevention RCTs</a:t>
            </a:r>
          </a:p>
        </p:txBody>
      </p:sp>
      <p:sp>
        <p:nvSpPr>
          <p:cNvPr id="3" name="Text Placeholder 2">
            <a:extLst>
              <a:ext uri="{FF2B5EF4-FFF2-40B4-BE49-F238E27FC236}">
                <a16:creationId xmlns:a16="http://schemas.microsoft.com/office/drawing/2014/main" id="{4F33A88B-BAEA-DB2C-9FDC-D88315629571}"/>
              </a:ext>
            </a:extLst>
          </p:cNvPr>
          <p:cNvSpPr>
            <a:spLocks noGrp="1"/>
          </p:cNvSpPr>
          <p:nvPr>
            <p:ph type="body" sz="quarter" idx="1"/>
          </p:nvPr>
        </p:nvSpPr>
        <p:spPr>
          <a:xfrm>
            <a:off x="0" y="6019793"/>
            <a:ext cx="10668000" cy="838207"/>
          </a:xfrm>
        </p:spPr>
        <p:txBody>
          <a:bodyPr>
            <a:noAutofit/>
          </a:bodyPr>
          <a:lstStyle/>
          <a:p>
            <a:r>
              <a:rPr lang="en-US" sz="1400" dirty="0"/>
              <a:t>RCTs = randomized controlled trials; </a:t>
            </a:r>
            <a:r>
              <a:rPr lang="en-US" sz="1400" dirty="0" err="1"/>
              <a:t>Eren</a:t>
            </a:r>
            <a:r>
              <a:rPr lang="en-US" sz="1400" dirty="0"/>
              <a:t> = </a:t>
            </a:r>
            <a:r>
              <a:rPr lang="en-US" sz="1400" dirty="0" err="1"/>
              <a:t>erenumab</a:t>
            </a:r>
            <a:r>
              <a:rPr lang="en-US" sz="1400" dirty="0"/>
              <a:t>; </a:t>
            </a:r>
            <a:r>
              <a:rPr lang="en-US" sz="1400" dirty="0" err="1"/>
              <a:t>Frem</a:t>
            </a:r>
            <a:r>
              <a:rPr lang="en-US" sz="1400" dirty="0"/>
              <a:t> = </a:t>
            </a:r>
            <a:r>
              <a:rPr lang="en-US" sz="1400" dirty="0" err="1"/>
              <a:t>fremaneumab</a:t>
            </a:r>
            <a:r>
              <a:rPr lang="en-US" sz="1400" dirty="0"/>
              <a:t>; </a:t>
            </a:r>
            <a:r>
              <a:rPr lang="en-US" sz="1400" dirty="0" err="1"/>
              <a:t>Galca</a:t>
            </a:r>
            <a:r>
              <a:rPr lang="en-US" sz="1400" dirty="0"/>
              <a:t> = </a:t>
            </a:r>
            <a:r>
              <a:rPr lang="en-US" sz="1400" dirty="0" err="1"/>
              <a:t>galcanezumab</a:t>
            </a:r>
            <a:r>
              <a:rPr lang="en-US" sz="1400" dirty="0"/>
              <a:t>; </a:t>
            </a:r>
            <a:r>
              <a:rPr lang="en-US" sz="1400" dirty="0" err="1"/>
              <a:t>Epti</a:t>
            </a:r>
            <a:r>
              <a:rPr lang="en-US" sz="1400" dirty="0"/>
              <a:t> = </a:t>
            </a:r>
            <a:r>
              <a:rPr lang="en-US" sz="1400" dirty="0" err="1"/>
              <a:t>eptinezumab</a:t>
            </a:r>
            <a:r>
              <a:rPr lang="en-US" sz="1400" dirty="0"/>
              <a:t>; TPM = topiramate; OBT = </a:t>
            </a:r>
            <a:r>
              <a:rPr lang="en-US" sz="1400" dirty="0" err="1"/>
              <a:t>onabotulinumtoxinA</a:t>
            </a:r>
            <a:r>
              <a:rPr lang="en-US" sz="1400" dirty="0"/>
              <a:t>; PRL = propranolol.</a:t>
            </a:r>
            <a:br>
              <a:rPr lang="en-US" sz="1400" dirty="0"/>
            </a:br>
            <a:r>
              <a:rPr lang="en-US" sz="1400" dirty="0"/>
              <a:t>Slide modified, courtesy of Matthew Robbins, MD, FAHS. Adapted from Vo P, et al. </a:t>
            </a:r>
            <a:r>
              <a:rPr lang="en-US" sz="1400" i="1" dirty="0"/>
              <a:t>Cephalalgia</a:t>
            </a:r>
            <a:r>
              <a:rPr lang="en-US" sz="1400" dirty="0"/>
              <a:t>. 2019;39(5):608-616.</a:t>
            </a:r>
          </a:p>
        </p:txBody>
      </p:sp>
      <mc:AlternateContent xmlns:mc="http://schemas.openxmlformats.org/markup-compatibility/2006" xmlns:a14="http://schemas.microsoft.com/office/drawing/2010/main">
        <mc:Choice Requires="a14">
          <p:graphicFrame>
            <p:nvGraphicFramePr>
              <p:cNvPr id="6" name="Table 5">
                <a:extLst>
                  <a:ext uri="{FF2B5EF4-FFF2-40B4-BE49-F238E27FC236}">
                    <a16:creationId xmlns:a16="http://schemas.microsoft.com/office/drawing/2014/main" id="{0972CE95-F933-7251-819F-4C0E90F22620}"/>
                  </a:ext>
                </a:extLst>
              </p:cNvPr>
              <p:cNvGraphicFramePr>
                <a:graphicFrameLocks noGrp="1"/>
              </p:cNvGraphicFramePr>
              <p:nvPr>
                <p:extLst>
                  <p:ext uri="{D42A27DB-BD31-4B8C-83A1-F6EECF244321}">
                    <p14:modId xmlns:p14="http://schemas.microsoft.com/office/powerpoint/2010/main" val="437801408"/>
                  </p:ext>
                </p:extLst>
              </p:nvPr>
            </p:nvGraphicFramePr>
            <p:xfrm>
              <a:off x="0" y="1524000"/>
              <a:ext cx="12191998" cy="4376950"/>
            </p:xfrm>
            <a:graphic>
              <a:graphicData uri="http://schemas.openxmlformats.org/drawingml/2006/table">
                <a:tbl>
                  <a:tblPr firstRow="1" bandRow="1">
                    <a:tableStyleId>{5940675A-B579-460E-94D1-54222C63F5DA}</a:tableStyleId>
                  </a:tblPr>
                  <a:tblGrid>
                    <a:gridCol w="937846">
                      <a:extLst>
                        <a:ext uri="{9D8B030D-6E8A-4147-A177-3AD203B41FA5}">
                          <a16:colId xmlns:a16="http://schemas.microsoft.com/office/drawing/2014/main" val="243375877"/>
                        </a:ext>
                      </a:extLst>
                    </a:gridCol>
                    <a:gridCol w="937846">
                      <a:extLst>
                        <a:ext uri="{9D8B030D-6E8A-4147-A177-3AD203B41FA5}">
                          <a16:colId xmlns:a16="http://schemas.microsoft.com/office/drawing/2014/main" val="2952784202"/>
                        </a:ext>
                      </a:extLst>
                    </a:gridCol>
                    <a:gridCol w="937846">
                      <a:extLst>
                        <a:ext uri="{9D8B030D-6E8A-4147-A177-3AD203B41FA5}">
                          <a16:colId xmlns:a16="http://schemas.microsoft.com/office/drawing/2014/main" val="86287819"/>
                        </a:ext>
                      </a:extLst>
                    </a:gridCol>
                    <a:gridCol w="937846">
                      <a:extLst>
                        <a:ext uri="{9D8B030D-6E8A-4147-A177-3AD203B41FA5}">
                          <a16:colId xmlns:a16="http://schemas.microsoft.com/office/drawing/2014/main" val="724351489"/>
                        </a:ext>
                      </a:extLst>
                    </a:gridCol>
                    <a:gridCol w="937846">
                      <a:extLst>
                        <a:ext uri="{9D8B030D-6E8A-4147-A177-3AD203B41FA5}">
                          <a16:colId xmlns:a16="http://schemas.microsoft.com/office/drawing/2014/main" val="3764400317"/>
                        </a:ext>
                      </a:extLst>
                    </a:gridCol>
                    <a:gridCol w="937846">
                      <a:extLst>
                        <a:ext uri="{9D8B030D-6E8A-4147-A177-3AD203B41FA5}">
                          <a16:colId xmlns:a16="http://schemas.microsoft.com/office/drawing/2014/main" val="2864844782"/>
                        </a:ext>
                      </a:extLst>
                    </a:gridCol>
                    <a:gridCol w="937846">
                      <a:extLst>
                        <a:ext uri="{9D8B030D-6E8A-4147-A177-3AD203B41FA5}">
                          <a16:colId xmlns:a16="http://schemas.microsoft.com/office/drawing/2014/main" val="3256176193"/>
                        </a:ext>
                      </a:extLst>
                    </a:gridCol>
                    <a:gridCol w="937846">
                      <a:extLst>
                        <a:ext uri="{9D8B030D-6E8A-4147-A177-3AD203B41FA5}">
                          <a16:colId xmlns:a16="http://schemas.microsoft.com/office/drawing/2014/main" val="3799570723"/>
                        </a:ext>
                      </a:extLst>
                    </a:gridCol>
                    <a:gridCol w="937846">
                      <a:extLst>
                        <a:ext uri="{9D8B030D-6E8A-4147-A177-3AD203B41FA5}">
                          <a16:colId xmlns:a16="http://schemas.microsoft.com/office/drawing/2014/main" val="1908853274"/>
                        </a:ext>
                      </a:extLst>
                    </a:gridCol>
                    <a:gridCol w="937846">
                      <a:extLst>
                        <a:ext uri="{9D8B030D-6E8A-4147-A177-3AD203B41FA5}">
                          <a16:colId xmlns:a16="http://schemas.microsoft.com/office/drawing/2014/main" val="3229554021"/>
                        </a:ext>
                      </a:extLst>
                    </a:gridCol>
                    <a:gridCol w="937846">
                      <a:extLst>
                        <a:ext uri="{9D8B030D-6E8A-4147-A177-3AD203B41FA5}">
                          <a16:colId xmlns:a16="http://schemas.microsoft.com/office/drawing/2014/main" val="2455934287"/>
                        </a:ext>
                      </a:extLst>
                    </a:gridCol>
                    <a:gridCol w="937846">
                      <a:extLst>
                        <a:ext uri="{9D8B030D-6E8A-4147-A177-3AD203B41FA5}">
                          <a16:colId xmlns:a16="http://schemas.microsoft.com/office/drawing/2014/main" val="3118988052"/>
                        </a:ext>
                      </a:extLst>
                    </a:gridCol>
                    <a:gridCol w="937846">
                      <a:extLst>
                        <a:ext uri="{9D8B030D-6E8A-4147-A177-3AD203B41FA5}">
                          <a16:colId xmlns:a16="http://schemas.microsoft.com/office/drawing/2014/main" val="156302162"/>
                        </a:ext>
                      </a:extLst>
                    </a:gridCol>
                  </a:tblGrid>
                  <a:tr h="875390">
                    <a:tc>
                      <a:txBody>
                        <a:bodyPr/>
                        <a:lstStyle/>
                        <a:p>
                          <a:pPr algn="ctr"/>
                          <a:r>
                            <a:rPr lang="en-US" sz="1200" b="1" dirty="0">
                              <a:solidFill>
                                <a:schemeClr val="tx1"/>
                              </a:solidFill>
                              <a:latin typeface="Arial" panose="020B0604020202020204" pitchFamily="34" charset="0"/>
                              <a:cs typeface="Arial" panose="020B0604020202020204" pitchFamily="34" charset="0"/>
                            </a:rPr>
                            <a:t>Drug</a:t>
                          </a: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Eren</a:t>
                          </a:r>
                          <a:endParaRPr lang="en-US" sz="1200" b="1" dirty="0">
                            <a:solidFill>
                              <a:srgbClr val="002060"/>
                            </a:solidFill>
                            <a:latin typeface="Arial" panose="020B0604020202020204" pitchFamily="34" charset="0"/>
                            <a:cs typeface="Arial" panose="020B0604020202020204" pitchFamily="34" charset="0"/>
                          </a:endParaRPr>
                        </a:p>
                        <a:p>
                          <a:pPr algn="ctr"/>
                          <a:r>
                            <a:rPr lang="en-US" sz="1200" b="1" dirty="0">
                              <a:solidFill>
                                <a:srgbClr val="002060"/>
                              </a:solidFill>
                              <a:latin typeface="Arial" panose="020B0604020202020204" pitchFamily="34" charset="0"/>
                              <a:cs typeface="Arial" panose="020B0604020202020204" pitchFamily="34" charset="0"/>
                            </a:rPr>
                            <a:t>(70 </a:t>
                          </a:r>
                          <a:r>
                            <a:rPr lang="en-US" sz="1200" b="1" baseline="0" dirty="0">
                              <a:solidFill>
                                <a:srgbClr val="002060"/>
                              </a:solidFill>
                              <a:latin typeface="Arial" panose="020B0604020202020204" pitchFamily="34" charset="0"/>
                              <a:cs typeface="Arial" panose="020B0604020202020204" pitchFamily="34" charset="0"/>
                            </a:rPr>
                            <a:t>/ 140 mg)</a:t>
                          </a:r>
                          <a:endParaRPr lang="en-US" sz="1200" b="1" dirty="0">
                            <a:solidFill>
                              <a:srgbClr val="002060"/>
                            </a:solidFill>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err="1">
                              <a:solidFill>
                                <a:srgbClr val="002060"/>
                              </a:solidFill>
                              <a:latin typeface="Arial" panose="020B0604020202020204" pitchFamily="34" charset="0"/>
                              <a:cs typeface="Arial" panose="020B0604020202020204" pitchFamily="34" charset="0"/>
                            </a:rPr>
                            <a:t>Frem</a:t>
                          </a:r>
                          <a:endParaRPr lang="en-US" sz="1200" b="1" dirty="0">
                            <a:solidFill>
                              <a:srgbClr val="002060"/>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anose="020B0604020202020204" pitchFamily="34" charset="0"/>
                              <a:cs typeface="Arial" panose="020B0604020202020204" pitchFamily="34" charset="0"/>
                            </a:rPr>
                            <a:t>(monthly / quarterly)</a:t>
                          </a: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Epti</a:t>
                          </a:r>
                          <a:endParaRPr lang="en-US" sz="1200" b="1" dirty="0">
                            <a:solidFill>
                              <a:srgbClr val="002060"/>
                            </a:solidFill>
                            <a:latin typeface="Arial" panose="020B0604020202020204" pitchFamily="34" charset="0"/>
                            <a:cs typeface="Arial" panose="020B0604020202020204" pitchFamily="34" charset="0"/>
                          </a:endParaRPr>
                        </a:p>
                        <a:p>
                          <a:pPr algn="ctr"/>
                          <a:r>
                            <a:rPr lang="en-US" sz="1200" b="1" dirty="0">
                              <a:solidFill>
                                <a:srgbClr val="002060"/>
                              </a:solidFill>
                              <a:latin typeface="Arial" panose="020B0604020202020204" pitchFamily="34" charset="0"/>
                              <a:cs typeface="Arial" panose="020B0604020202020204" pitchFamily="34" charset="0"/>
                            </a:rPr>
                            <a:t>(100 / 300 mg)</a:t>
                          </a:r>
                          <a:endParaRPr lang="en-US" sz="12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Galca</a:t>
                          </a:r>
                          <a:endParaRPr lang="en-US" sz="12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1200" b="1" dirty="0">
                              <a:solidFill>
                                <a:srgbClr val="C00000"/>
                              </a:solidFill>
                              <a:latin typeface="Arial" panose="020B0604020202020204" pitchFamily="34" charset="0"/>
                              <a:cs typeface="Arial" panose="020B0604020202020204" pitchFamily="34" charset="0"/>
                            </a:rPr>
                            <a:t>TPM</a:t>
                          </a:r>
                        </a:p>
                      </a:txBody>
                      <a:tcPr/>
                    </a:tc>
                    <a:tc>
                      <a:txBody>
                        <a:bodyPr/>
                        <a:lstStyle/>
                        <a:p>
                          <a:pPr algn="ctr"/>
                          <a:r>
                            <a:rPr lang="en-US" sz="1200" b="1" dirty="0">
                              <a:solidFill>
                                <a:srgbClr val="C00000"/>
                              </a:solidFill>
                              <a:latin typeface="Arial" panose="020B0604020202020204" pitchFamily="34" charset="0"/>
                              <a:cs typeface="Arial" panose="020B0604020202020204" pitchFamily="34" charset="0"/>
                            </a:rPr>
                            <a:t>OBT</a:t>
                          </a: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Eren</a:t>
                          </a:r>
                          <a:endParaRPr lang="en-US" sz="1200" b="1" dirty="0">
                            <a:solidFill>
                              <a:srgbClr val="002060"/>
                            </a:solidFill>
                            <a:latin typeface="Arial" panose="020B0604020202020204" pitchFamily="34" charset="0"/>
                            <a:cs typeface="Arial" panose="020B0604020202020204" pitchFamily="34" charset="0"/>
                          </a:endParaRPr>
                        </a:p>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anose="020B0604020202020204" pitchFamily="34" charset="0"/>
                              <a:cs typeface="Arial" panose="020B0604020202020204" pitchFamily="34" charset="0"/>
                            </a:rPr>
                            <a:t>(70</a:t>
                          </a:r>
                          <a:r>
                            <a:rPr lang="en-US" sz="1200" b="1" baseline="0" dirty="0">
                              <a:solidFill>
                                <a:srgbClr val="002060"/>
                              </a:solidFill>
                              <a:latin typeface="Arial" panose="020B0604020202020204" pitchFamily="34" charset="0"/>
                              <a:cs typeface="Arial" panose="020B0604020202020204" pitchFamily="34" charset="0"/>
                            </a:rPr>
                            <a:t> + 140 mg)</a:t>
                          </a:r>
                          <a:endParaRPr lang="en-US" sz="1200" b="1" dirty="0">
                            <a:solidFill>
                              <a:srgbClr val="002060"/>
                            </a:solidFill>
                            <a:latin typeface="Arial" panose="020B0604020202020204" pitchFamily="34" charset="0"/>
                            <a:cs typeface="Arial" panose="020B0604020202020204" pitchFamily="34" charset="0"/>
                          </a:endParaRP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Frem</a:t>
                          </a:r>
                          <a:endParaRPr lang="en-US" sz="1200" b="1" dirty="0">
                            <a:solidFill>
                              <a:srgbClr val="002060"/>
                            </a:solidFill>
                            <a:latin typeface="Arial" panose="020B0604020202020204" pitchFamily="34" charset="0"/>
                            <a:cs typeface="Arial" panose="020B0604020202020204" pitchFamily="34" charset="0"/>
                          </a:endParaRPr>
                        </a:p>
                        <a:p>
                          <a:pPr algn="ctr"/>
                          <a:r>
                            <a:rPr lang="en-US" sz="1200" b="1" dirty="0">
                              <a:solidFill>
                                <a:srgbClr val="002060"/>
                              </a:solidFill>
                              <a:latin typeface="Arial" panose="020B0604020202020204" pitchFamily="34" charset="0"/>
                              <a:cs typeface="Arial" panose="020B0604020202020204" pitchFamily="34" charset="0"/>
                            </a:rPr>
                            <a:t>(monthly / quarterly)</a:t>
                          </a: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Epti</a:t>
                          </a:r>
                          <a:endParaRPr lang="en-US" sz="1200" b="1" dirty="0">
                            <a:solidFill>
                              <a:srgbClr val="002060"/>
                            </a:solidFill>
                            <a:latin typeface="Arial" panose="020B0604020202020204" pitchFamily="34" charset="0"/>
                            <a:cs typeface="Arial" panose="020B0604020202020204" pitchFamily="34" charset="0"/>
                          </a:endParaRPr>
                        </a:p>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anose="020B0604020202020204" pitchFamily="34" charset="0"/>
                              <a:cs typeface="Arial" panose="020B0604020202020204" pitchFamily="34" charset="0"/>
                            </a:rPr>
                            <a:t>(100 / 300 mg)</a:t>
                          </a:r>
                          <a:endParaRPr lang="en-US" sz="12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Galca</a:t>
                          </a:r>
                          <a:endParaRPr lang="en-US" sz="1200" b="1" dirty="0">
                            <a:solidFill>
                              <a:srgbClr val="002060"/>
                            </a:solidFill>
                            <a:latin typeface="Arial" panose="020B0604020202020204" pitchFamily="34" charset="0"/>
                            <a:cs typeface="Arial" panose="020B0604020202020204" pitchFamily="34" charset="0"/>
                          </a:endParaRPr>
                        </a:p>
                      </a:txBody>
                      <a:tcPr/>
                    </a:tc>
                    <a:tc>
                      <a:txBody>
                        <a:bodyPr/>
                        <a:lstStyle/>
                        <a:p>
                          <a:pPr algn="ctr"/>
                          <a:r>
                            <a:rPr lang="en-US" sz="1200" b="1" dirty="0">
                              <a:solidFill>
                                <a:srgbClr val="C00000"/>
                              </a:solidFill>
                              <a:latin typeface="Arial" panose="020B0604020202020204" pitchFamily="34" charset="0"/>
                              <a:cs typeface="Arial" panose="020B0604020202020204" pitchFamily="34" charset="0"/>
                            </a:rPr>
                            <a:t>TPM</a:t>
                          </a:r>
                        </a:p>
                      </a:txBody>
                      <a:tcPr/>
                    </a:tc>
                    <a:tc>
                      <a:txBody>
                        <a:bodyPr/>
                        <a:lstStyle/>
                        <a:p>
                          <a:pPr algn="ctr"/>
                          <a:r>
                            <a:rPr lang="en-US" sz="1200" b="1" dirty="0">
                              <a:solidFill>
                                <a:srgbClr val="C00000"/>
                              </a:solidFill>
                              <a:latin typeface="Arial" panose="020B0604020202020204" pitchFamily="34" charset="0"/>
                              <a:cs typeface="Arial" panose="020B0604020202020204" pitchFamily="34" charset="0"/>
                            </a:rPr>
                            <a:t>PRL</a:t>
                          </a:r>
                        </a:p>
                      </a:txBody>
                      <a:tcPr/>
                    </a:tc>
                    <a:extLst>
                      <a:ext uri="{0D108BD9-81ED-4DB2-BD59-A6C34878D82A}">
                        <a16:rowId xmlns:a16="http://schemas.microsoft.com/office/drawing/2014/main" val="3201946297"/>
                      </a:ext>
                    </a:extLst>
                  </a:tr>
                  <a:tr h="875390">
                    <a:tc>
                      <a:txBody>
                        <a:bodyPr/>
                        <a:lstStyle/>
                        <a:p>
                          <a:pPr algn="ctr"/>
                          <a:r>
                            <a:rPr lang="en-US" sz="1800" b="1" dirty="0" err="1">
                              <a:latin typeface="Arial" panose="020B0604020202020204" pitchFamily="34" charset="0"/>
                              <a:cs typeface="Arial" panose="020B0604020202020204" pitchFamily="34" charset="0"/>
                            </a:rPr>
                            <a:t>Dx</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a:solidFill>
                                <a:srgbClr val="7030A0"/>
                              </a:solidFill>
                              <a:latin typeface="Arial" panose="020B0604020202020204" pitchFamily="34" charset="0"/>
                              <a:cs typeface="Arial" panose="020B0604020202020204" pitchFamily="34" charset="0"/>
                            </a:rPr>
                            <a:t>CM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7030A0"/>
                              </a:solidFill>
                              <a:latin typeface="Arial" panose="020B0604020202020204" pitchFamily="34" charset="0"/>
                              <a:cs typeface="Arial" panose="020B0604020202020204" pitchFamily="34" charset="0"/>
                            </a:rPr>
                            <a:t>CM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7030A0"/>
                              </a:solidFill>
                              <a:latin typeface="Arial" panose="020B0604020202020204" pitchFamily="34" charset="0"/>
                              <a:cs typeface="Arial" panose="020B0604020202020204" pitchFamily="34" charset="0"/>
                            </a:rPr>
                            <a:t>CM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7030A0"/>
                              </a:solidFill>
                              <a:latin typeface="Arial" panose="020B0604020202020204" pitchFamily="34" charset="0"/>
                              <a:cs typeface="Arial" panose="020B0604020202020204" pitchFamily="34" charset="0"/>
                            </a:rPr>
                            <a:t>CM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7030A0"/>
                              </a:solidFill>
                              <a:latin typeface="Arial" panose="020B0604020202020204" pitchFamily="34" charset="0"/>
                              <a:cs typeface="Arial" panose="020B0604020202020204" pitchFamily="34" charset="0"/>
                            </a:rPr>
                            <a:t>CM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7030A0"/>
                              </a:solidFill>
                              <a:latin typeface="Arial" panose="020B0604020202020204" pitchFamily="34" charset="0"/>
                              <a:cs typeface="Arial" panose="020B0604020202020204" pitchFamily="34" charset="0"/>
                            </a:rPr>
                            <a:t>CM</a:t>
                          </a:r>
                        </a:p>
                      </a:txBody>
                      <a:tcPr/>
                    </a:tc>
                    <a:tc>
                      <a:txBody>
                        <a:bodyPr/>
                        <a:lstStyle/>
                        <a:p>
                          <a:pPr algn="ctr"/>
                          <a:r>
                            <a:rPr lang="en-US" sz="1800" b="1" dirty="0">
                              <a:solidFill>
                                <a:srgbClr val="0070C0"/>
                              </a:solidFill>
                              <a:latin typeface="Arial" panose="020B0604020202020204" pitchFamily="34" charset="0"/>
                              <a:cs typeface="Arial" panose="020B0604020202020204" pitchFamily="34" charset="0"/>
                            </a:rPr>
                            <a:t>EM</a:t>
                          </a:r>
                        </a:p>
                      </a:txBody>
                      <a:tcPr/>
                    </a:tc>
                    <a:tc>
                      <a:txBody>
                        <a:bodyPr/>
                        <a:lstStyle/>
                        <a:p>
                          <a:pPr algn="ctr"/>
                          <a:r>
                            <a:rPr lang="en-US" sz="1800" b="1" dirty="0">
                              <a:solidFill>
                                <a:srgbClr val="0070C0"/>
                              </a:solidFill>
                              <a:latin typeface="Arial" panose="020B0604020202020204" pitchFamily="34" charset="0"/>
                              <a:cs typeface="Arial" panose="020B0604020202020204" pitchFamily="34" charset="0"/>
                            </a:rPr>
                            <a:t>EM</a:t>
                          </a:r>
                        </a:p>
                      </a:txBody>
                      <a:tcPr/>
                    </a:tc>
                    <a:tc>
                      <a:txBody>
                        <a:bodyPr/>
                        <a:lstStyle/>
                        <a:p>
                          <a:pPr algn="ctr"/>
                          <a:r>
                            <a:rPr lang="en-US" sz="1800" b="1" dirty="0">
                              <a:solidFill>
                                <a:srgbClr val="0070C0"/>
                              </a:solidFill>
                              <a:latin typeface="Arial" panose="020B0604020202020204" pitchFamily="34" charset="0"/>
                              <a:cs typeface="Arial" panose="020B0604020202020204" pitchFamily="34" charset="0"/>
                            </a:rPr>
                            <a:t>EM</a:t>
                          </a:r>
                        </a:p>
                      </a:txBody>
                      <a:tcPr/>
                    </a:tc>
                    <a:tc>
                      <a:txBody>
                        <a:bodyPr/>
                        <a:lstStyle/>
                        <a:p>
                          <a:pPr algn="ctr"/>
                          <a:r>
                            <a:rPr lang="en-US" sz="1800" b="1" dirty="0">
                              <a:solidFill>
                                <a:srgbClr val="0070C0"/>
                              </a:solidFill>
                              <a:latin typeface="Arial" panose="020B0604020202020204" pitchFamily="34" charset="0"/>
                              <a:cs typeface="Arial" panose="020B0604020202020204" pitchFamily="34" charset="0"/>
                            </a:rPr>
                            <a:t>EM</a:t>
                          </a:r>
                        </a:p>
                      </a:txBody>
                      <a:tcPr/>
                    </a:tc>
                    <a:tc>
                      <a:txBody>
                        <a:bodyPr/>
                        <a:lstStyle/>
                        <a:p>
                          <a:pPr algn="ctr"/>
                          <a:r>
                            <a:rPr lang="en-US" sz="1800" b="1" dirty="0">
                              <a:solidFill>
                                <a:srgbClr val="0070C0"/>
                              </a:solidFill>
                              <a:latin typeface="Arial" panose="020B0604020202020204" pitchFamily="34" charset="0"/>
                              <a:cs typeface="Arial" panose="020B0604020202020204" pitchFamily="34" charset="0"/>
                            </a:rPr>
                            <a:t>EM</a:t>
                          </a:r>
                        </a:p>
                      </a:txBody>
                      <a:tcPr/>
                    </a:tc>
                    <a:tc>
                      <a:txBody>
                        <a:bodyPr/>
                        <a:lstStyle/>
                        <a:p>
                          <a:pPr algn="ctr"/>
                          <a:r>
                            <a:rPr lang="en-US" sz="1800" b="1" dirty="0">
                              <a:solidFill>
                                <a:srgbClr val="0070C0"/>
                              </a:solidFill>
                              <a:latin typeface="Arial" panose="020B0604020202020204" pitchFamily="34" charset="0"/>
                              <a:cs typeface="Arial" panose="020B0604020202020204" pitchFamily="34" charset="0"/>
                            </a:rPr>
                            <a:t>EM</a:t>
                          </a:r>
                        </a:p>
                      </a:txBody>
                      <a:tcPr/>
                    </a:tc>
                    <a:extLst>
                      <a:ext uri="{0D108BD9-81ED-4DB2-BD59-A6C34878D82A}">
                        <a16:rowId xmlns:a16="http://schemas.microsoft.com/office/drawing/2014/main" val="116793689"/>
                      </a:ext>
                    </a:extLst>
                  </a:tr>
                  <a:tr h="875390">
                    <a:tc>
                      <a:txBody>
                        <a:bodyPr/>
                        <a:lstStyle/>
                        <a:p>
                          <a:pPr algn="ctr"/>
                          <a:r>
                            <a:rPr lang="en-US" sz="1800" b="1" dirty="0">
                              <a:latin typeface="Arial" panose="020B0604020202020204" pitchFamily="34" charset="0"/>
                              <a:cs typeface="Arial" panose="020B0604020202020204" pitchFamily="34" charset="0"/>
                            </a:rPr>
                            <a:t>NNT</a:t>
                          </a:r>
                        </a:p>
                      </a:txBody>
                      <a:tcPr/>
                    </a:tc>
                    <a:tc>
                      <a:txBody>
                        <a:bodyPr/>
                        <a:lstStyle/>
                        <a:p>
                          <a:pPr algn="ctr"/>
                          <a:r>
                            <a:rPr lang="en-US" sz="1800" b="1" dirty="0">
                              <a:latin typeface="Arial" panose="020B0604020202020204" pitchFamily="34" charset="0"/>
                              <a:cs typeface="Arial" panose="020B0604020202020204" pitchFamily="34" charset="0"/>
                            </a:rPr>
                            <a:t>7 / 6</a:t>
                          </a:r>
                        </a:p>
                      </a:txBody>
                      <a:tcPr/>
                    </a:tc>
                    <a:tc>
                      <a:txBody>
                        <a:bodyPr/>
                        <a:lstStyle/>
                        <a:p>
                          <a:pPr algn="ctr"/>
                          <a:r>
                            <a:rPr lang="en-US" sz="1800" b="1" dirty="0">
                              <a:latin typeface="Arial" panose="020B0604020202020204" pitchFamily="34" charset="0"/>
                              <a:cs typeface="Arial" panose="020B0604020202020204" pitchFamily="34" charset="0"/>
                            </a:rPr>
                            <a:t>4 / 5</a:t>
                          </a:r>
                        </a:p>
                      </a:txBody>
                      <a:tcPr/>
                    </a:tc>
                    <a:tc>
                      <a:txBody>
                        <a:bodyPr/>
                        <a:lstStyle/>
                        <a:p>
                          <a:pPr algn="ctr"/>
                          <a:r>
                            <a:rPr lang="en-US" sz="1800" b="1" dirty="0">
                              <a:latin typeface="Arial" panose="020B0604020202020204" pitchFamily="34" charset="0"/>
                              <a:cs typeface="Arial" panose="020B0604020202020204" pitchFamily="34" charset="0"/>
                            </a:rPr>
                            <a:t>6 / 5</a:t>
                          </a:r>
                        </a:p>
                      </a:txBody>
                      <a:tcPr/>
                    </a:tc>
                    <a:tc>
                      <a:txBody>
                        <a:bodyPr/>
                        <a:lstStyle/>
                        <a:p>
                          <a:pPr algn="ctr"/>
                          <a:r>
                            <a:rPr lang="en-US" sz="1800" b="1" dirty="0">
                              <a:latin typeface="Arial" panose="020B0604020202020204" pitchFamily="34" charset="0"/>
                              <a:cs typeface="Arial" panose="020B0604020202020204" pitchFamily="34" charset="0"/>
                            </a:rPr>
                            <a:t>8</a:t>
                          </a:r>
                        </a:p>
                      </a:txBody>
                      <a:tcPr/>
                    </a:tc>
                    <a:tc>
                      <a:txBody>
                        <a:bodyPr/>
                        <a:lstStyle/>
                        <a:p>
                          <a:pPr algn="ctr"/>
                          <a:r>
                            <a:rPr lang="en-US" sz="1800" b="1" dirty="0">
                              <a:latin typeface="Arial" panose="020B0604020202020204" pitchFamily="34" charset="0"/>
                              <a:cs typeface="Arial" panose="020B0604020202020204" pitchFamily="34" charset="0"/>
                            </a:rPr>
                            <a:t>13</a:t>
                          </a:r>
                        </a:p>
                      </a:txBody>
                      <a:tcPr/>
                    </a:tc>
                    <a:tc>
                      <a:txBody>
                        <a:bodyPr/>
                        <a:lstStyle/>
                        <a:p>
                          <a:pPr algn="ctr"/>
                          <a:r>
                            <a:rPr lang="en-US" sz="1800" b="1" dirty="0">
                              <a:latin typeface="Arial" panose="020B0604020202020204" pitchFamily="34" charset="0"/>
                              <a:cs typeface="Arial" panose="020B0604020202020204" pitchFamily="34" charset="0"/>
                            </a:rPr>
                            <a:t>9</a:t>
                          </a:r>
                        </a:p>
                      </a:txBody>
                      <a:tcPr/>
                    </a:tc>
                    <a:tc>
                      <a:txBody>
                        <a:bodyPr/>
                        <a:lstStyle/>
                        <a:p>
                          <a:pPr algn="ctr"/>
                          <a:r>
                            <a:rPr lang="en-US" sz="1800" b="1" dirty="0">
                              <a:latin typeface="Arial" panose="020B0604020202020204" pitchFamily="34" charset="0"/>
                              <a:cs typeface="Arial" panose="020B0604020202020204" pitchFamily="34" charset="0"/>
                            </a:rPr>
                            <a:t>6 </a:t>
                          </a:r>
                        </a:p>
                      </a:txBody>
                      <a:tcPr/>
                    </a:tc>
                    <a:tc>
                      <a:txBody>
                        <a:bodyPr/>
                        <a:lstStyle/>
                        <a:p>
                          <a:pPr algn="ctr"/>
                          <a:r>
                            <a:rPr lang="en-US" sz="1800" b="1" dirty="0">
                              <a:latin typeface="Arial" panose="020B0604020202020204" pitchFamily="34" charset="0"/>
                              <a:cs typeface="Arial" panose="020B0604020202020204" pitchFamily="34" charset="0"/>
                            </a:rPr>
                            <a:t>5 / 6</a:t>
                          </a:r>
                        </a:p>
                      </a:txBody>
                      <a:tcPr/>
                    </a:tc>
                    <a:tc>
                      <a:txBody>
                        <a:bodyPr/>
                        <a:lstStyle/>
                        <a:p>
                          <a:pPr algn="ctr"/>
                          <a:r>
                            <a:rPr lang="en-US" sz="1800" b="1" dirty="0">
                              <a:latin typeface="Arial" panose="020B0604020202020204" pitchFamily="34" charset="0"/>
                              <a:cs typeface="Arial" panose="020B0604020202020204" pitchFamily="34" charset="0"/>
                            </a:rPr>
                            <a:t>8</a:t>
                          </a:r>
                          <a:r>
                            <a:rPr lang="en-US" sz="1800" b="1" baseline="0" dirty="0">
                              <a:latin typeface="Arial" panose="020B0604020202020204" pitchFamily="34" charset="0"/>
                              <a:cs typeface="Arial" panose="020B0604020202020204" pitchFamily="34" charset="0"/>
                            </a:rPr>
                            <a:t> / </a:t>
                          </a:r>
                          <a:r>
                            <a:rPr lang="en-US" sz="1800" b="1" dirty="0">
                              <a:latin typeface="Arial" panose="020B0604020202020204" pitchFamily="34" charset="0"/>
                              <a:cs typeface="Arial" panose="020B0604020202020204" pitchFamily="34" charset="0"/>
                            </a:rPr>
                            <a:t>5</a:t>
                          </a:r>
                        </a:p>
                      </a:txBody>
                      <a:tcPr/>
                    </a:tc>
                    <a:tc>
                      <a:txBody>
                        <a:bodyPr/>
                        <a:lstStyle/>
                        <a:p>
                          <a:pPr algn="ctr"/>
                          <a:r>
                            <a:rPr lang="en-US" sz="1800" b="1" dirty="0">
                              <a:latin typeface="Arial" panose="020B0604020202020204" pitchFamily="34" charset="0"/>
                              <a:cs typeface="Arial" panose="020B0604020202020204" pitchFamily="34" charset="0"/>
                            </a:rPr>
                            <a:t>4</a:t>
                          </a:r>
                        </a:p>
                      </a:txBody>
                      <a:tcPr/>
                    </a:tc>
                    <a:tc>
                      <a:txBody>
                        <a:bodyPr/>
                        <a:lstStyle/>
                        <a:p>
                          <a:pPr algn="ctr"/>
                          <a:r>
                            <a:rPr lang="en-US" sz="1800" b="1" dirty="0">
                              <a:latin typeface="Arial" panose="020B0604020202020204" pitchFamily="34" charset="0"/>
                              <a:cs typeface="Arial" panose="020B0604020202020204" pitchFamily="34" charset="0"/>
                            </a:rPr>
                            <a:t>5</a:t>
                          </a:r>
                        </a:p>
                      </a:txBody>
                      <a:tcPr/>
                    </a:tc>
                    <a:tc>
                      <a:txBody>
                        <a:bodyPr/>
                        <a:lstStyle/>
                        <a:p>
                          <a:pPr algn="ctr"/>
                          <a:r>
                            <a:rPr lang="en-US" sz="1800" b="1"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711731156"/>
                      </a:ext>
                    </a:extLst>
                  </a:tr>
                  <a:tr h="875390">
                    <a:tc>
                      <a:txBody>
                        <a:bodyPr/>
                        <a:lstStyle/>
                        <a:p>
                          <a:pPr algn="ctr"/>
                          <a:r>
                            <a:rPr lang="en-US" sz="1800" b="1" dirty="0">
                              <a:latin typeface="Arial" panose="020B0604020202020204" pitchFamily="34" charset="0"/>
                              <a:cs typeface="Arial" panose="020B0604020202020204" pitchFamily="34" charset="0"/>
                            </a:rPr>
                            <a:t>NNH</a:t>
                          </a:r>
                        </a:p>
                      </a:txBody>
                      <a:tcPr/>
                    </a:tc>
                    <a:tc>
                      <a:txBody>
                        <a:bodyPr/>
                        <a:lstStyle/>
                        <a:p>
                          <a:pPr algn="ctr"/>
                          <a:r>
                            <a:rPr lang="en-US" sz="1800" b="1" dirty="0">
                              <a:latin typeface="Arial" panose="020B0604020202020204" pitchFamily="34" charset="0"/>
                              <a:cs typeface="Arial" panose="020B0604020202020204" pitchFamily="34" charset="0"/>
                            </a:rPr>
                            <a:t>1000 / 250</a:t>
                          </a:r>
                        </a:p>
                      </a:txBody>
                      <a:tcPr/>
                    </a:tc>
                    <a:tc>
                      <a:txBody>
                        <a:bodyPr/>
                        <a:lstStyle/>
                        <a:p>
                          <a:pPr algn="ctr"/>
                          <a14:m>
                            <m:oMathPara xmlns:m="http://schemas.openxmlformats.org/officeDocument/2006/math">
                              <m:oMathParaPr>
                                <m:jc m:val="center"/>
                              </m:oMathParaPr>
                              <m:oMath xmlns:m="http://schemas.openxmlformats.org/officeDocument/2006/math">
                                <m:r>
                                  <a:rPr lang="en-US" sz="1800" b="1" smtClean="0">
                                    <a:latin typeface="Cambria Math" panose="02040503050406030204" pitchFamily="18" charset="0"/>
                                  </a:rPr>
                                  <m:t>∞</m:t>
                                </m:r>
                              </m:oMath>
                            </m:oMathPara>
                          </a14:m>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a:latin typeface="Arial" panose="020B0604020202020204" pitchFamily="34" charset="0"/>
                              <a:cs typeface="Arial" panose="020B0604020202020204" pitchFamily="34" charset="0"/>
                            </a:rPr>
                            <a:t>345</a:t>
                          </a:r>
                          <a:r>
                            <a:rPr lang="en-US" sz="1800" b="1" baseline="0" dirty="0">
                              <a:latin typeface="Arial" panose="020B0604020202020204" pitchFamily="34" charset="0"/>
                              <a:cs typeface="Arial" panose="020B0604020202020204" pitchFamily="34" charset="0"/>
                            </a:rPr>
                            <a:t> / 58</a:t>
                          </a:r>
                          <a:endParaRPr lang="en-US" sz="1800" b="1"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
                              </m:oMathParaPr>
                              <m:oMath xmlns:m="http://schemas.openxmlformats.org/officeDocument/2006/math">
                                <m:r>
                                  <a:rPr lang="en-US" sz="1800" b="1" smtClean="0">
                                    <a:latin typeface="Cambria Math" panose="02040503050406030204" pitchFamily="18" charset="0"/>
                                  </a:rPr>
                                  <m:t>∞</m:t>
                                </m:r>
                              </m:oMath>
                            </m:oMathPara>
                          </a14:m>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a:latin typeface="Arial" panose="020B0604020202020204" pitchFamily="34" charset="0"/>
                              <a:cs typeface="Arial" panose="020B0604020202020204" pitchFamily="34" charset="0"/>
                            </a:rPr>
                            <a:t>21</a:t>
                          </a:r>
                        </a:p>
                      </a:txBody>
                      <a:tcPr/>
                    </a:tc>
                    <a:tc>
                      <a:txBody>
                        <a:bodyPr/>
                        <a:lstStyle/>
                        <a:p>
                          <a:pPr algn="ctr"/>
                          <a:r>
                            <a:rPr lang="en-US" sz="1800" b="1" dirty="0">
                              <a:latin typeface="Arial" panose="020B0604020202020204" pitchFamily="34" charset="0"/>
                              <a:cs typeface="Arial" panose="020B0604020202020204" pitchFamily="34" charset="0"/>
                            </a:rPr>
                            <a:t>39</a:t>
                          </a:r>
                        </a:p>
                      </a:txBody>
                      <a:tcPr/>
                    </a:tc>
                    <a:tc>
                      <a:txBody>
                        <a:bodyPr/>
                        <a:lstStyle/>
                        <a:p>
                          <a:pPr algn="ctr"/>
                          <a:r>
                            <a:rPr lang="en-US" sz="1800" b="1" dirty="0">
                              <a:latin typeface="Arial" panose="020B0604020202020204" pitchFamily="34" charset="0"/>
                              <a:cs typeface="Arial" panose="020B0604020202020204" pitchFamily="34" charset="0"/>
                            </a:rPr>
                            <a:t>1000</a:t>
                          </a:r>
                        </a:p>
                      </a:txBody>
                      <a:tcPr/>
                    </a:tc>
                    <a:tc>
                      <a:txBody>
                        <a:bodyPr/>
                        <a:lstStyle/>
                        <a:p>
                          <a:pPr algn="ctr"/>
                          <a:r>
                            <a:rPr lang="en-US" sz="1800" b="1" dirty="0">
                              <a:latin typeface="Arial" panose="020B0604020202020204" pitchFamily="34" charset="0"/>
                              <a:cs typeface="Arial" panose="020B0604020202020204" pitchFamily="34" charset="0"/>
                            </a:rPr>
                            <a:t>?</a:t>
                          </a:r>
                          <a:r>
                            <a:rPr lang="en-US" sz="1800" b="1" baseline="0" dirty="0">
                              <a:latin typeface="Arial" panose="020B0604020202020204" pitchFamily="34" charset="0"/>
                              <a:cs typeface="Arial" panose="020B0604020202020204" pitchFamily="34" charset="0"/>
                            </a:rPr>
                            <a:t> (high)</a:t>
                          </a:r>
                          <a:endParaRPr lang="en-US" sz="1800" b="1" dirty="0">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
                              </m:oMathParaPr>
                              <m:oMath xmlns:m="http://schemas.openxmlformats.org/officeDocument/2006/math">
                                <m:r>
                                  <a:rPr lang="en-US" sz="1800" b="1" smtClean="0">
                                    <a:latin typeface="Cambria Math" panose="02040503050406030204" pitchFamily="18" charset="0"/>
                                  </a:rPr>
                                  <m:t>∞</m:t>
                                </m:r>
                              </m:oMath>
                            </m:oMathPara>
                          </a14:m>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a:latin typeface="Arial" panose="020B0604020202020204" pitchFamily="34" charset="0"/>
                              <a:cs typeface="Arial" panose="020B0604020202020204" pitchFamily="34" charset="0"/>
                            </a:rPr>
                            <a:t>200</a:t>
                          </a:r>
                        </a:p>
                      </a:txBody>
                      <a:tcPr/>
                    </a:tc>
                    <a:tc>
                      <a:txBody>
                        <a:bodyPr/>
                        <a:lstStyle/>
                        <a:p>
                          <a:pPr algn="ctr"/>
                          <a:r>
                            <a:rPr lang="en-US" sz="1800" b="1" dirty="0">
                              <a:latin typeface="Arial" panose="020B0604020202020204" pitchFamily="34" charset="0"/>
                              <a:cs typeface="Arial" panose="020B0604020202020204" pitchFamily="34" charset="0"/>
                            </a:rPr>
                            <a:t>8</a:t>
                          </a:r>
                        </a:p>
                      </a:txBody>
                      <a:tcPr/>
                    </a:tc>
                    <a:tc>
                      <a:txBody>
                        <a:bodyPr/>
                        <a:lstStyle/>
                        <a:p>
                          <a:pPr algn="ctr"/>
                          <a:r>
                            <a:rPr lang="en-US" sz="1800" b="1"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3773506163"/>
                      </a:ext>
                    </a:extLst>
                  </a:tr>
                  <a:tr h="875390">
                    <a:tc>
                      <a:txBody>
                        <a:bodyPr/>
                        <a:lstStyle/>
                        <a:p>
                          <a:pPr algn="ctr"/>
                          <a:r>
                            <a:rPr lang="en-US" sz="1800" b="1" dirty="0">
                              <a:latin typeface="Arial" panose="020B0604020202020204" pitchFamily="34" charset="0"/>
                              <a:cs typeface="Arial" panose="020B0604020202020204" pitchFamily="34" charset="0"/>
                            </a:rPr>
                            <a:t>NNH/</a:t>
                          </a:r>
                        </a:p>
                        <a:p>
                          <a:pPr algn="ctr"/>
                          <a:r>
                            <a:rPr lang="en-US" sz="1800" b="1" dirty="0">
                              <a:latin typeface="Arial" panose="020B0604020202020204" pitchFamily="34" charset="0"/>
                              <a:cs typeface="Arial" panose="020B0604020202020204" pitchFamily="34" charset="0"/>
                            </a:rPr>
                            <a:t>NNT</a:t>
                          </a:r>
                        </a:p>
                      </a:txBody>
                      <a:tcPr/>
                    </a:tc>
                    <a:tc>
                      <a:txBody>
                        <a:bodyPr/>
                        <a:lstStyle/>
                        <a:p>
                          <a:pPr algn="ctr"/>
                          <a:r>
                            <a:rPr lang="en-US" sz="1800" b="1" dirty="0">
                              <a:solidFill>
                                <a:srgbClr val="11AF05"/>
                              </a:solidFill>
                              <a:latin typeface="Arial" panose="020B0604020202020204" pitchFamily="34" charset="0"/>
                              <a:cs typeface="Arial" panose="020B0604020202020204" pitchFamily="34" charset="0"/>
                            </a:rPr>
                            <a:t>143 / 42</a:t>
                          </a:r>
                        </a:p>
                      </a:txBody>
                      <a:tcPr/>
                    </a:tc>
                    <a:tc>
                      <a:txBody>
                        <a:bodyPr/>
                        <a:lstStyle/>
                        <a:p>
                          <a:pPr algn="ctr"/>
                          <a14:m>
                            <m:oMathPara xmlns:m="http://schemas.openxmlformats.org/officeDocument/2006/math">
                              <m:oMathParaPr>
                                <m:jc m:val="center"/>
                              </m:oMathParaPr>
                              <m:oMath xmlns:m="http://schemas.openxmlformats.org/officeDocument/2006/math">
                                <m:r>
                                  <a:rPr lang="en-US" sz="1800" b="1" smtClean="0">
                                    <a:solidFill>
                                      <a:srgbClr val="00B050"/>
                                    </a:solidFill>
                                    <a:latin typeface="Cambria Math" panose="02040503050406030204" pitchFamily="18" charset="0"/>
                                  </a:rPr>
                                  <m:t>∞</m:t>
                                </m:r>
                              </m:oMath>
                            </m:oMathPara>
                          </a14:m>
                          <a:endParaRPr lang="en-US" sz="18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1800" b="1" dirty="0">
                              <a:solidFill>
                                <a:srgbClr val="00B050"/>
                              </a:solidFill>
                              <a:latin typeface="Arial" panose="020B0604020202020204" pitchFamily="34" charset="0"/>
                              <a:cs typeface="Arial" panose="020B0604020202020204" pitchFamily="34" charset="0"/>
                            </a:rPr>
                            <a:t>58</a:t>
                          </a:r>
                          <a:r>
                            <a:rPr lang="en-US" sz="1800" b="1" baseline="0" dirty="0">
                              <a:solidFill>
                                <a:srgbClr val="00B050"/>
                              </a:solidFill>
                              <a:latin typeface="Arial" panose="020B0604020202020204" pitchFamily="34" charset="0"/>
                              <a:cs typeface="Arial" panose="020B0604020202020204" pitchFamily="34" charset="0"/>
                            </a:rPr>
                            <a:t> / 12</a:t>
                          </a:r>
                          <a:endParaRPr lang="en-US" sz="1800" b="1" dirty="0">
                            <a:solidFill>
                              <a:srgbClr val="00B050"/>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
                              </m:oMathParaPr>
                              <m:oMath xmlns:m="http://schemas.openxmlformats.org/officeDocument/2006/math">
                                <m:r>
                                  <a:rPr lang="en-US" sz="1800" b="1" smtClean="0">
                                    <a:solidFill>
                                      <a:srgbClr val="00B050"/>
                                    </a:solidFill>
                                    <a:latin typeface="Cambria Math" panose="02040503050406030204" pitchFamily="18" charset="0"/>
                                  </a:rPr>
                                  <m:t>∞</m:t>
                                </m:r>
                              </m:oMath>
                            </m:oMathPara>
                          </a14:m>
                          <a:endParaRPr lang="en-US" sz="18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1800" b="1" dirty="0">
                              <a:solidFill>
                                <a:srgbClr val="FF0000"/>
                              </a:solidFill>
                              <a:latin typeface="Arial" panose="020B0604020202020204" pitchFamily="34" charset="0"/>
                              <a:cs typeface="Arial" panose="020B0604020202020204" pitchFamily="34" charset="0"/>
                            </a:rPr>
                            <a:t>2</a:t>
                          </a:r>
                        </a:p>
                      </a:txBody>
                      <a:tcPr/>
                    </a:tc>
                    <a:tc>
                      <a:txBody>
                        <a:bodyPr/>
                        <a:lstStyle/>
                        <a:p>
                          <a:pPr algn="ctr"/>
                          <a:r>
                            <a:rPr lang="en-US" sz="1800" b="1" dirty="0">
                              <a:solidFill>
                                <a:srgbClr val="FF0000"/>
                              </a:solidFill>
                              <a:latin typeface="Arial" panose="020B0604020202020204" pitchFamily="34" charset="0"/>
                              <a:cs typeface="Arial" panose="020B0604020202020204" pitchFamily="34" charset="0"/>
                            </a:rPr>
                            <a:t>4</a:t>
                          </a:r>
                        </a:p>
                      </a:txBody>
                      <a:tcPr/>
                    </a:tc>
                    <a:tc>
                      <a:txBody>
                        <a:bodyPr/>
                        <a:lstStyle/>
                        <a:p>
                          <a:pPr algn="ctr"/>
                          <a:r>
                            <a:rPr lang="en-US" sz="1800" b="1" dirty="0">
                              <a:solidFill>
                                <a:srgbClr val="11AF05"/>
                              </a:solidFill>
                              <a:latin typeface="Arial" panose="020B0604020202020204" pitchFamily="34" charset="0"/>
                              <a:cs typeface="Arial" panose="020B0604020202020204" pitchFamily="34" charset="0"/>
                            </a:rPr>
                            <a:t>167</a:t>
                          </a:r>
                        </a:p>
                      </a:txBody>
                      <a:tcPr/>
                    </a:tc>
                    <a:tc>
                      <a:txBody>
                        <a:bodyPr/>
                        <a:lstStyle/>
                        <a:p>
                          <a:pPr algn="ctr"/>
                          <a:r>
                            <a:rPr lang="en-US" sz="1800" b="1" dirty="0">
                              <a:solidFill>
                                <a:srgbClr val="00B050"/>
                              </a:solidFill>
                              <a:latin typeface="Arial" panose="020B0604020202020204" pitchFamily="34" charset="0"/>
                              <a:cs typeface="Arial" panose="020B0604020202020204" pitchFamily="34" charset="0"/>
                            </a:rPr>
                            <a:t>?</a:t>
                          </a:r>
                          <a:r>
                            <a:rPr lang="en-US" sz="1800" b="1" baseline="0" dirty="0">
                              <a:solidFill>
                                <a:srgbClr val="00B050"/>
                              </a:solidFill>
                              <a:latin typeface="Arial" panose="020B0604020202020204" pitchFamily="34" charset="0"/>
                              <a:cs typeface="Arial" panose="020B0604020202020204" pitchFamily="34" charset="0"/>
                            </a:rPr>
                            <a:t> (high)</a:t>
                          </a:r>
                          <a:endParaRPr lang="en-US" sz="1800" b="1" dirty="0">
                            <a:solidFill>
                              <a:srgbClr val="00B050"/>
                            </a:solidFill>
                            <a:latin typeface="Arial" panose="020B0604020202020204" pitchFamily="34" charset="0"/>
                            <a:cs typeface="Arial" panose="020B0604020202020204" pitchFamily="34" charset="0"/>
                          </a:endParaRPr>
                        </a:p>
                      </a:txBody>
                      <a:tcPr/>
                    </a:tc>
                    <a:tc>
                      <a:txBody>
                        <a:bodyPr/>
                        <a:lstStyle/>
                        <a:p>
                          <a:pPr algn="ctr"/>
                          <a14:m>
                            <m:oMathPara xmlns:m="http://schemas.openxmlformats.org/officeDocument/2006/math">
                              <m:oMathParaPr>
                                <m:jc m:val="center"/>
                              </m:oMathParaPr>
                              <m:oMath xmlns:m="http://schemas.openxmlformats.org/officeDocument/2006/math">
                                <m:r>
                                  <a:rPr lang="en-US" sz="1800" b="1" smtClean="0">
                                    <a:solidFill>
                                      <a:srgbClr val="00B050"/>
                                    </a:solidFill>
                                    <a:latin typeface="Cambria Math" panose="02040503050406030204" pitchFamily="18" charset="0"/>
                                  </a:rPr>
                                  <m:t>∞</m:t>
                                </m:r>
                              </m:oMath>
                            </m:oMathPara>
                          </a14:m>
                          <a:endParaRPr lang="en-US" sz="1800" b="1" dirty="0">
                            <a:solidFill>
                              <a:srgbClr val="00B050"/>
                            </a:solidFill>
                            <a:latin typeface="Arial" panose="020B0604020202020204" pitchFamily="34" charset="0"/>
                            <a:cs typeface="Arial" panose="020B0604020202020204" pitchFamily="34" charset="0"/>
                          </a:endParaRPr>
                        </a:p>
                      </a:txBody>
                      <a:tcPr/>
                    </a:tc>
                    <a:tc>
                      <a:txBody>
                        <a:bodyPr/>
                        <a:lstStyle/>
                        <a:p>
                          <a:pPr algn="ctr"/>
                          <a:r>
                            <a:rPr lang="en-US" sz="1800" b="1" dirty="0">
                              <a:solidFill>
                                <a:srgbClr val="11AF05"/>
                              </a:solidFill>
                              <a:latin typeface="Arial" panose="020B0604020202020204" pitchFamily="34" charset="0"/>
                              <a:cs typeface="Arial" panose="020B0604020202020204" pitchFamily="34" charset="0"/>
                            </a:rPr>
                            <a:t>50</a:t>
                          </a:r>
                        </a:p>
                      </a:txBody>
                      <a:tcPr/>
                    </a:tc>
                    <a:tc>
                      <a:txBody>
                        <a:bodyPr/>
                        <a:lstStyle/>
                        <a:p>
                          <a:pPr algn="ctr"/>
                          <a:r>
                            <a:rPr lang="en-US" sz="1800" b="1" dirty="0">
                              <a:solidFill>
                                <a:srgbClr val="FF0000"/>
                              </a:solidFill>
                              <a:latin typeface="Arial" panose="020B0604020202020204" pitchFamily="34" charset="0"/>
                              <a:cs typeface="Arial" panose="020B0604020202020204" pitchFamily="34" charset="0"/>
                            </a:rPr>
                            <a:t>2</a:t>
                          </a:r>
                        </a:p>
                      </a:txBody>
                      <a:tcPr/>
                    </a:tc>
                    <a:tc>
                      <a:txBody>
                        <a:bodyPr/>
                        <a:lstStyle/>
                        <a:p>
                          <a:pPr algn="ctr"/>
                          <a:r>
                            <a:rPr lang="en-US" sz="1800" b="1" dirty="0">
                              <a:solidFill>
                                <a:srgbClr val="FF0000"/>
                              </a:solidFill>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46163661"/>
                      </a:ext>
                    </a:extLst>
                  </a:tr>
                </a:tbl>
              </a:graphicData>
            </a:graphic>
          </p:graphicFrame>
        </mc:Choice>
        <mc:Fallback xmlns="">
          <p:graphicFrame>
            <p:nvGraphicFramePr>
              <p:cNvPr id="6" name="Table 5">
                <a:extLst>
                  <a:ext uri="{FF2B5EF4-FFF2-40B4-BE49-F238E27FC236}">
                    <a16:creationId xmlns:a16="http://schemas.microsoft.com/office/drawing/2014/main" id="{0972CE95-F933-7251-819F-4C0E90F22620}"/>
                  </a:ext>
                </a:extLst>
              </p:cNvPr>
              <p:cNvGraphicFramePr>
                <a:graphicFrameLocks noGrp="1"/>
              </p:cNvGraphicFramePr>
              <p:nvPr>
                <p:extLst>
                  <p:ext uri="{D42A27DB-BD31-4B8C-83A1-F6EECF244321}">
                    <p14:modId xmlns:p14="http://schemas.microsoft.com/office/powerpoint/2010/main" val="437801408"/>
                  </p:ext>
                </p:extLst>
              </p:nvPr>
            </p:nvGraphicFramePr>
            <p:xfrm>
              <a:off x="0" y="1524000"/>
              <a:ext cx="12191998" cy="4376950"/>
            </p:xfrm>
            <a:graphic>
              <a:graphicData uri="http://schemas.openxmlformats.org/drawingml/2006/table">
                <a:tbl>
                  <a:tblPr firstRow="1" bandRow="1">
                    <a:tableStyleId>{5940675A-B579-460E-94D1-54222C63F5DA}</a:tableStyleId>
                  </a:tblPr>
                  <a:tblGrid>
                    <a:gridCol w="937846">
                      <a:extLst>
                        <a:ext uri="{9D8B030D-6E8A-4147-A177-3AD203B41FA5}">
                          <a16:colId xmlns:a16="http://schemas.microsoft.com/office/drawing/2014/main" val="243375877"/>
                        </a:ext>
                      </a:extLst>
                    </a:gridCol>
                    <a:gridCol w="937846">
                      <a:extLst>
                        <a:ext uri="{9D8B030D-6E8A-4147-A177-3AD203B41FA5}">
                          <a16:colId xmlns:a16="http://schemas.microsoft.com/office/drawing/2014/main" val="2952784202"/>
                        </a:ext>
                      </a:extLst>
                    </a:gridCol>
                    <a:gridCol w="937846">
                      <a:extLst>
                        <a:ext uri="{9D8B030D-6E8A-4147-A177-3AD203B41FA5}">
                          <a16:colId xmlns:a16="http://schemas.microsoft.com/office/drawing/2014/main" val="86287819"/>
                        </a:ext>
                      </a:extLst>
                    </a:gridCol>
                    <a:gridCol w="937846">
                      <a:extLst>
                        <a:ext uri="{9D8B030D-6E8A-4147-A177-3AD203B41FA5}">
                          <a16:colId xmlns:a16="http://schemas.microsoft.com/office/drawing/2014/main" val="724351489"/>
                        </a:ext>
                      </a:extLst>
                    </a:gridCol>
                    <a:gridCol w="937846">
                      <a:extLst>
                        <a:ext uri="{9D8B030D-6E8A-4147-A177-3AD203B41FA5}">
                          <a16:colId xmlns:a16="http://schemas.microsoft.com/office/drawing/2014/main" val="3764400317"/>
                        </a:ext>
                      </a:extLst>
                    </a:gridCol>
                    <a:gridCol w="937846">
                      <a:extLst>
                        <a:ext uri="{9D8B030D-6E8A-4147-A177-3AD203B41FA5}">
                          <a16:colId xmlns:a16="http://schemas.microsoft.com/office/drawing/2014/main" val="2864844782"/>
                        </a:ext>
                      </a:extLst>
                    </a:gridCol>
                    <a:gridCol w="937846">
                      <a:extLst>
                        <a:ext uri="{9D8B030D-6E8A-4147-A177-3AD203B41FA5}">
                          <a16:colId xmlns:a16="http://schemas.microsoft.com/office/drawing/2014/main" val="3256176193"/>
                        </a:ext>
                      </a:extLst>
                    </a:gridCol>
                    <a:gridCol w="937846">
                      <a:extLst>
                        <a:ext uri="{9D8B030D-6E8A-4147-A177-3AD203B41FA5}">
                          <a16:colId xmlns:a16="http://schemas.microsoft.com/office/drawing/2014/main" val="3799570723"/>
                        </a:ext>
                      </a:extLst>
                    </a:gridCol>
                    <a:gridCol w="937846">
                      <a:extLst>
                        <a:ext uri="{9D8B030D-6E8A-4147-A177-3AD203B41FA5}">
                          <a16:colId xmlns:a16="http://schemas.microsoft.com/office/drawing/2014/main" val="1908853274"/>
                        </a:ext>
                      </a:extLst>
                    </a:gridCol>
                    <a:gridCol w="937846">
                      <a:extLst>
                        <a:ext uri="{9D8B030D-6E8A-4147-A177-3AD203B41FA5}">
                          <a16:colId xmlns:a16="http://schemas.microsoft.com/office/drawing/2014/main" val="3229554021"/>
                        </a:ext>
                      </a:extLst>
                    </a:gridCol>
                    <a:gridCol w="937846">
                      <a:extLst>
                        <a:ext uri="{9D8B030D-6E8A-4147-A177-3AD203B41FA5}">
                          <a16:colId xmlns:a16="http://schemas.microsoft.com/office/drawing/2014/main" val="2455934287"/>
                        </a:ext>
                      </a:extLst>
                    </a:gridCol>
                    <a:gridCol w="937846">
                      <a:extLst>
                        <a:ext uri="{9D8B030D-6E8A-4147-A177-3AD203B41FA5}">
                          <a16:colId xmlns:a16="http://schemas.microsoft.com/office/drawing/2014/main" val="3118988052"/>
                        </a:ext>
                      </a:extLst>
                    </a:gridCol>
                    <a:gridCol w="937846">
                      <a:extLst>
                        <a:ext uri="{9D8B030D-6E8A-4147-A177-3AD203B41FA5}">
                          <a16:colId xmlns:a16="http://schemas.microsoft.com/office/drawing/2014/main" val="156302162"/>
                        </a:ext>
                      </a:extLst>
                    </a:gridCol>
                  </a:tblGrid>
                  <a:tr h="875390">
                    <a:tc>
                      <a:txBody>
                        <a:bodyPr/>
                        <a:lstStyle/>
                        <a:p>
                          <a:pPr algn="ctr"/>
                          <a:r>
                            <a:rPr lang="en-US" sz="1200" b="1" dirty="0">
                              <a:solidFill>
                                <a:schemeClr val="tx1"/>
                              </a:solidFill>
                              <a:latin typeface="Arial" panose="020B0604020202020204" pitchFamily="34" charset="0"/>
                              <a:cs typeface="Arial" panose="020B0604020202020204" pitchFamily="34" charset="0"/>
                            </a:rPr>
                            <a:t>Drug</a:t>
                          </a: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Eren</a:t>
                          </a:r>
                          <a:endParaRPr lang="en-US" sz="1200" b="1" dirty="0">
                            <a:solidFill>
                              <a:srgbClr val="002060"/>
                            </a:solidFill>
                            <a:latin typeface="Arial" panose="020B0604020202020204" pitchFamily="34" charset="0"/>
                            <a:cs typeface="Arial" panose="020B0604020202020204" pitchFamily="34" charset="0"/>
                          </a:endParaRPr>
                        </a:p>
                        <a:p>
                          <a:pPr algn="ctr"/>
                          <a:r>
                            <a:rPr lang="en-US" sz="1200" b="1" dirty="0">
                              <a:solidFill>
                                <a:srgbClr val="002060"/>
                              </a:solidFill>
                              <a:latin typeface="Arial" panose="020B0604020202020204" pitchFamily="34" charset="0"/>
                              <a:cs typeface="Arial" panose="020B0604020202020204" pitchFamily="34" charset="0"/>
                            </a:rPr>
                            <a:t>(70 </a:t>
                          </a:r>
                          <a:r>
                            <a:rPr lang="en-US" sz="1200" b="1" baseline="0" dirty="0">
                              <a:solidFill>
                                <a:srgbClr val="002060"/>
                              </a:solidFill>
                              <a:latin typeface="Arial" panose="020B0604020202020204" pitchFamily="34" charset="0"/>
                              <a:cs typeface="Arial" panose="020B0604020202020204" pitchFamily="34" charset="0"/>
                            </a:rPr>
                            <a:t>/ 140 mg)</a:t>
                          </a:r>
                          <a:endParaRPr lang="en-US" sz="1200" b="1" dirty="0">
                            <a:solidFill>
                              <a:srgbClr val="002060"/>
                            </a:solidFill>
                            <a:latin typeface="Arial" panose="020B0604020202020204" pitchFamily="34" charset="0"/>
                            <a:cs typeface="Arial" panose="020B0604020202020204" pitchFamily="34" charset="0"/>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err="1">
                              <a:solidFill>
                                <a:srgbClr val="002060"/>
                              </a:solidFill>
                              <a:latin typeface="Arial" panose="020B0604020202020204" pitchFamily="34" charset="0"/>
                              <a:cs typeface="Arial" panose="020B0604020202020204" pitchFamily="34" charset="0"/>
                            </a:rPr>
                            <a:t>Frem</a:t>
                          </a:r>
                          <a:endParaRPr lang="en-US" sz="1200" b="1" dirty="0">
                            <a:solidFill>
                              <a:srgbClr val="002060"/>
                            </a:solidFill>
                            <a:latin typeface="Arial" panose="020B0604020202020204" pitchFamily="34" charset="0"/>
                            <a:cs typeface="Arial" panose="020B0604020202020204" pitchFamily="34" charset="0"/>
                          </a:endParaRPr>
                        </a:p>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anose="020B0604020202020204" pitchFamily="34" charset="0"/>
                              <a:cs typeface="Arial" panose="020B0604020202020204" pitchFamily="34" charset="0"/>
                            </a:rPr>
                            <a:t>(monthly / quarterly)</a:t>
                          </a: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Epti</a:t>
                          </a:r>
                          <a:endParaRPr lang="en-US" sz="1200" b="1" dirty="0">
                            <a:solidFill>
                              <a:srgbClr val="002060"/>
                            </a:solidFill>
                            <a:latin typeface="Arial" panose="020B0604020202020204" pitchFamily="34" charset="0"/>
                            <a:cs typeface="Arial" panose="020B0604020202020204" pitchFamily="34" charset="0"/>
                          </a:endParaRPr>
                        </a:p>
                        <a:p>
                          <a:pPr algn="ctr"/>
                          <a:r>
                            <a:rPr lang="en-US" sz="1200" b="1" dirty="0">
                              <a:solidFill>
                                <a:srgbClr val="002060"/>
                              </a:solidFill>
                              <a:latin typeface="Arial" panose="020B0604020202020204" pitchFamily="34" charset="0"/>
                              <a:cs typeface="Arial" panose="020B0604020202020204" pitchFamily="34" charset="0"/>
                            </a:rPr>
                            <a:t>(100 / 300 mg)</a:t>
                          </a:r>
                          <a:endParaRPr lang="en-US" sz="12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Galca</a:t>
                          </a:r>
                          <a:endParaRPr lang="en-US" sz="12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1200" b="1" dirty="0">
                              <a:solidFill>
                                <a:srgbClr val="C00000"/>
                              </a:solidFill>
                              <a:latin typeface="Arial" panose="020B0604020202020204" pitchFamily="34" charset="0"/>
                              <a:cs typeface="Arial" panose="020B0604020202020204" pitchFamily="34" charset="0"/>
                            </a:rPr>
                            <a:t>TPM</a:t>
                          </a:r>
                        </a:p>
                      </a:txBody>
                      <a:tcPr/>
                    </a:tc>
                    <a:tc>
                      <a:txBody>
                        <a:bodyPr/>
                        <a:lstStyle/>
                        <a:p>
                          <a:pPr algn="ctr"/>
                          <a:r>
                            <a:rPr lang="en-US" sz="1200" b="1" dirty="0">
                              <a:solidFill>
                                <a:srgbClr val="C00000"/>
                              </a:solidFill>
                              <a:latin typeface="Arial" panose="020B0604020202020204" pitchFamily="34" charset="0"/>
                              <a:cs typeface="Arial" panose="020B0604020202020204" pitchFamily="34" charset="0"/>
                            </a:rPr>
                            <a:t>OBT</a:t>
                          </a: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Eren</a:t>
                          </a:r>
                          <a:endParaRPr lang="en-US" sz="1200" b="1" dirty="0">
                            <a:solidFill>
                              <a:srgbClr val="002060"/>
                            </a:solidFill>
                            <a:latin typeface="Arial" panose="020B0604020202020204" pitchFamily="34" charset="0"/>
                            <a:cs typeface="Arial" panose="020B0604020202020204" pitchFamily="34" charset="0"/>
                          </a:endParaRPr>
                        </a:p>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anose="020B0604020202020204" pitchFamily="34" charset="0"/>
                              <a:cs typeface="Arial" panose="020B0604020202020204" pitchFamily="34" charset="0"/>
                            </a:rPr>
                            <a:t>(70</a:t>
                          </a:r>
                          <a:r>
                            <a:rPr lang="en-US" sz="1200" b="1" baseline="0" dirty="0">
                              <a:solidFill>
                                <a:srgbClr val="002060"/>
                              </a:solidFill>
                              <a:latin typeface="Arial" panose="020B0604020202020204" pitchFamily="34" charset="0"/>
                              <a:cs typeface="Arial" panose="020B0604020202020204" pitchFamily="34" charset="0"/>
                            </a:rPr>
                            <a:t> + 140 mg)</a:t>
                          </a:r>
                          <a:endParaRPr lang="en-US" sz="1200" b="1" dirty="0">
                            <a:solidFill>
                              <a:srgbClr val="002060"/>
                            </a:solidFill>
                            <a:latin typeface="Arial" panose="020B0604020202020204" pitchFamily="34" charset="0"/>
                            <a:cs typeface="Arial" panose="020B0604020202020204" pitchFamily="34" charset="0"/>
                          </a:endParaRP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Frem</a:t>
                          </a:r>
                          <a:endParaRPr lang="en-US" sz="1200" b="1" dirty="0">
                            <a:solidFill>
                              <a:srgbClr val="002060"/>
                            </a:solidFill>
                            <a:latin typeface="Arial" panose="020B0604020202020204" pitchFamily="34" charset="0"/>
                            <a:cs typeface="Arial" panose="020B0604020202020204" pitchFamily="34" charset="0"/>
                          </a:endParaRPr>
                        </a:p>
                        <a:p>
                          <a:pPr algn="ctr"/>
                          <a:r>
                            <a:rPr lang="en-US" sz="1200" b="1" dirty="0">
                              <a:solidFill>
                                <a:srgbClr val="002060"/>
                              </a:solidFill>
                              <a:latin typeface="Arial" panose="020B0604020202020204" pitchFamily="34" charset="0"/>
                              <a:cs typeface="Arial" panose="020B0604020202020204" pitchFamily="34" charset="0"/>
                            </a:rPr>
                            <a:t>(monthly / quarterly)</a:t>
                          </a: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Epti</a:t>
                          </a:r>
                          <a:endParaRPr lang="en-US" sz="1200" b="1" dirty="0">
                            <a:solidFill>
                              <a:srgbClr val="002060"/>
                            </a:solidFill>
                            <a:latin typeface="Arial" panose="020B0604020202020204" pitchFamily="34" charset="0"/>
                            <a:cs typeface="Arial" panose="020B0604020202020204" pitchFamily="34" charset="0"/>
                          </a:endParaRPr>
                        </a:p>
                        <a:p>
                          <a:pPr marL="0" marR="0" lvl="0" indent="0" algn="ctr" defTabSz="914411" rtl="0" eaLnBrk="1" fontAlgn="auto" latinLnBrk="0" hangingPunct="1">
                            <a:lnSpc>
                              <a:spcPct val="100000"/>
                            </a:lnSpc>
                            <a:spcBef>
                              <a:spcPts val="0"/>
                            </a:spcBef>
                            <a:spcAft>
                              <a:spcPts val="0"/>
                            </a:spcAft>
                            <a:buClrTx/>
                            <a:buSzTx/>
                            <a:buFontTx/>
                            <a:buNone/>
                            <a:tabLst/>
                            <a:defRPr/>
                          </a:pPr>
                          <a:r>
                            <a:rPr lang="en-US" sz="1200" b="1" dirty="0">
                              <a:solidFill>
                                <a:srgbClr val="002060"/>
                              </a:solidFill>
                              <a:latin typeface="Arial" panose="020B0604020202020204" pitchFamily="34" charset="0"/>
                              <a:cs typeface="Arial" panose="020B0604020202020204" pitchFamily="34" charset="0"/>
                            </a:rPr>
                            <a:t>(100 / 300 mg)</a:t>
                          </a:r>
                          <a:endParaRPr lang="en-US" sz="1200" b="1" dirty="0">
                            <a:solidFill>
                              <a:srgbClr val="C00000"/>
                            </a:solidFill>
                            <a:latin typeface="Arial" panose="020B0604020202020204" pitchFamily="34" charset="0"/>
                            <a:cs typeface="Arial" panose="020B0604020202020204" pitchFamily="34" charset="0"/>
                          </a:endParaRPr>
                        </a:p>
                      </a:txBody>
                      <a:tcPr/>
                    </a:tc>
                    <a:tc>
                      <a:txBody>
                        <a:bodyPr/>
                        <a:lstStyle/>
                        <a:p>
                          <a:pPr algn="ctr"/>
                          <a:r>
                            <a:rPr lang="en-US" sz="1200" b="1" dirty="0" err="1">
                              <a:solidFill>
                                <a:srgbClr val="002060"/>
                              </a:solidFill>
                              <a:latin typeface="Arial" panose="020B0604020202020204" pitchFamily="34" charset="0"/>
                              <a:cs typeface="Arial" panose="020B0604020202020204" pitchFamily="34" charset="0"/>
                            </a:rPr>
                            <a:t>Galca</a:t>
                          </a:r>
                          <a:endParaRPr lang="en-US" sz="1200" b="1" dirty="0">
                            <a:solidFill>
                              <a:srgbClr val="002060"/>
                            </a:solidFill>
                            <a:latin typeface="Arial" panose="020B0604020202020204" pitchFamily="34" charset="0"/>
                            <a:cs typeface="Arial" panose="020B0604020202020204" pitchFamily="34" charset="0"/>
                          </a:endParaRPr>
                        </a:p>
                      </a:txBody>
                      <a:tcPr/>
                    </a:tc>
                    <a:tc>
                      <a:txBody>
                        <a:bodyPr/>
                        <a:lstStyle/>
                        <a:p>
                          <a:pPr algn="ctr"/>
                          <a:r>
                            <a:rPr lang="en-US" sz="1200" b="1" dirty="0">
                              <a:solidFill>
                                <a:srgbClr val="C00000"/>
                              </a:solidFill>
                              <a:latin typeface="Arial" panose="020B0604020202020204" pitchFamily="34" charset="0"/>
                              <a:cs typeface="Arial" panose="020B0604020202020204" pitchFamily="34" charset="0"/>
                            </a:rPr>
                            <a:t>TPM</a:t>
                          </a:r>
                        </a:p>
                      </a:txBody>
                      <a:tcPr/>
                    </a:tc>
                    <a:tc>
                      <a:txBody>
                        <a:bodyPr/>
                        <a:lstStyle/>
                        <a:p>
                          <a:pPr algn="ctr"/>
                          <a:r>
                            <a:rPr lang="en-US" sz="1200" b="1" dirty="0">
                              <a:solidFill>
                                <a:srgbClr val="C00000"/>
                              </a:solidFill>
                              <a:latin typeface="Arial" panose="020B0604020202020204" pitchFamily="34" charset="0"/>
                              <a:cs typeface="Arial" panose="020B0604020202020204" pitchFamily="34" charset="0"/>
                            </a:rPr>
                            <a:t>PRL</a:t>
                          </a:r>
                        </a:p>
                      </a:txBody>
                      <a:tcPr/>
                    </a:tc>
                    <a:extLst>
                      <a:ext uri="{0D108BD9-81ED-4DB2-BD59-A6C34878D82A}">
                        <a16:rowId xmlns:a16="http://schemas.microsoft.com/office/drawing/2014/main" val="3201946297"/>
                      </a:ext>
                    </a:extLst>
                  </a:tr>
                  <a:tr h="875390">
                    <a:tc>
                      <a:txBody>
                        <a:bodyPr/>
                        <a:lstStyle/>
                        <a:p>
                          <a:pPr algn="ctr"/>
                          <a:r>
                            <a:rPr lang="en-US" sz="1800" b="1" dirty="0" err="1">
                              <a:latin typeface="Arial" panose="020B0604020202020204" pitchFamily="34" charset="0"/>
                              <a:cs typeface="Arial" panose="020B0604020202020204" pitchFamily="34" charset="0"/>
                            </a:rPr>
                            <a:t>Dx</a:t>
                          </a:r>
                          <a:endParaRPr lang="en-US" sz="1800" b="1" dirty="0">
                            <a:latin typeface="Arial" panose="020B0604020202020204" pitchFamily="34" charset="0"/>
                            <a:cs typeface="Arial" panose="020B0604020202020204" pitchFamily="34" charset="0"/>
                          </a:endParaRPr>
                        </a:p>
                      </a:txBody>
                      <a:tcPr/>
                    </a:tc>
                    <a:tc>
                      <a:txBody>
                        <a:bodyPr/>
                        <a:lstStyle/>
                        <a:p>
                          <a:pPr algn="ctr"/>
                          <a:r>
                            <a:rPr lang="en-US" sz="1800" b="1" dirty="0">
                              <a:solidFill>
                                <a:srgbClr val="7030A0"/>
                              </a:solidFill>
                              <a:latin typeface="Arial" panose="020B0604020202020204" pitchFamily="34" charset="0"/>
                              <a:cs typeface="Arial" panose="020B0604020202020204" pitchFamily="34" charset="0"/>
                            </a:rPr>
                            <a:t>CM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7030A0"/>
                              </a:solidFill>
                              <a:latin typeface="Arial" panose="020B0604020202020204" pitchFamily="34" charset="0"/>
                              <a:cs typeface="Arial" panose="020B0604020202020204" pitchFamily="34" charset="0"/>
                            </a:rPr>
                            <a:t>CM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7030A0"/>
                              </a:solidFill>
                              <a:latin typeface="Arial" panose="020B0604020202020204" pitchFamily="34" charset="0"/>
                              <a:cs typeface="Arial" panose="020B0604020202020204" pitchFamily="34" charset="0"/>
                            </a:rPr>
                            <a:t>CM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7030A0"/>
                              </a:solidFill>
                              <a:latin typeface="Arial" panose="020B0604020202020204" pitchFamily="34" charset="0"/>
                              <a:cs typeface="Arial" panose="020B0604020202020204" pitchFamily="34" charset="0"/>
                            </a:rPr>
                            <a:t>CM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7030A0"/>
                              </a:solidFill>
                              <a:latin typeface="Arial" panose="020B0604020202020204" pitchFamily="34" charset="0"/>
                              <a:cs typeface="Arial" panose="020B0604020202020204" pitchFamily="34" charset="0"/>
                            </a:rPr>
                            <a:t>CM</a:t>
                          </a: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solidFill>
                                <a:srgbClr val="7030A0"/>
                              </a:solidFill>
                              <a:latin typeface="Arial" panose="020B0604020202020204" pitchFamily="34" charset="0"/>
                              <a:cs typeface="Arial" panose="020B0604020202020204" pitchFamily="34" charset="0"/>
                            </a:rPr>
                            <a:t>CM</a:t>
                          </a:r>
                        </a:p>
                      </a:txBody>
                      <a:tcPr/>
                    </a:tc>
                    <a:tc>
                      <a:txBody>
                        <a:bodyPr/>
                        <a:lstStyle/>
                        <a:p>
                          <a:pPr algn="ctr"/>
                          <a:r>
                            <a:rPr lang="en-US" sz="1800" b="1" dirty="0">
                              <a:solidFill>
                                <a:srgbClr val="0070C0"/>
                              </a:solidFill>
                              <a:latin typeface="Arial" panose="020B0604020202020204" pitchFamily="34" charset="0"/>
                              <a:cs typeface="Arial" panose="020B0604020202020204" pitchFamily="34" charset="0"/>
                            </a:rPr>
                            <a:t>EM</a:t>
                          </a:r>
                        </a:p>
                      </a:txBody>
                      <a:tcPr/>
                    </a:tc>
                    <a:tc>
                      <a:txBody>
                        <a:bodyPr/>
                        <a:lstStyle/>
                        <a:p>
                          <a:pPr algn="ctr"/>
                          <a:r>
                            <a:rPr lang="en-US" sz="1800" b="1" dirty="0">
                              <a:solidFill>
                                <a:srgbClr val="0070C0"/>
                              </a:solidFill>
                              <a:latin typeface="Arial" panose="020B0604020202020204" pitchFamily="34" charset="0"/>
                              <a:cs typeface="Arial" panose="020B0604020202020204" pitchFamily="34" charset="0"/>
                            </a:rPr>
                            <a:t>EM</a:t>
                          </a:r>
                        </a:p>
                      </a:txBody>
                      <a:tcPr/>
                    </a:tc>
                    <a:tc>
                      <a:txBody>
                        <a:bodyPr/>
                        <a:lstStyle/>
                        <a:p>
                          <a:pPr algn="ctr"/>
                          <a:r>
                            <a:rPr lang="en-US" sz="1800" b="1" dirty="0">
                              <a:solidFill>
                                <a:srgbClr val="0070C0"/>
                              </a:solidFill>
                              <a:latin typeface="Arial" panose="020B0604020202020204" pitchFamily="34" charset="0"/>
                              <a:cs typeface="Arial" panose="020B0604020202020204" pitchFamily="34" charset="0"/>
                            </a:rPr>
                            <a:t>EM</a:t>
                          </a:r>
                        </a:p>
                      </a:txBody>
                      <a:tcPr/>
                    </a:tc>
                    <a:tc>
                      <a:txBody>
                        <a:bodyPr/>
                        <a:lstStyle/>
                        <a:p>
                          <a:pPr algn="ctr"/>
                          <a:r>
                            <a:rPr lang="en-US" sz="1800" b="1" dirty="0">
                              <a:solidFill>
                                <a:srgbClr val="0070C0"/>
                              </a:solidFill>
                              <a:latin typeface="Arial" panose="020B0604020202020204" pitchFamily="34" charset="0"/>
                              <a:cs typeface="Arial" panose="020B0604020202020204" pitchFamily="34" charset="0"/>
                            </a:rPr>
                            <a:t>EM</a:t>
                          </a:r>
                        </a:p>
                      </a:txBody>
                      <a:tcPr/>
                    </a:tc>
                    <a:tc>
                      <a:txBody>
                        <a:bodyPr/>
                        <a:lstStyle/>
                        <a:p>
                          <a:pPr algn="ctr"/>
                          <a:r>
                            <a:rPr lang="en-US" sz="1800" b="1" dirty="0">
                              <a:solidFill>
                                <a:srgbClr val="0070C0"/>
                              </a:solidFill>
                              <a:latin typeface="Arial" panose="020B0604020202020204" pitchFamily="34" charset="0"/>
                              <a:cs typeface="Arial" panose="020B0604020202020204" pitchFamily="34" charset="0"/>
                            </a:rPr>
                            <a:t>EM</a:t>
                          </a:r>
                        </a:p>
                      </a:txBody>
                      <a:tcPr/>
                    </a:tc>
                    <a:tc>
                      <a:txBody>
                        <a:bodyPr/>
                        <a:lstStyle/>
                        <a:p>
                          <a:pPr algn="ctr"/>
                          <a:r>
                            <a:rPr lang="en-US" sz="1800" b="1" dirty="0">
                              <a:solidFill>
                                <a:srgbClr val="0070C0"/>
                              </a:solidFill>
                              <a:latin typeface="Arial" panose="020B0604020202020204" pitchFamily="34" charset="0"/>
                              <a:cs typeface="Arial" panose="020B0604020202020204" pitchFamily="34" charset="0"/>
                            </a:rPr>
                            <a:t>EM</a:t>
                          </a:r>
                        </a:p>
                      </a:txBody>
                      <a:tcPr/>
                    </a:tc>
                    <a:extLst>
                      <a:ext uri="{0D108BD9-81ED-4DB2-BD59-A6C34878D82A}">
                        <a16:rowId xmlns:a16="http://schemas.microsoft.com/office/drawing/2014/main" val="116793689"/>
                      </a:ext>
                    </a:extLst>
                  </a:tr>
                  <a:tr h="875390">
                    <a:tc>
                      <a:txBody>
                        <a:bodyPr/>
                        <a:lstStyle/>
                        <a:p>
                          <a:pPr algn="ctr"/>
                          <a:r>
                            <a:rPr lang="en-US" sz="1800" b="1" dirty="0">
                              <a:latin typeface="Arial" panose="020B0604020202020204" pitchFamily="34" charset="0"/>
                              <a:cs typeface="Arial" panose="020B0604020202020204" pitchFamily="34" charset="0"/>
                            </a:rPr>
                            <a:t>NNT</a:t>
                          </a:r>
                        </a:p>
                      </a:txBody>
                      <a:tcPr/>
                    </a:tc>
                    <a:tc>
                      <a:txBody>
                        <a:bodyPr/>
                        <a:lstStyle/>
                        <a:p>
                          <a:pPr algn="ctr"/>
                          <a:r>
                            <a:rPr lang="en-US" sz="1800" b="1" dirty="0">
                              <a:latin typeface="Arial" panose="020B0604020202020204" pitchFamily="34" charset="0"/>
                              <a:cs typeface="Arial" panose="020B0604020202020204" pitchFamily="34" charset="0"/>
                            </a:rPr>
                            <a:t>7 / 6</a:t>
                          </a:r>
                        </a:p>
                      </a:txBody>
                      <a:tcPr/>
                    </a:tc>
                    <a:tc>
                      <a:txBody>
                        <a:bodyPr/>
                        <a:lstStyle/>
                        <a:p>
                          <a:pPr algn="ctr"/>
                          <a:r>
                            <a:rPr lang="en-US" sz="1800" b="1" dirty="0">
                              <a:latin typeface="Arial" panose="020B0604020202020204" pitchFamily="34" charset="0"/>
                              <a:cs typeface="Arial" panose="020B0604020202020204" pitchFamily="34" charset="0"/>
                            </a:rPr>
                            <a:t>4 / 5</a:t>
                          </a:r>
                        </a:p>
                      </a:txBody>
                      <a:tcPr/>
                    </a:tc>
                    <a:tc>
                      <a:txBody>
                        <a:bodyPr/>
                        <a:lstStyle/>
                        <a:p>
                          <a:pPr algn="ctr"/>
                          <a:r>
                            <a:rPr lang="en-US" sz="1800" b="1" dirty="0">
                              <a:latin typeface="Arial" panose="020B0604020202020204" pitchFamily="34" charset="0"/>
                              <a:cs typeface="Arial" panose="020B0604020202020204" pitchFamily="34" charset="0"/>
                            </a:rPr>
                            <a:t>6 / 5</a:t>
                          </a:r>
                        </a:p>
                      </a:txBody>
                      <a:tcPr/>
                    </a:tc>
                    <a:tc>
                      <a:txBody>
                        <a:bodyPr/>
                        <a:lstStyle/>
                        <a:p>
                          <a:pPr algn="ctr"/>
                          <a:r>
                            <a:rPr lang="en-US" sz="1800" b="1" dirty="0">
                              <a:latin typeface="Arial" panose="020B0604020202020204" pitchFamily="34" charset="0"/>
                              <a:cs typeface="Arial" panose="020B0604020202020204" pitchFamily="34" charset="0"/>
                            </a:rPr>
                            <a:t>8</a:t>
                          </a:r>
                        </a:p>
                      </a:txBody>
                      <a:tcPr/>
                    </a:tc>
                    <a:tc>
                      <a:txBody>
                        <a:bodyPr/>
                        <a:lstStyle/>
                        <a:p>
                          <a:pPr algn="ctr"/>
                          <a:r>
                            <a:rPr lang="en-US" sz="1800" b="1" dirty="0">
                              <a:latin typeface="Arial" panose="020B0604020202020204" pitchFamily="34" charset="0"/>
                              <a:cs typeface="Arial" panose="020B0604020202020204" pitchFamily="34" charset="0"/>
                            </a:rPr>
                            <a:t>13</a:t>
                          </a:r>
                        </a:p>
                      </a:txBody>
                      <a:tcPr/>
                    </a:tc>
                    <a:tc>
                      <a:txBody>
                        <a:bodyPr/>
                        <a:lstStyle/>
                        <a:p>
                          <a:pPr algn="ctr"/>
                          <a:r>
                            <a:rPr lang="en-US" sz="1800" b="1" dirty="0">
                              <a:latin typeface="Arial" panose="020B0604020202020204" pitchFamily="34" charset="0"/>
                              <a:cs typeface="Arial" panose="020B0604020202020204" pitchFamily="34" charset="0"/>
                            </a:rPr>
                            <a:t>9</a:t>
                          </a:r>
                        </a:p>
                      </a:txBody>
                      <a:tcPr/>
                    </a:tc>
                    <a:tc>
                      <a:txBody>
                        <a:bodyPr/>
                        <a:lstStyle/>
                        <a:p>
                          <a:pPr algn="ctr"/>
                          <a:r>
                            <a:rPr lang="en-US" sz="1800" b="1" dirty="0">
                              <a:latin typeface="Arial" panose="020B0604020202020204" pitchFamily="34" charset="0"/>
                              <a:cs typeface="Arial" panose="020B0604020202020204" pitchFamily="34" charset="0"/>
                            </a:rPr>
                            <a:t>6 </a:t>
                          </a:r>
                        </a:p>
                      </a:txBody>
                      <a:tcPr/>
                    </a:tc>
                    <a:tc>
                      <a:txBody>
                        <a:bodyPr/>
                        <a:lstStyle/>
                        <a:p>
                          <a:pPr algn="ctr"/>
                          <a:r>
                            <a:rPr lang="en-US" sz="1800" b="1" dirty="0">
                              <a:latin typeface="Arial" panose="020B0604020202020204" pitchFamily="34" charset="0"/>
                              <a:cs typeface="Arial" panose="020B0604020202020204" pitchFamily="34" charset="0"/>
                            </a:rPr>
                            <a:t>5 / 6</a:t>
                          </a:r>
                        </a:p>
                      </a:txBody>
                      <a:tcPr/>
                    </a:tc>
                    <a:tc>
                      <a:txBody>
                        <a:bodyPr/>
                        <a:lstStyle/>
                        <a:p>
                          <a:pPr algn="ctr"/>
                          <a:r>
                            <a:rPr lang="en-US" sz="1800" b="1" dirty="0">
                              <a:latin typeface="Arial" panose="020B0604020202020204" pitchFamily="34" charset="0"/>
                              <a:cs typeface="Arial" panose="020B0604020202020204" pitchFamily="34" charset="0"/>
                            </a:rPr>
                            <a:t>8</a:t>
                          </a:r>
                          <a:r>
                            <a:rPr lang="en-US" sz="1800" b="1" baseline="0" dirty="0">
                              <a:latin typeface="Arial" panose="020B0604020202020204" pitchFamily="34" charset="0"/>
                              <a:cs typeface="Arial" panose="020B0604020202020204" pitchFamily="34" charset="0"/>
                            </a:rPr>
                            <a:t> / </a:t>
                          </a:r>
                          <a:r>
                            <a:rPr lang="en-US" sz="1800" b="1" dirty="0">
                              <a:latin typeface="Arial" panose="020B0604020202020204" pitchFamily="34" charset="0"/>
                              <a:cs typeface="Arial" panose="020B0604020202020204" pitchFamily="34" charset="0"/>
                            </a:rPr>
                            <a:t>5</a:t>
                          </a:r>
                        </a:p>
                      </a:txBody>
                      <a:tcPr/>
                    </a:tc>
                    <a:tc>
                      <a:txBody>
                        <a:bodyPr/>
                        <a:lstStyle/>
                        <a:p>
                          <a:pPr algn="ctr"/>
                          <a:r>
                            <a:rPr lang="en-US" sz="1800" b="1" dirty="0">
                              <a:latin typeface="Arial" panose="020B0604020202020204" pitchFamily="34" charset="0"/>
                              <a:cs typeface="Arial" panose="020B0604020202020204" pitchFamily="34" charset="0"/>
                            </a:rPr>
                            <a:t>4</a:t>
                          </a:r>
                        </a:p>
                      </a:txBody>
                      <a:tcPr/>
                    </a:tc>
                    <a:tc>
                      <a:txBody>
                        <a:bodyPr/>
                        <a:lstStyle/>
                        <a:p>
                          <a:pPr algn="ctr"/>
                          <a:r>
                            <a:rPr lang="en-US" sz="1800" b="1" dirty="0">
                              <a:latin typeface="Arial" panose="020B0604020202020204" pitchFamily="34" charset="0"/>
                              <a:cs typeface="Arial" panose="020B0604020202020204" pitchFamily="34" charset="0"/>
                            </a:rPr>
                            <a:t>5</a:t>
                          </a:r>
                        </a:p>
                      </a:txBody>
                      <a:tcPr/>
                    </a:tc>
                    <a:tc>
                      <a:txBody>
                        <a:bodyPr/>
                        <a:lstStyle/>
                        <a:p>
                          <a:pPr algn="ctr"/>
                          <a:r>
                            <a:rPr lang="en-US" sz="1800" b="1" dirty="0">
                              <a:latin typeface="Arial" panose="020B0604020202020204" pitchFamily="34" charset="0"/>
                              <a:cs typeface="Arial" panose="020B0604020202020204" pitchFamily="34" charset="0"/>
                            </a:rPr>
                            <a:t>5</a:t>
                          </a:r>
                        </a:p>
                      </a:txBody>
                      <a:tcPr/>
                    </a:tc>
                    <a:extLst>
                      <a:ext uri="{0D108BD9-81ED-4DB2-BD59-A6C34878D82A}">
                        <a16:rowId xmlns:a16="http://schemas.microsoft.com/office/drawing/2014/main" val="711731156"/>
                      </a:ext>
                    </a:extLst>
                  </a:tr>
                  <a:tr h="875390">
                    <a:tc>
                      <a:txBody>
                        <a:bodyPr/>
                        <a:lstStyle/>
                        <a:p>
                          <a:pPr algn="ctr"/>
                          <a:r>
                            <a:rPr lang="en-US" sz="1800" b="1" dirty="0">
                              <a:latin typeface="Arial" panose="020B0604020202020204" pitchFamily="34" charset="0"/>
                              <a:cs typeface="Arial" panose="020B0604020202020204" pitchFamily="34" charset="0"/>
                            </a:rPr>
                            <a:t>NNH</a:t>
                          </a:r>
                        </a:p>
                      </a:txBody>
                      <a:tcPr/>
                    </a:tc>
                    <a:tc>
                      <a:txBody>
                        <a:bodyPr/>
                        <a:lstStyle/>
                        <a:p>
                          <a:pPr algn="ctr"/>
                          <a:r>
                            <a:rPr lang="en-US" sz="1800" b="1" dirty="0">
                              <a:latin typeface="Arial" panose="020B0604020202020204" pitchFamily="34" charset="0"/>
                              <a:cs typeface="Arial" panose="020B0604020202020204" pitchFamily="34" charset="0"/>
                            </a:rPr>
                            <a:t>1000 / 250</a:t>
                          </a:r>
                        </a:p>
                      </a:txBody>
                      <a:tcPr/>
                    </a:tc>
                    <a:tc>
                      <a:txBody>
                        <a:bodyPr/>
                        <a:lstStyle/>
                        <a:p>
                          <a:endParaRPr lang="en-US"/>
                        </a:p>
                      </a:txBody>
                      <a:tcPr>
                        <a:blipFill>
                          <a:blip r:embed="rId2"/>
                          <a:stretch>
                            <a:fillRect l="-201299" t="-300694" r="-1000649" b="-101389"/>
                          </a:stretch>
                        </a:blipFill>
                      </a:tcPr>
                    </a:tc>
                    <a:tc>
                      <a:txBody>
                        <a:bodyPr/>
                        <a:lstStyle/>
                        <a:p>
                          <a:pPr algn="ctr"/>
                          <a:r>
                            <a:rPr lang="en-US" sz="1800" b="1" dirty="0">
                              <a:latin typeface="Arial" panose="020B0604020202020204" pitchFamily="34" charset="0"/>
                              <a:cs typeface="Arial" panose="020B0604020202020204" pitchFamily="34" charset="0"/>
                            </a:rPr>
                            <a:t>345</a:t>
                          </a:r>
                          <a:r>
                            <a:rPr lang="en-US" sz="1800" b="1" baseline="0" dirty="0">
                              <a:latin typeface="Arial" panose="020B0604020202020204" pitchFamily="34" charset="0"/>
                              <a:cs typeface="Arial" panose="020B0604020202020204" pitchFamily="34" charset="0"/>
                            </a:rPr>
                            <a:t> / 58</a:t>
                          </a:r>
                          <a:endParaRPr lang="en-US" sz="1800" b="1" dirty="0">
                            <a:latin typeface="Arial" panose="020B0604020202020204" pitchFamily="34" charset="0"/>
                            <a:cs typeface="Arial" panose="020B0604020202020204" pitchFamily="34" charset="0"/>
                          </a:endParaRPr>
                        </a:p>
                      </a:txBody>
                      <a:tcPr/>
                    </a:tc>
                    <a:tc>
                      <a:txBody>
                        <a:bodyPr/>
                        <a:lstStyle/>
                        <a:p>
                          <a:endParaRPr lang="en-US"/>
                        </a:p>
                      </a:txBody>
                      <a:tcPr>
                        <a:blipFill>
                          <a:blip r:embed="rId2"/>
                          <a:stretch>
                            <a:fillRect l="-400649" t="-300694" r="-801299" b="-101389"/>
                          </a:stretch>
                        </a:blipFill>
                      </a:tcPr>
                    </a:tc>
                    <a:tc>
                      <a:txBody>
                        <a:bodyPr/>
                        <a:lstStyle/>
                        <a:p>
                          <a:pPr algn="ctr"/>
                          <a:r>
                            <a:rPr lang="en-US" sz="1800" b="1" dirty="0">
                              <a:latin typeface="Arial" panose="020B0604020202020204" pitchFamily="34" charset="0"/>
                              <a:cs typeface="Arial" panose="020B0604020202020204" pitchFamily="34" charset="0"/>
                            </a:rPr>
                            <a:t>21</a:t>
                          </a:r>
                        </a:p>
                      </a:txBody>
                      <a:tcPr/>
                    </a:tc>
                    <a:tc>
                      <a:txBody>
                        <a:bodyPr/>
                        <a:lstStyle/>
                        <a:p>
                          <a:pPr algn="ctr"/>
                          <a:r>
                            <a:rPr lang="en-US" sz="1800" b="1" dirty="0">
                              <a:latin typeface="Arial" panose="020B0604020202020204" pitchFamily="34" charset="0"/>
                              <a:cs typeface="Arial" panose="020B0604020202020204" pitchFamily="34" charset="0"/>
                            </a:rPr>
                            <a:t>39</a:t>
                          </a:r>
                        </a:p>
                      </a:txBody>
                      <a:tcPr/>
                    </a:tc>
                    <a:tc>
                      <a:txBody>
                        <a:bodyPr/>
                        <a:lstStyle/>
                        <a:p>
                          <a:pPr algn="ctr"/>
                          <a:r>
                            <a:rPr lang="en-US" sz="1800" b="1" dirty="0">
                              <a:latin typeface="Arial" panose="020B0604020202020204" pitchFamily="34" charset="0"/>
                              <a:cs typeface="Arial" panose="020B0604020202020204" pitchFamily="34" charset="0"/>
                            </a:rPr>
                            <a:t>1000</a:t>
                          </a:r>
                        </a:p>
                      </a:txBody>
                      <a:tcPr/>
                    </a:tc>
                    <a:tc>
                      <a:txBody>
                        <a:bodyPr/>
                        <a:lstStyle/>
                        <a:p>
                          <a:pPr algn="ctr"/>
                          <a:r>
                            <a:rPr lang="en-US" sz="1800" b="1" dirty="0">
                              <a:latin typeface="Arial" panose="020B0604020202020204" pitchFamily="34" charset="0"/>
                              <a:cs typeface="Arial" panose="020B0604020202020204" pitchFamily="34" charset="0"/>
                            </a:rPr>
                            <a:t>?</a:t>
                          </a:r>
                          <a:r>
                            <a:rPr lang="en-US" sz="1800" b="1" baseline="0" dirty="0">
                              <a:latin typeface="Arial" panose="020B0604020202020204" pitchFamily="34" charset="0"/>
                              <a:cs typeface="Arial" panose="020B0604020202020204" pitchFamily="34" charset="0"/>
                            </a:rPr>
                            <a:t> (high)</a:t>
                          </a:r>
                          <a:endParaRPr lang="en-US" sz="1800" b="1" dirty="0">
                            <a:latin typeface="Arial" panose="020B0604020202020204" pitchFamily="34" charset="0"/>
                            <a:cs typeface="Arial" panose="020B0604020202020204" pitchFamily="34" charset="0"/>
                          </a:endParaRPr>
                        </a:p>
                      </a:txBody>
                      <a:tcPr/>
                    </a:tc>
                    <a:tc>
                      <a:txBody>
                        <a:bodyPr/>
                        <a:lstStyle/>
                        <a:p>
                          <a:endParaRPr lang="en-US"/>
                        </a:p>
                      </a:txBody>
                      <a:tcPr>
                        <a:blipFill>
                          <a:blip r:embed="rId2"/>
                          <a:stretch>
                            <a:fillRect l="-906536" t="-300694" r="-303922" b="-101389"/>
                          </a:stretch>
                        </a:blipFill>
                      </a:tcPr>
                    </a:tc>
                    <a:tc>
                      <a:txBody>
                        <a:bodyPr/>
                        <a:lstStyle/>
                        <a:p>
                          <a:pPr algn="ctr"/>
                          <a:r>
                            <a:rPr lang="en-US" sz="1800" b="1" dirty="0">
                              <a:latin typeface="Arial" panose="020B0604020202020204" pitchFamily="34" charset="0"/>
                              <a:cs typeface="Arial" panose="020B0604020202020204" pitchFamily="34" charset="0"/>
                            </a:rPr>
                            <a:t>200</a:t>
                          </a:r>
                        </a:p>
                      </a:txBody>
                      <a:tcPr/>
                    </a:tc>
                    <a:tc>
                      <a:txBody>
                        <a:bodyPr/>
                        <a:lstStyle/>
                        <a:p>
                          <a:pPr algn="ctr"/>
                          <a:r>
                            <a:rPr lang="en-US" sz="1800" b="1" dirty="0">
                              <a:latin typeface="Arial" panose="020B0604020202020204" pitchFamily="34" charset="0"/>
                              <a:cs typeface="Arial" panose="020B0604020202020204" pitchFamily="34" charset="0"/>
                            </a:rPr>
                            <a:t>8</a:t>
                          </a:r>
                        </a:p>
                      </a:txBody>
                      <a:tcPr/>
                    </a:tc>
                    <a:tc>
                      <a:txBody>
                        <a:bodyPr/>
                        <a:lstStyle/>
                        <a:p>
                          <a:pPr algn="ctr"/>
                          <a:r>
                            <a:rPr lang="en-US" sz="1800" b="1" dirty="0">
                              <a:latin typeface="Arial" panose="020B0604020202020204" pitchFamily="34" charset="0"/>
                              <a:cs typeface="Arial" panose="020B0604020202020204" pitchFamily="34" charset="0"/>
                            </a:rPr>
                            <a:t>11</a:t>
                          </a:r>
                        </a:p>
                      </a:txBody>
                      <a:tcPr/>
                    </a:tc>
                    <a:extLst>
                      <a:ext uri="{0D108BD9-81ED-4DB2-BD59-A6C34878D82A}">
                        <a16:rowId xmlns:a16="http://schemas.microsoft.com/office/drawing/2014/main" val="3773506163"/>
                      </a:ext>
                    </a:extLst>
                  </a:tr>
                  <a:tr h="875390">
                    <a:tc>
                      <a:txBody>
                        <a:bodyPr/>
                        <a:lstStyle/>
                        <a:p>
                          <a:pPr algn="ctr"/>
                          <a:r>
                            <a:rPr lang="en-US" sz="1800" b="1" dirty="0">
                              <a:latin typeface="Arial" panose="020B0604020202020204" pitchFamily="34" charset="0"/>
                              <a:cs typeface="Arial" panose="020B0604020202020204" pitchFamily="34" charset="0"/>
                            </a:rPr>
                            <a:t>NNH/</a:t>
                          </a:r>
                        </a:p>
                        <a:p>
                          <a:pPr algn="ctr"/>
                          <a:r>
                            <a:rPr lang="en-US" sz="1800" b="1" dirty="0">
                              <a:latin typeface="Arial" panose="020B0604020202020204" pitchFamily="34" charset="0"/>
                              <a:cs typeface="Arial" panose="020B0604020202020204" pitchFamily="34" charset="0"/>
                            </a:rPr>
                            <a:t>NNT</a:t>
                          </a:r>
                        </a:p>
                      </a:txBody>
                      <a:tcPr/>
                    </a:tc>
                    <a:tc>
                      <a:txBody>
                        <a:bodyPr/>
                        <a:lstStyle/>
                        <a:p>
                          <a:pPr algn="ctr"/>
                          <a:r>
                            <a:rPr lang="en-US" sz="1800" b="1" dirty="0">
                              <a:solidFill>
                                <a:srgbClr val="11AF05"/>
                              </a:solidFill>
                              <a:latin typeface="Arial" panose="020B0604020202020204" pitchFamily="34" charset="0"/>
                              <a:cs typeface="Arial" panose="020B0604020202020204" pitchFamily="34" charset="0"/>
                            </a:rPr>
                            <a:t>143 / 42</a:t>
                          </a:r>
                        </a:p>
                      </a:txBody>
                      <a:tcPr/>
                    </a:tc>
                    <a:tc>
                      <a:txBody>
                        <a:bodyPr/>
                        <a:lstStyle/>
                        <a:p>
                          <a:endParaRPr lang="en-US"/>
                        </a:p>
                      </a:txBody>
                      <a:tcPr>
                        <a:blipFill>
                          <a:blip r:embed="rId2"/>
                          <a:stretch>
                            <a:fillRect l="-201299" t="-400694" r="-1000649" b="-1389"/>
                          </a:stretch>
                        </a:blipFill>
                      </a:tcPr>
                    </a:tc>
                    <a:tc>
                      <a:txBody>
                        <a:bodyPr/>
                        <a:lstStyle/>
                        <a:p>
                          <a:pPr algn="ctr"/>
                          <a:r>
                            <a:rPr lang="en-US" sz="1800" b="1" dirty="0">
                              <a:solidFill>
                                <a:srgbClr val="00B050"/>
                              </a:solidFill>
                              <a:latin typeface="Arial" panose="020B0604020202020204" pitchFamily="34" charset="0"/>
                              <a:cs typeface="Arial" panose="020B0604020202020204" pitchFamily="34" charset="0"/>
                            </a:rPr>
                            <a:t>58</a:t>
                          </a:r>
                          <a:r>
                            <a:rPr lang="en-US" sz="1800" b="1" baseline="0" dirty="0">
                              <a:solidFill>
                                <a:srgbClr val="00B050"/>
                              </a:solidFill>
                              <a:latin typeface="Arial" panose="020B0604020202020204" pitchFamily="34" charset="0"/>
                              <a:cs typeface="Arial" panose="020B0604020202020204" pitchFamily="34" charset="0"/>
                            </a:rPr>
                            <a:t> / 12</a:t>
                          </a:r>
                          <a:endParaRPr lang="en-US" sz="1800" b="1" dirty="0">
                            <a:solidFill>
                              <a:srgbClr val="00B050"/>
                            </a:solidFill>
                            <a:latin typeface="Arial" panose="020B0604020202020204" pitchFamily="34" charset="0"/>
                            <a:cs typeface="Arial" panose="020B0604020202020204" pitchFamily="34" charset="0"/>
                          </a:endParaRPr>
                        </a:p>
                      </a:txBody>
                      <a:tcPr/>
                    </a:tc>
                    <a:tc>
                      <a:txBody>
                        <a:bodyPr/>
                        <a:lstStyle/>
                        <a:p>
                          <a:endParaRPr lang="en-US"/>
                        </a:p>
                      </a:txBody>
                      <a:tcPr>
                        <a:blipFill>
                          <a:blip r:embed="rId2"/>
                          <a:stretch>
                            <a:fillRect l="-400649" t="-400694" r="-801299" b="-1389"/>
                          </a:stretch>
                        </a:blipFill>
                      </a:tcPr>
                    </a:tc>
                    <a:tc>
                      <a:txBody>
                        <a:bodyPr/>
                        <a:lstStyle/>
                        <a:p>
                          <a:pPr algn="ctr"/>
                          <a:r>
                            <a:rPr lang="en-US" sz="1800" b="1" dirty="0">
                              <a:solidFill>
                                <a:srgbClr val="FF0000"/>
                              </a:solidFill>
                              <a:latin typeface="Arial" panose="020B0604020202020204" pitchFamily="34" charset="0"/>
                              <a:cs typeface="Arial" panose="020B0604020202020204" pitchFamily="34" charset="0"/>
                            </a:rPr>
                            <a:t>2</a:t>
                          </a:r>
                        </a:p>
                      </a:txBody>
                      <a:tcPr/>
                    </a:tc>
                    <a:tc>
                      <a:txBody>
                        <a:bodyPr/>
                        <a:lstStyle/>
                        <a:p>
                          <a:pPr algn="ctr"/>
                          <a:r>
                            <a:rPr lang="en-US" sz="1800" b="1" dirty="0">
                              <a:solidFill>
                                <a:srgbClr val="FF0000"/>
                              </a:solidFill>
                              <a:latin typeface="Arial" panose="020B0604020202020204" pitchFamily="34" charset="0"/>
                              <a:cs typeface="Arial" panose="020B0604020202020204" pitchFamily="34" charset="0"/>
                            </a:rPr>
                            <a:t>4</a:t>
                          </a:r>
                        </a:p>
                      </a:txBody>
                      <a:tcPr/>
                    </a:tc>
                    <a:tc>
                      <a:txBody>
                        <a:bodyPr/>
                        <a:lstStyle/>
                        <a:p>
                          <a:pPr algn="ctr"/>
                          <a:r>
                            <a:rPr lang="en-US" sz="1800" b="1" dirty="0">
                              <a:solidFill>
                                <a:srgbClr val="11AF05"/>
                              </a:solidFill>
                              <a:latin typeface="Arial" panose="020B0604020202020204" pitchFamily="34" charset="0"/>
                              <a:cs typeface="Arial" panose="020B0604020202020204" pitchFamily="34" charset="0"/>
                            </a:rPr>
                            <a:t>167</a:t>
                          </a:r>
                        </a:p>
                      </a:txBody>
                      <a:tcPr/>
                    </a:tc>
                    <a:tc>
                      <a:txBody>
                        <a:bodyPr/>
                        <a:lstStyle/>
                        <a:p>
                          <a:pPr algn="ctr"/>
                          <a:r>
                            <a:rPr lang="en-US" sz="1800" b="1" dirty="0">
                              <a:solidFill>
                                <a:srgbClr val="00B050"/>
                              </a:solidFill>
                              <a:latin typeface="Arial" panose="020B0604020202020204" pitchFamily="34" charset="0"/>
                              <a:cs typeface="Arial" panose="020B0604020202020204" pitchFamily="34" charset="0"/>
                            </a:rPr>
                            <a:t>?</a:t>
                          </a:r>
                          <a:r>
                            <a:rPr lang="en-US" sz="1800" b="1" baseline="0" dirty="0">
                              <a:solidFill>
                                <a:srgbClr val="00B050"/>
                              </a:solidFill>
                              <a:latin typeface="Arial" panose="020B0604020202020204" pitchFamily="34" charset="0"/>
                              <a:cs typeface="Arial" panose="020B0604020202020204" pitchFamily="34" charset="0"/>
                            </a:rPr>
                            <a:t> (high)</a:t>
                          </a:r>
                          <a:endParaRPr lang="en-US" sz="1800" b="1" dirty="0">
                            <a:solidFill>
                              <a:srgbClr val="00B050"/>
                            </a:solidFill>
                            <a:latin typeface="Arial" panose="020B0604020202020204" pitchFamily="34" charset="0"/>
                            <a:cs typeface="Arial" panose="020B0604020202020204" pitchFamily="34" charset="0"/>
                          </a:endParaRPr>
                        </a:p>
                      </a:txBody>
                      <a:tcPr/>
                    </a:tc>
                    <a:tc>
                      <a:txBody>
                        <a:bodyPr/>
                        <a:lstStyle/>
                        <a:p>
                          <a:endParaRPr lang="en-US"/>
                        </a:p>
                      </a:txBody>
                      <a:tcPr>
                        <a:blipFill>
                          <a:blip r:embed="rId2"/>
                          <a:stretch>
                            <a:fillRect l="-906536" t="-400694" r="-303922" b="-1389"/>
                          </a:stretch>
                        </a:blipFill>
                      </a:tcPr>
                    </a:tc>
                    <a:tc>
                      <a:txBody>
                        <a:bodyPr/>
                        <a:lstStyle/>
                        <a:p>
                          <a:pPr algn="ctr"/>
                          <a:r>
                            <a:rPr lang="en-US" sz="1800" b="1" dirty="0">
                              <a:solidFill>
                                <a:srgbClr val="11AF05"/>
                              </a:solidFill>
                              <a:latin typeface="Arial" panose="020B0604020202020204" pitchFamily="34" charset="0"/>
                              <a:cs typeface="Arial" panose="020B0604020202020204" pitchFamily="34" charset="0"/>
                            </a:rPr>
                            <a:t>50</a:t>
                          </a:r>
                        </a:p>
                      </a:txBody>
                      <a:tcPr/>
                    </a:tc>
                    <a:tc>
                      <a:txBody>
                        <a:bodyPr/>
                        <a:lstStyle/>
                        <a:p>
                          <a:pPr algn="ctr"/>
                          <a:r>
                            <a:rPr lang="en-US" sz="1800" b="1" dirty="0">
                              <a:solidFill>
                                <a:srgbClr val="FF0000"/>
                              </a:solidFill>
                              <a:latin typeface="Arial" panose="020B0604020202020204" pitchFamily="34" charset="0"/>
                              <a:cs typeface="Arial" panose="020B0604020202020204" pitchFamily="34" charset="0"/>
                            </a:rPr>
                            <a:t>2</a:t>
                          </a:r>
                        </a:p>
                      </a:txBody>
                      <a:tcPr/>
                    </a:tc>
                    <a:tc>
                      <a:txBody>
                        <a:bodyPr/>
                        <a:lstStyle/>
                        <a:p>
                          <a:pPr algn="ctr"/>
                          <a:r>
                            <a:rPr lang="en-US" sz="1800" b="1" dirty="0">
                              <a:solidFill>
                                <a:srgbClr val="FF0000"/>
                              </a:solidFill>
                              <a:latin typeface="Arial" panose="020B0604020202020204" pitchFamily="34" charset="0"/>
                              <a:cs typeface="Arial" panose="020B0604020202020204" pitchFamily="34" charset="0"/>
                            </a:rPr>
                            <a:t>2</a:t>
                          </a:r>
                        </a:p>
                      </a:txBody>
                      <a:tcPr/>
                    </a:tc>
                    <a:extLst>
                      <a:ext uri="{0D108BD9-81ED-4DB2-BD59-A6C34878D82A}">
                        <a16:rowId xmlns:a16="http://schemas.microsoft.com/office/drawing/2014/main" val="146163661"/>
                      </a:ext>
                    </a:extLst>
                  </a:tr>
                </a:tbl>
              </a:graphicData>
            </a:graphic>
          </p:graphicFrame>
        </mc:Fallback>
      </mc:AlternateContent>
    </p:spTree>
    <p:extLst>
      <p:ext uri="{BB962C8B-B14F-4D97-AF65-F5344CB8AC3E}">
        <p14:creationId xmlns:p14="http://schemas.microsoft.com/office/powerpoint/2010/main" val="48973130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4834-70B0-8189-E980-62A0C56526F9}"/>
              </a:ext>
            </a:extLst>
          </p:cNvPr>
          <p:cNvSpPr>
            <a:spLocks noGrp="1"/>
          </p:cNvSpPr>
          <p:nvPr>
            <p:ph type="title"/>
          </p:nvPr>
        </p:nvSpPr>
        <p:spPr/>
        <p:txBody>
          <a:bodyPr/>
          <a:lstStyle/>
          <a:p>
            <a:r>
              <a:rPr lang="en-US" dirty="0"/>
              <a:t>Why Care?</a:t>
            </a:r>
          </a:p>
        </p:txBody>
      </p:sp>
      <p:sp>
        <p:nvSpPr>
          <p:cNvPr id="3" name="Text Placeholder 2">
            <a:extLst>
              <a:ext uri="{FF2B5EF4-FFF2-40B4-BE49-F238E27FC236}">
                <a16:creationId xmlns:a16="http://schemas.microsoft.com/office/drawing/2014/main" id="{C06F4DB0-8177-57AA-EE63-61B49CE2E444}"/>
              </a:ext>
            </a:extLst>
          </p:cNvPr>
          <p:cNvSpPr>
            <a:spLocks noGrp="1"/>
          </p:cNvSpPr>
          <p:nvPr>
            <p:ph type="body" sz="quarter" idx="1"/>
          </p:nvPr>
        </p:nvSpPr>
        <p:spPr/>
        <p:txBody>
          <a:bodyPr>
            <a:noAutofit/>
          </a:bodyPr>
          <a:lstStyle/>
          <a:p>
            <a:r>
              <a:rPr lang="en-US" sz="1400" dirty="0" err="1"/>
              <a:t>Safiri</a:t>
            </a:r>
            <a:r>
              <a:rPr lang="en-US" sz="1400" dirty="0"/>
              <a:t> S, et al. </a:t>
            </a:r>
            <a:r>
              <a:rPr lang="en-US" sz="1400" i="1" dirty="0"/>
              <a:t>Pain</a:t>
            </a:r>
            <a:r>
              <a:rPr lang="en-US" sz="1400" dirty="0"/>
              <a:t>. 2022;163(2):e293-e309. Burch RC, et al. </a:t>
            </a:r>
            <a:r>
              <a:rPr lang="en-US" sz="1400" i="1" dirty="0"/>
              <a:t>Headache</a:t>
            </a:r>
            <a:r>
              <a:rPr lang="en-US" sz="1400" dirty="0"/>
              <a:t>. 2022;62(1):111-112.</a:t>
            </a:r>
          </a:p>
        </p:txBody>
      </p:sp>
      <p:sp>
        <p:nvSpPr>
          <p:cNvPr id="4" name="Rectangle 4">
            <a:extLst>
              <a:ext uri="{FF2B5EF4-FFF2-40B4-BE49-F238E27FC236}">
                <a16:creationId xmlns:a16="http://schemas.microsoft.com/office/drawing/2014/main" id="{D9401502-2AC9-5FAF-2782-9E6F3AAAB433}"/>
              </a:ext>
            </a:extLst>
          </p:cNvPr>
          <p:cNvSpPr txBox="1">
            <a:spLocks noChangeArrowheads="1"/>
          </p:cNvSpPr>
          <p:nvPr/>
        </p:nvSpPr>
        <p:spPr>
          <a:xfrm>
            <a:off x="381003" y="2430878"/>
            <a:ext cx="5334000" cy="3477871"/>
          </a:xfrm>
          <a:prstGeom prst="rect">
            <a:avLst/>
          </a:prstGeom>
          <a:ln w="12700">
            <a:miter lim="400000"/>
          </a:ln>
          <a:effectLst/>
        </p:spPr>
        <p:txBody>
          <a:bodyPr wrap="square" lIns="45718" tIns="45718" rIns="45718" bIns="45718" anchor="ctr">
            <a:spAutoFit/>
          </a:bodyPr>
          <a:lstStyle>
            <a:defPPr>
              <a:defRPr lang="en-US"/>
            </a:defPPr>
            <a:lvl1pPr algn="r" rtl="0" eaLnBrk="0" fontAlgn="base" hangingPunct="0">
              <a:spcBef>
                <a:spcPct val="0"/>
              </a:spcBef>
              <a:spcAft>
                <a:spcPct val="0"/>
              </a:spcAft>
              <a:defRPr sz="1600" kern="1200">
                <a:solidFill>
                  <a:schemeClr val="tx1"/>
                </a:solidFill>
                <a:latin typeface="Arial"/>
                <a:ea typeface="Arial"/>
                <a:cs typeface="Arial"/>
                <a:sym typeface="Arial"/>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a:lstStyle>
          <a:p>
            <a:pPr marL="342900" indent="-342900" algn="l" eaLnBrk="1" hangingPunct="1">
              <a:buFont typeface="Arial" panose="020B0604020202020204" pitchFamily="34" charset="0"/>
              <a:buChar char="•"/>
              <a:defRPr/>
            </a:pPr>
            <a:r>
              <a:rPr lang="en-US" sz="2000" dirty="0"/>
              <a:t>More than 38 million Americans with migraine (and about 14% of the global population); </a:t>
            </a:r>
            <a:r>
              <a:rPr lang="en-US" sz="2000" b="1" dirty="0">
                <a:solidFill>
                  <a:srgbClr val="7030A0"/>
                </a:solidFill>
              </a:rPr>
              <a:t>women 3x more than men</a:t>
            </a:r>
          </a:p>
          <a:p>
            <a:pPr marL="342900" indent="-342900" algn="l" eaLnBrk="1" hangingPunct="1">
              <a:buFont typeface="Arial" panose="020B0604020202020204" pitchFamily="34" charset="0"/>
              <a:buChar char="•"/>
              <a:defRPr/>
            </a:pPr>
            <a:r>
              <a:rPr lang="en-US" sz="2000" b="1" dirty="0"/>
              <a:t>3rd</a:t>
            </a:r>
            <a:r>
              <a:rPr lang="en-US" sz="2000" dirty="0"/>
              <a:t> most prevalent disease in the </a:t>
            </a:r>
            <a:r>
              <a:rPr lang="en-US" sz="2000" b="1" dirty="0"/>
              <a:t>world</a:t>
            </a:r>
          </a:p>
          <a:p>
            <a:pPr marL="342900" indent="-342900" algn="l" eaLnBrk="1" hangingPunct="1">
              <a:buClr>
                <a:schemeClr val="tx1"/>
              </a:buClr>
              <a:buFont typeface="Arial" panose="020B0604020202020204" pitchFamily="34" charset="0"/>
              <a:buChar char="•"/>
              <a:defRPr/>
            </a:pPr>
            <a:r>
              <a:rPr lang="en-US" sz="2000" b="1" dirty="0">
                <a:solidFill>
                  <a:srgbClr val="C00000"/>
                </a:solidFill>
              </a:rPr>
              <a:t>#1 </a:t>
            </a:r>
            <a:r>
              <a:rPr lang="en-US" sz="2000" dirty="0"/>
              <a:t>cause of years lived with </a:t>
            </a:r>
            <a:r>
              <a:rPr lang="en-US" sz="2000" b="1" dirty="0">
                <a:solidFill>
                  <a:srgbClr val="C00000"/>
                </a:solidFill>
              </a:rPr>
              <a:t>disability</a:t>
            </a:r>
            <a:r>
              <a:rPr lang="en-US" sz="2000" dirty="0"/>
              <a:t> among </a:t>
            </a:r>
            <a:r>
              <a:rPr lang="en-US" sz="2000" b="1" dirty="0">
                <a:solidFill>
                  <a:srgbClr val="C00000"/>
                </a:solidFill>
              </a:rPr>
              <a:t>Americans aged 15-49</a:t>
            </a:r>
          </a:p>
          <a:p>
            <a:pPr marL="342900" indent="-342900" algn="l" eaLnBrk="1" hangingPunct="1">
              <a:buFont typeface="Arial" panose="020B0604020202020204" pitchFamily="34" charset="0"/>
              <a:buChar char="•"/>
              <a:defRPr/>
            </a:pPr>
            <a:r>
              <a:rPr lang="en-US" sz="2000" dirty="0"/>
              <a:t>Healthcare and lost productivity costs amount to about </a:t>
            </a:r>
            <a:r>
              <a:rPr lang="en-US" sz="2000" b="1" dirty="0">
                <a:solidFill>
                  <a:srgbClr val="285F0D"/>
                </a:solidFill>
              </a:rPr>
              <a:t>$36 BILLION </a:t>
            </a:r>
            <a:r>
              <a:rPr lang="en-US" sz="2000" dirty="0"/>
              <a:t>annually in the US</a:t>
            </a:r>
          </a:p>
          <a:p>
            <a:pPr marL="342900" indent="-342900" algn="l" eaLnBrk="1" hangingPunct="1">
              <a:buFont typeface="Arial" panose="020B0604020202020204" pitchFamily="34" charset="0"/>
              <a:buChar char="•"/>
              <a:defRPr/>
            </a:pPr>
            <a:r>
              <a:rPr lang="en-US" sz="2000" dirty="0"/>
              <a:t>The patient isn’t the only one suffering</a:t>
            </a:r>
          </a:p>
          <a:p>
            <a:pPr marL="342900" indent="-342900" algn="l" eaLnBrk="1" hangingPunct="1">
              <a:buFont typeface="Arial" panose="020B0604020202020204" pitchFamily="34" charset="0"/>
              <a:buChar char="•"/>
              <a:defRPr/>
            </a:pPr>
            <a:endParaRPr lang="en-US" sz="2000" dirty="0"/>
          </a:p>
        </p:txBody>
      </p:sp>
      <p:sp>
        <p:nvSpPr>
          <p:cNvPr id="5" name="TextBox 4">
            <a:extLst>
              <a:ext uri="{FF2B5EF4-FFF2-40B4-BE49-F238E27FC236}">
                <a16:creationId xmlns:a16="http://schemas.microsoft.com/office/drawing/2014/main" id="{D5923639-78D3-8F3E-3679-9A86140746EF}"/>
              </a:ext>
            </a:extLst>
          </p:cNvPr>
          <p:cNvSpPr txBox="1"/>
          <p:nvPr/>
        </p:nvSpPr>
        <p:spPr>
          <a:xfrm>
            <a:off x="381003" y="1417639"/>
            <a:ext cx="5867397" cy="954364"/>
          </a:xfrm>
          <a:prstGeom prst="rect">
            <a:avLst/>
          </a:prstGeom>
          <a:noFill/>
        </p:spPr>
        <p:txBody>
          <a:bodyPr wrap="square" rtlCol="0">
            <a:spAutoFit/>
          </a:bodyPr>
          <a:lstStyle/>
          <a:p>
            <a:r>
              <a:rPr lang="en-US" sz="2801" dirty="0">
                <a:solidFill>
                  <a:srgbClr val="0070C0"/>
                </a:solidFill>
                <a:latin typeface="Arial" panose="020B0604020202020204" pitchFamily="34" charset="0"/>
              </a:rPr>
              <a:t>Headache, especially migraine, is </a:t>
            </a:r>
            <a:r>
              <a:rPr lang="en-US" sz="2801" b="1" dirty="0">
                <a:solidFill>
                  <a:srgbClr val="0070C0"/>
                </a:solidFill>
                <a:latin typeface="Arial" panose="020B0604020202020204" pitchFamily="34" charset="0"/>
              </a:rPr>
              <a:t>common, disabling, and costly</a:t>
            </a:r>
            <a:endParaRPr lang="en-US" sz="2801" dirty="0">
              <a:solidFill>
                <a:srgbClr val="0070C0"/>
              </a:solidFill>
              <a:latin typeface="Arial" panose="020B0604020202020204" pitchFamily="34" charset="0"/>
            </a:endParaRPr>
          </a:p>
        </p:txBody>
      </p:sp>
      <p:sp>
        <p:nvSpPr>
          <p:cNvPr id="6" name="TextBox 5">
            <a:extLst>
              <a:ext uri="{FF2B5EF4-FFF2-40B4-BE49-F238E27FC236}">
                <a16:creationId xmlns:a16="http://schemas.microsoft.com/office/drawing/2014/main" id="{EF80CC01-95EF-EAA2-795A-D4DAE0A027CF}"/>
              </a:ext>
            </a:extLst>
          </p:cNvPr>
          <p:cNvSpPr txBox="1"/>
          <p:nvPr/>
        </p:nvSpPr>
        <p:spPr>
          <a:xfrm>
            <a:off x="6629403" y="1417639"/>
            <a:ext cx="4876797" cy="954364"/>
          </a:xfrm>
          <a:prstGeom prst="rect">
            <a:avLst/>
          </a:prstGeom>
          <a:noFill/>
        </p:spPr>
        <p:txBody>
          <a:bodyPr wrap="square" rtlCol="0">
            <a:spAutoFit/>
          </a:bodyPr>
          <a:lstStyle/>
          <a:p>
            <a:r>
              <a:rPr lang="en-US" sz="2801" dirty="0">
                <a:solidFill>
                  <a:srgbClr val="0070C0"/>
                </a:solidFill>
                <a:latin typeface="Arial" panose="020B0604020202020204" pitchFamily="34" charset="0"/>
              </a:rPr>
              <a:t>Healthcare access remains a problem, </a:t>
            </a:r>
            <a:r>
              <a:rPr lang="en-US" sz="2801" b="1" dirty="0">
                <a:solidFill>
                  <a:srgbClr val="0070C0"/>
                </a:solidFill>
                <a:latin typeface="Arial" panose="020B0604020202020204" pitchFamily="34" charset="0"/>
              </a:rPr>
              <a:t>but it shouldn’t be</a:t>
            </a:r>
            <a:endParaRPr lang="en-US" sz="2801" dirty="0">
              <a:solidFill>
                <a:srgbClr val="0070C0"/>
              </a:solidFill>
              <a:latin typeface="Arial" panose="020B0604020202020204" pitchFamily="34" charset="0"/>
            </a:endParaRPr>
          </a:p>
        </p:txBody>
      </p:sp>
      <p:sp>
        <p:nvSpPr>
          <p:cNvPr id="7" name="Rectangle 4">
            <a:extLst>
              <a:ext uri="{FF2B5EF4-FFF2-40B4-BE49-F238E27FC236}">
                <a16:creationId xmlns:a16="http://schemas.microsoft.com/office/drawing/2014/main" id="{55B49422-30D3-FD4A-2E47-CE7D25D2E9A4}"/>
              </a:ext>
            </a:extLst>
          </p:cNvPr>
          <p:cNvSpPr txBox="1">
            <a:spLocks noChangeArrowheads="1"/>
          </p:cNvSpPr>
          <p:nvPr/>
        </p:nvSpPr>
        <p:spPr bwMode="auto">
          <a:xfrm>
            <a:off x="6629403" y="2590802"/>
            <a:ext cx="4953000" cy="373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5pPr>
            <a:lvl6pPr marL="2514631" indent="-228603" algn="l" defTabSz="9144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eaLnBrk="1" hangingPunct="1">
              <a:defRPr/>
            </a:pPr>
            <a:r>
              <a:rPr lang="en-US" sz="2000" dirty="0">
                <a:latin typeface="Arial" panose="020B0604020202020204" pitchFamily="34" charset="0"/>
                <a:cs typeface="Arial" panose="020B0604020202020204" pitchFamily="34" charset="0"/>
              </a:rPr>
              <a:t>Most patients never even see the doctor (time, cost, stigma)</a:t>
            </a:r>
          </a:p>
          <a:p>
            <a:pPr eaLnBrk="1" hangingPunct="1">
              <a:defRPr/>
            </a:pPr>
            <a:r>
              <a:rPr lang="en-US" sz="2000" dirty="0">
                <a:latin typeface="Arial" panose="020B0604020202020204" pitchFamily="34" charset="0"/>
                <a:cs typeface="Arial" panose="020B0604020202020204" pitchFamily="34" charset="0"/>
              </a:rPr>
              <a:t>Many who do are </a:t>
            </a:r>
            <a:r>
              <a:rPr lang="en-US" sz="2000" b="1" dirty="0">
                <a:solidFill>
                  <a:srgbClr val="C00000"/>
                </a:solidFill>
                <a:latin typeface="Arial" panose="020B0604020202020204" pitchFamily="34" charset="0"/>
                <a:cs typeface="Arial" panose="020B0604020202020204" pitchFamily="34" charset="0"/>
              </a:rPr>
              <a:t>misdiagnosed</a:t>
            </a:r>
          </a:p>
          <a:p>
            <a:pPr eaLnBrk="1" hangingPunct="1">
              <a:buClr>
                <a:schemeClr val="tx1"/>
              </a:buClr>
              <a:defRPr/>
            </a:pPr>
            <a:r>
              <a:rPr lang="en-US" sz="2000" b="1" dirty="0">
                <a:solidFill>
                  <a:srgbClr val="C00000"/>
                </a:solidFill>
                <a:latin typeface="Arial" panose="020B0604020202020204" pitchFamily="34" charset="0"/>
                <a:cs typeface="Arial" panose="020B0604020202020204" pitchFamily="34" charset="0"/>
              </a:rPr>
              <a:t>Under a quarter </a:t>
            </a:r>
            <a:r>
              <a:rPr lang="en-US" sz="2000" dirty="0">
                <a:latin typeface="Arial" panose="020B0604020202020204" pitchFamily="34" charset="0"/>
                <a:cs typeface="Arial" panose="020B0604020202020204" pitchFamily="34" charset="0"/>
              </a:rPr>
              <a:t>of patients get appropriate treatment </a:t>
            </a:r>
          </a:p>
          <a:p>
            <a:pPr eaLnBrk="1" hangingPunct="1">
              <a:defRPr/>
            </a:pPr>
            <a:r>
              <a:rPr lang="en-US" sz="2000" dirty="0">
                <a:latin typeface="Arial" panose="020B0604020202020204" pitchFamily="34" charset="0"/>
                <a:cs typeface="Arial" panose="020B0604020202020204" pitchFamily="34" charset="0"/>
              </a:rPr>
              <a:t>Maybe 1/5 of them stick with treatment after a year</a:t>
            </a:r>
          </a:p>
          <a:p>
            <a:pPr eaLnBrk="1" hangingPunct="1">
              <a:defRPr/>
            </a:pPr>
            <a:r>
              <a:rPr lang="en-US" sz="2000" dirty="0">
                <a:latin typeface="Arial" panose="020B0604020202020204" pitchFamily="34" charset="0"/>
                <a:cs typeface="Arial" panose="020B0604020202020204" pitchFamily="34" charset="0"/>
              </a:rPr>
              <a:t>Even when diagnosed/treated, patients often feel dissatisfied/dismissed</a:t>
            </a:r>
          </a:p>
          <a:p>
            <a:pPr eaLnBrk="1" hangingPunct="1">
              <a:buClr>
                <a:schemeClr val="tx1"/>
              </a:buClr>
              <a:defRPr/>
            </a:pPr>
            <a:r>
              <a:rPr lang="en-US" sz="2000" b="1" dirty="0">
                <a:solidFill>
                  <a:srgbClr val="002060"/>
                </a:solidFill>
                <a:latin typeface="Arial" panose="020B0604020202020204" pitchFamily="34" charset="0"/>
                <a:cs typeface="Arial" panose="020B0604020202020204" pitchFamily="34" charset="0"/>
              </a:rPr>
              <a:t>All this despite clear diagnosis and treatment guidelines</a:t>
            </a:r>
          </a:p>
        </p:txBody>
      </p:sp>
    </p:spTree>
    <p:extLst>
      <p:ext uri="{BB962C8B-B14F-4D97-AF65-F5344CB8AC3E}">
        <p14:creationId xmlns:p14="http://schemas.microsoft.com/office/powerpoint/2010/main" val="260500094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bg/>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P spid="4" grpId="0" animBg="1"/>
      <p:bldP spid="5" grpId="0"/>
      <p:bldP spid="6"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1894A3F-158E-1AFD-9E82-15733952E40B}"/>
              </a:ext>
            </a:extLst>
          </p:cNvPr>
          <p:cNvSpPr>
            <a:spLocks noGrp="1"/>
          </p:cNvSpPr>
          <p:nvPr>
            <p:ph type="body" sz="quarter" idx="1"/>
          </p:nvPr>
        </p:nvSpPr>
        <p:spPr/>
        <p:txBody>
          <a:bodyPr/>
          <a:lstStyle/>
          <a:p>
            <a:endParaRPr lang="en-US"/>
          </a:p>
        </p:txBody>
      </p:sp>
      <p:sp>
        <p:nvSpPr>
          <p:cNvPr id="4" name="TextBox 3">
            <a:extLst>
              <a:ext uri="{FF2B5EF4-FFF2-40B4-BE49-F238E27FC236}">
                <a16:creationId xmlns:a16="http://schemas.microsoft.com/office/drawing/2014/main" id="{D35053BE-BB67-DF4A-6EB8-187126CCA574}"/>
              </a:ext>
            </a:extLst>
          </p:cNvPr>
          <p:cNvSpPr txBox="1"/>
          <p:nvPr/>
        </p:nvSpPr>
        <p:spPr>
          <a:xfrm>
            <a:off x="6096000" y="1822060"/>
            <a:ext cx="4805996" cy="3213880"/>
          </a:xfrm>
          <a:prstGeom prst="rect">
            <a:avLst/>
          </a:prstGeom>
        </p:spPr>
        <p:txBody>
          <a:bodyPr vert="horz" lIns="91440" tIns="45720" rIns="91440" bIns="45720" rtlCol="0" anchor="t">
            <a:noAutofit/>
          </a:bodyPr>
          <a:lstStyle/>
          <a:p>
            <a:pPr marL="342900" indent="-342900" eaLnBrk="1" hangingPunct="1">
              <a:lnSpc>
                <a:spcPct val="90000"/>
              </a:lnSpc>
              <a:spcAft>
                <a:spcPts val="600"/>
              </a:spcAft>
              <a:buFont typeface="Arial" panose="020B0604020202020204" pitchFamily="34" charset="0"/>
              <a:buChar char="•"/>
            </a:pPr>
            <a:r>
              <a:rPr lang="en-US" sz="2400" kern="1200" dirty="0">
                <a:latin typeface="Arial" panose="020B0604020202020204" pitchFamily="34" charset="0"/>
                <a:ea typeface="+mj-ea"/>
              </a:rPr>
              <a:t>Walked to the mailbox</a:t>
            </a:r>
          </a:p>
          <a:p>
            <a:pPr marL="342900" indent="-342900" eaLnBrk="1" hangingPunct="1">
              <a:lnSpc>
                <a:spcPct val="90000"/>
              </a:lnSpc>
              <a:spcAft>
                <a:spcPts val="600"/>
              </a:spcAft>
              <a:buFont typeface="Arial" panose="020B0604020202020204" pitchFamily="34" charset="0"/>
              <a:buChar char="•"/>
            </a:pPr>
            <a:endParaRPr lang="en-US" sz="2400" kern="1200" dirty="0">
              <a:latin typeface="Arial" panose="020B0604020202020204" pitchFamily="34" charset="0"/>
              <a:ea typeface="+mj-ea"/>
            </a:endParaRPr>
          </a:p>
          <a:p>
            <a:pPr marL="342900" indent="-342900" eaLnBrk="1" hangingPunct="1">
              <a:lnSpc>
                <a:spcPct val="90000"/>
              </a:lnSpc>
              <a:spcAft>
                <a:spcPts val="600"/>
              </a:spcAft>
              <a:buFont typeface="Arial" panose="020B0604020202020204" pitchFamily="34" charset="0"/>
              <a:buChar char="•"/>
            </a:pPr>
            <a:r>
              <a:rPr lang="en-US" sz="2400" dirty="0">
                <a:latin typeface="Arial" panose="020B0604020202020204" pitchFamily="34" charset="0"/>
                <a:ea typeface="+mj-ea"/>
              </a:rPr>
              <a:t>If at first the drug/device </a:t>
            </a:r>
            <a:br>
              <a:rPr lang="en-US" sz="2400" dirty="0">
                <a:latin typeface="Arial" panose="020B0604020202020204" pitchFamily="34" charset="0"/>
                <a:ea typeface="+mj-ea"/>
              </a:rPr>
            </a:br>
            <a:r>
              <a:rPr lang="en-US" sz="2400" dirty="0">
                <a:latin typeface="Arial" panose="020B0604020202020204" pitchFamily="34" charset="0"/>
                <a:ea typeface="+mj-ea"/>
              </a:rPr>
              <a:t>does not succeed…</a:t>
            </a:r>
          </a:p>
          <a:p>
            <a:pPr marL="342900" indent="-342900" eaLnBrk="1" hangingPunct="1">
              <a:lnSpc>
                <a:spcPct val="90000"/>
              </a:lnSpc>
              <a:spcAft>
                <a:spcPts val="600"/>
              </a:spcAft>
              <a:buFont typeface="Arial" panose="020B0604020202020204" pitchFamily="34" charset="0"/>
              <a:buChar char="•"/>
            </a:pPr>
            <a:endParaRPr lang="en-US" sz="2400" dirty="0">
              <a:latin typeface="Arial" panose="020B0604020202020204" pitchFamily="34" charset="0"/>
              <a:ea typeface="+mj-ea"/>
            </a:endParaRPr>
          </a:p>
          <a:p>
            <a:pPr marL="342900" indent="-342900" eaLnBrk="1" hangingPunct="1">
              <a:lnSpc>
                <a:spcPct val="90000"/>
              </a:lnSpc>
              <a:spcAft>
                <a:spcPts val="600"/>
              </a:spcAft>
              <a:buFont typeface="Arial" panose="020B0604020202020204" pitchFamily="34" charset="0"/>
              <a:buChar char="•"/>
            </a:pPr>
            <a:r>
              <a:rPr lang="en-US" sz="2400" dirty="0">
                <a:latin typeface="Arial" panose="020B0604020202020204" pitchFamily="34" charset="0"/>
                <a:ea typeface="+mj-ea"/>
              </a:rPr>
              <a:t>So much to offer! </a:t>
            </a:r>
          </a:p>
          <a:p>
            <a:pPr marL="342900" indent="-342900" eaLnBrk="1" hangingPunct="1">
              <a:lnSpc>
                <a:spcPct val="90000"/>
              </a:lnSpc>
              <a:spcAft>
                <a:spcPts val="600"/>
              </a:spcAft>
              <a:buFont typeface="Arial" panose="020B0604020202020204" pitchFamily="34" charset="0"/>
              <a:buChar char="•"/>
            </a:pPr>
            <a:endParaRPr lang="en-US" sz="2400" dirty="0">
              <a:latin typeface="Arial" panose="020B0604020202020204" pitchFamily="34" charset="0"/>
              <a:ea typeface="+mj-ea"/>
            </a:endParaRPr>
          </a:p>
          <a:p>
            <a:pPr marL="342900" indent="-342900" eaLnBrk="1" hangingPunct="1">
              <a:lnSpc>
                <a:spcPct val="90000"/>
              </a:lnSpc>
              <a:spcAft>
                <a:spcPts val="600"/>
              </a:spcAft>
              <a:buFont typeface="Arial" panose="020B0604020202020204" pitchFamily="34" charset="0"/>
              <a:buChar char="•"/>
            </a:pPr>
            <a:r>
              <a:rPr lang="en-US" sz="2400" dirty="0">
                <a:latin typeface="Arial" panose="020B0604020202020204" pitchFamily="34" charset="0"/>
                <a:ea typeface="+mj-ea"/>
              </a:rPr>
              <a:t>Education, support, FUN!</a:t>
            </a:r>
          </a:p>
        </p:txBody>
      </p:sp>
      <p:pic>
        <p:nvPicPr>
          <p:cNvPr id="5" name="Graphic 4" descr="Medicine">
            <a:extLst>
              <a:ext uri="{FF2B5EF4-FFF2-40B4-BE49-F238E27FC236}">
                <a16:creationId xmlns:a16="http://schemas.microsoft.com/office/drawing/2014/main" id="{F75BAC24-D07D-6C6A-03D3-EA515275FF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0004" y="13581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0023125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7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BA6DA-58E3-49A9-0AC8-785334C4E2BA}"/>
              </a:ext>
            </a:extLst>
          </p:cNvPr>
          <p:cNvSpPr>
            <a:spLocks noGrp="1"/>
          </p:cNvSpPr>
          <p:nvPr>
            <p:ph type="title"/>
          </p:nvPr>
        </p:nvSpPr>
        <p:spPr>
          <a:xfrm>
            <a:off x="0" y="0"/>
            <a:ext cx="12192000" cy="1069680"/>
          </a:xfrm>
        </p:spPr>
        <p:txBody>
          <a:bodyPr>
            <a:normAutofit fontScale="90000"/>
          </a:bodyPr>
          <a:lstStyle/>
          <a:p>
            <a:r>
              <a:rPr lang="en-US" dirty="0"/>
              <a:t>Expert Opinions:</a:t>
            </a:r>
            <a:br>
              <a:rPr lang="en-US" dirty="0"/>
            </a:br>
            <a:r>
              <a:rPr lang="en-US" dirty="0"/>
              <a:t>Considerations for </a:t>
            </a:r>
            <a:r>
              <a:rPr lang="en-US" dirty="0" err="1"/>
              <a:t>Gepant</a:t>
            </a:r>
            <a:r>
              <a:rPr lang="en-US" dirty="0"/>
              <a:t> Preventive Therapy</a:t>
            </a:r>
          </a:p>
        </p:txBody>
      </p:sp>
      <p:sp>
        <p:nvSpPr>
          <p:cNvPr id="3" name="Text Placeholder 2">
            <a:extLst>
              <a:ext uri="{FF2B5EF4-FFF2-40B4-BE49-F238E27FC236}">
                <a16:creationId xmlns:a16="http://schemas.microsoft.com/office/drawing/2014/main" id="{37010B43-D645-B77F-8FE8-10DBAF85FF09}"/>
              </a:ext>
            </a:extLst>
          </p:cNvPr>
          <p:cNvSpPr>
            <a:spLocks noGrp="1"/>
          </p:cNvSpPr>
          <p:nvPr>
            <p:ph type="body" sz="quarter" idx="1"/>
          </p:nvPr>
        </p:nvSpPr>
        <p:spPr>
          <a:xfrm>
            <a:off x="1" y="5651886"/>
            <a:ext cx="9677400" cy="1206121"/>
          </a:xfrm>
        </p:spPr>
        <p:txBody>
          <a:bodyPr>
            <a:noAutofit/>
          </a:bodyPr>
          <a:lstStyle/>
          <a:p>
            <a:r>
              <a:rPr lang="en-US" sz="1400" dirty="0"/>
              <a:t>Mullin K, et al. Presented at: AHS Annual Meeting; June 3-6, 2021; Orlando, FL. </a:t>
            </a:r>
            <a:r>
              <a:rPr lang="en-US" sz="1400" dirty="0" err="1"/>
              <a:t>Croop</a:t>
            </a:r>
            <a:r>
              <a:rPr lang="en-US" sz="1400" dirty="0"/>
              <a:t> R, et al. </a:t>
            </a:r>
            <a:r>
              <a:rPr lang="en-US" sz="1400" i="1" dirty="0"/>
              <a:t>Lancet</a:t>
            </a:r>
            <a:r>
              <a:rPr lang="en-US" sz="1400" dirty="0"/>
              <a:t>. 2021;397(10268):51-60. </a:t>
            </a:r>
            <a:r>
              <a:rPr lang="en-US" sz="1400" dirty="0" err="1"/>
              <a:t>Ailani</a:t>
            </a:r>
            <a:r>
              <a:rPr lang="en-US" sz="1400" dirty="0"/>
              <a:t> J, et al. </a:t>
            </a:r>
            <a:r>
              <a:rPr lang="en-US" sz="1400" i="1" dirty="0"/>
              <a:t>N </a:t>
            </a:r>
            <a:r>
              <a:rPr lang="en-US" sz="1400" i="1" dirty="0" err="1"/>
              <a:t>Engl</a:t>
            </a:r>
            <a:r>
              <a:rPr lang="en-US" sz="1400" i="1" dirty="0"/>
              <a:t> J Med</a:t>
            </a:r>
            <a:r>
              <a:rPr lang="en-US" sz="1400" dirty="0"/>
              <a:t>. 2021;385(8):695-706. FDA. Accessed August 18, 2022. https://www.accessdata.fda.gov/drugsatfda_docs/label/2021/215206Orig1s000lbl.pdf; https://www.accessdata.fda.gov/drugsatfda_docs/label/2021/212728s006lbl.pdf; https://</a:t>
            </a:r>
            <a:r>
              <a:rPr lang="en-US" sz="1400" dirty="0" err="1"/>
              <a:t>www.accessdata.fda.gov</a:t>
            </a:r>
            <a:r>
              <a:rPr lang="en-US" sz="1400" dirty="0"/>
              <a:t>/</a:t>
            </a:r>
            <a:r>
              <a:rPr lang="en-US" sz="1400" dirty="0" err="1"/>
              <a:t>drugsatfda_docs</a:t>
            </a:r>
            <a:r>
              <a:rPr lang="en-US" sz="1400" dirty="0"/>
              <a:t>/label/2021/761077s009lbl.pdf.</a:t>
            </a:r>
          </a:p>
        </p:txBody>
      </p:sp>
      <p:grpSp>
        <p:nvGrpSpPr>
          <p:cNvPr id="4" name="Group 3">
            <a:extLst>
              <a:ext uri="{FF2B5EF4-FFF2-40B4-BE49-F238E27FC236}">
                <a16:creationId xmlns:a16="http://schemas.microsoft.com/office/drawing/2014/main" id="{D69A2C5F-57DD-E333-2F0C-C8608A0C5680}"/>
              </a:ext>
            </a:extLst>
          </p:cNvPr>
          <p:cNvGrpSpPr/>
          <p:nvPr/>
        </p:nvGrpSpPr>
        <p:grpSpPr>
          <a:xfrm>
            <a:off x="369497" y="1522387"/>
            <a:ext cx="11453003" cy="4170477"/>
            <a:chOff x="396097" y="1738306"/>
            <a:chExt cx="11453003" cy="4170477"/>
          </a:xfrm>
        </p:grpSpPr>
        <p:cxnSp>
          <p:nvCxnSpPr>
            <p:cNvPr id="5" name="Straight Connector 4">
              <a:extLst>
                <a:ext uri="{FF2B5EF4-FFF2-40B4-BE49-F238E27FC236}">
                  <a16:creationId xmlns:a16="http://schemas.microsoft.com/office/drawing/2014/main" id="{9D28D644-FF9F-F9A0-1D4F-803C2C2C1693}"/>
                </a:ext>
              </a:extLst>
            </p:cNvPr>
            <p:cNvCxnSpPr/>
            <p:nvPr/>
          </p:nvCxnSpPr>
          <p:spPr>
            <a:xfrm>
              <a:off x="396240" y="3367096"/>
              <a:ext cx="113919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FD653EBF-393B-3CDF-56CF-DDBA10AF931D}"/>
                </a:ext>
              </a:extLst>
            </p:cNvPr>
            <p:cNvGrpSpPr/>
            <p:nvPr/>
          </p:nvGrpSpPr>
          <p:grpSpPr>
            <a:xfrm rot="10800000">
              <a:off x="693277" y="1738306"/>
              <a:ext cx="1385686" cy="1385686"/>
              <a:chOff x="4663440" y="2509520"/>
              <a:chExt cx="1270000" cy="1270000"/>
            </a:xfrm>
          </p:grpSpPr>
          <p:sp>
            <p:nvSpPr>
              <p:cNvPr id="29" name="Arc 28">
                <a:extLst>
                  <a:ext uri="{FF2B5EF4-FFF2-40B4-BE49-F238E27FC236}">
                    <a16:creationId xmlns:a16="http://schemas.microsoft.com/office/drawing/2014/main" id="{9EF0DB5C-4858-AD34-F5B2-7A1ACE4FD3C6}"/>
                  </a:ext>
                </a:extLst>
              </p:cNvPr>
              <p:cNvSpPr/>
              <p:nvPr/>
            </p:nvSpPr>
            <p:spPr>
              <a:xfrm>
                <a:off x="4663440" y="2509520"/>
                <a:ext cx="1270000" cy="1270000"/>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30" name="Arc 29">
                <a:extLst>
                  <a:ext uri="{FF2B5EF4-FFF2-40B4-BE49-F238E27FC236}">
                    <a16:creationId xmlns:a16="http://schemas.microsoft.com/office/drawing/2014/main" id="{F07EA950-C7D1-B817-AE55-893F9BC4D290}"/>
                  </a:ext>
                </a:extLst>
              </p:cNvPr>
              <p:cNvSpPr/>
              <p:nvPr/>
            </p:nvSpPr>
            <p:spPr>
              <a:xfrm rot="16200000">
                <a:off x="4663440" y="2509520"/>
                <a:ext cx="1270000" cy="1270000"/>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7484F"/>
                  </a:solidFill>
                  <a:effectLst/>
                  <a:uLnTx/>
                  <a:uFillTx/>
                  <a:latin typeface="Proxima Nova Rg"/>
                  <a:ea typeface="+mn-ea"/>
                  <a:cs typeface="+mn-cs"/>
                </a:endParaRPr>
              </a:p>
            </p:txBody>
          </p:sp>
        </p:grpSp>
        <p:cxnSp>
          <p:nvCxnSpPr>
            <p:cNvPr id="7" name="Straight Connector 6">
              <a:extLst>
                <a:ext uri="{FF2B5EF4-FFF2-40B4-BE49-F238E27FC236}">
                  <a16:creationId xmlns:a16="http://schemas.microsoft.com/office/drawing/2014/main" id="{47337C4F-0967-CA13-95A1-7E4BD8B64E57}"/>
                </a:ext>
              </a:extLst>
            </p:cNvPr>
            <p:cNvCxnSpPr/>
            <p:nvPr/>
          </p:nvCxnSpPr>
          <p:spPr>
            <a:xfrm>
              <a:off x="1386120" y="3123992"/>
              <a:ext cx="0" cy="243104"/>
            </a:xfrm>
            <a:prstGeom prst="line">
              <a:avLst/>
            </a:prstGeom>
            <a:ln w="12700">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298F002F-7D42-3061-D8FE-93660C6B1267}"/>
                </a:ext>
              </a:extLst>
            </p:cNvPr>
            <p:cNvGrpSpPr/>
            <p:nvPr/>
          </p:nvGrpSpPr>
          <p:grpSpPr>
            <a:xfrm rot="10800000">
              <a:off x="3061516" y="1738306"/>
              <a:ext cx="1385686" cy="1385686"/>
              <a:chOff x="4663440" y="2509520"/>
              <a:chExt cx="1270000" cy="1270000"/>
            </a:xfrm>
          </p:grpSpPr>
          <p:sp>
            <p:nvSpPr>
              <p:cNvPr id="27" name="Arc 26">
                <a:extLst>
                  <a:ext uri="{FF2B5EF4-FFF2-40B4-BE49-F238E27FC236}">
                    <a16:creationId xmlns:a16="http://schemas.microsoft.com/office/drawing/2014/main" id="{59C4F01B-EFDA-5C7E-1E01-B5F9635B3DAF}"/>
                  </a:ext>
                </a:extLst>
              </p:cNvPr>
              <p:cNvSpPr/>
              <p:nvPr/>
            </p:nvSpPr>
            <p:spPr>
              <a:xfrm>
                <a:off x="4663440" y="2509520"/>
                <a:ext cx="1270000" cy="1270000"/>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28" name="Arc 27">
                <a:extLst>
                  <a:ext uri="{FF2B5EF4-FFF2-40B4-BE49-F238E27FC236}">
                    <a16:creationId xmlns:a16="http://schemas.microsoft.com/office/drawing/2014/main" id="{CB2CAD19-3066-556D-848F-E32F73487CAE}"/>
                  </a:ext>
                </a:extLst>
              </p:cNvPr>
              <p:cNvSpPr/>
              <p:nvPr/>
            </p:nvSpPr>
            <p:spPr>
              <a:xfrm rot="16200000">
                <a:off x="4663440" y="2509520"/>
                <a:ext cx="1270000" cy="1270000"/>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7484F"/>
                  </a:solidFill>
                  <a:effectLst/>
                  <a:uLnTx/>
                  <a:uFillTx/>
                  <a:latin typeface="Proxima Nova Rg"/>
                  <a:ea typeface="+mn-ea"/>
                  <a:cs typeface="+mn-cs"/>
                </a:endParaRPr>
              </a:p>
            </p:txBody>
          </p:sp>
        </p:grpSp>
        <p:cxnSp>
          <p:nvCxnSpPr>
            <p:cNvPr id="9" name="Straight Connector 8">
              <a:extLst>
                <a:ext uri="{FF2B5EF4-FFF2-40B4-BE49-F238E27FC236}">
                  <a16:creationId xmlns:a16="http://schemas.microsoft.com/office/drawing/2014/main" id="{8E2476D3-FB6F-7DA9-FE8F-C1AC9F8B6534}"/>
                </a:ext>
              </a:extLst>
            </p:cNvPr>
            <p:cNvCxnSpPr/>
            <p:nvPr/>
          </p:nvCxnSpPr>
          <p:spPr>
            <a:xfrm>
              <a:off x="3754359" y="3123992"/>
              <a:ext cx="0" cy="243104"/>
            </a:xfrm>
            <a:prstGeom prst="line">
              <a:avLst/>
            </a:prstGeom>
            <a:ln w="12700">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4247B01E-B87E-CEA3-906F-783DB66E8535}"/>
                </a:ext>
              </a:extLst>
            </p:cNvPr>
            <p:cNvGrpSpPr/>
            <p:nvPr/>
          </p:nvGrpSpPr>
          <p:grpSpPr>
            <a:xfrm rot="10800000">
              <a:off x="5429755" y="1738306"/>
              <a:ext cx="1385686" cy="1385686"/>
              <a:chOff x="4663440" y="2509520"/>
              <a:chExt cx="1270000" cy="1270000"/>
            </a:xfrm>
          </p:grpSpPr>
          <p:sp>
            <p:nvSpPr>
              <p:cNvPr id="25" name="Arc 24">
                <a:extLst>
                  <a:ext uri="{FF2B5EF4-FFF2-40B4-BE49-F238E27FC236}">
                    <a16:creationId xmlns:a16="http://schemas.microsoft.com/office/drawing/2014/main" id="{E2D19884-BACE-E08C-E48D-A4A0DC34246A}"/>
                  </a:ext>
                </a:extLst>
              </p:cNvPr>
              <p:cNvSpPr/>
              <p:nvPr/>
            </p:nvSpPr>
            <p:spPr>
              <a:xfrm>
                <a:off x="4663440" y="2509520"/>
                <a:ext cx="1270000" cy="1270000"/>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26" name="Arc 25">
                <a:extLst>
                  <a:ext uri="{FF2B5EF4-FFF2-40B4-BE49-F238E27FC236}">
                    <a16:creationId xmlns:a16="http://schemas.microsoft.com/office/drawing/2014/main" id="{4BEB87B5-5986-8424-1D03-A31F4F0E7BEC}"/>
                  </a:ext>
                </a:extLst>
              </p:cNvPr>
              <p:cNvSpPr/>
              <p:nvPr/>
            </p:nvSpPr>
            <p:spPr>
              <a:xfrm rot="16200000">
                <a:off x="4663440" y="2509520"/>
                <a:ext cx="1270000" cy="1270000"/>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7484F"/>
                  </a:solidFill>
                  <a:effectLst/>
                  <a:uLnTx/>
                  <a:uFillTx/>
                  <a:latin typeface="Proxima Nova Rg"/>
                  <a:ea typeface="+mn-ea"/>
                  <a:cs typeface="+mn-cs"/>
                </a:endParaRPr>
              </a:p>
            </p:txBody>
          </p:sp>
        </p:grpSp>
        <p:cxnSp>
          <p:nvCxnSpPr>
            <p:cNvPr id="11" name="Straight Connector 10">
              <a:extLst>
                <a:ext uri="{FF2B5EF4-FFF2-40B4-BE49-F238E27FC236}">
                  <a16:creationId xmlns:a16="http://schemas.microsoft.com/office/drawing/2014/main" id="{31ECBBA3-48B7-A684-A4C2-B4B6D4902949}"/>
                </a:ext>
              </a:extLst>
            </p:cNvPr>
            <p:cNvCxnSpPr/>
            <p:nvPr/>
          </p:nvCxnSpPr>
          <p:spPr>
            <a:xfrm>
              <a:off x="6122598" y="3123992"/>
              <a:ext cx="0" cy="243104"/>
            </a:xfrm>
            <a:prstGeom prst="line">
              <a:avLst/>
            </a:prstGeom>
            <a:ln w="12700">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DF5458C7-304C-B9B5-24C2-3870754899EF}"/>
                </a:ext>
              </a:extLst>
            </p:cNvPr>
            <p:cNvGrpSpPr/>
            <p:nvPr/>
          </p:nvGrpSpPr>
          <p:grpSpPr>
            <a:xfrm rot="10800000">
              <a:off x="7797994" y="1738306"/>
              <a:ext cx="1385686" cy="1385686"/>
              <a:chOff x="4663440" y="2509520"/>
              <a:chExt cx="1270000" cy="1270000"/>
            </a:xfrm>
          </p:grpSpPr>
          <p:sp>
            <p:nvSpPr>
              <p:cNvPr id="23" name="Arc 22">
                <a:extLst>
                  <a:ext uri="{FF2B5EF4-FFF2-40B4-BE49-F238E27FC236}">
                    <a16:creationId xmlns:a16="http://schemas.microsoft.com/office/drawing/2014/main" id="{CA891DEF-9B97-6E1D-14A3-330D7DED64A6}"/>
                  </a:ext>
                </a:extLst>
              </p:cNvPr>
              <p:cNvSpPr/>
              <p:nvPr/>
            </p:nvSpPr>
            <p:spPr>
              <a:xfrm>
                <a:off x="4663440" y="2509520"/>
                <a:ext cx="1270000" cy="1270000"/>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24" name="Arc 23">
                <a:extLst>
                  <a:ext uri="{FF2B5EF4-FFF2-40B4-BE49-F238E27FC236}">
                    <a16:creationId xmlns:a16="http://schemas.microsoft.com/office/drawing/2014/main" id="{E900373F-D895-184E-E299-9E4DB06A0C39}"/>
                  </a:ext>
                </a:extLst>
              </p:cNvPr>
              <p:cNvSpPr/>
              <p:nvPr/>
            </p:nvSpPr>
            <p:spPr>
              <a:xfrm rot="16200000">
                <a:off x="4663440" y="2509520"/>
                <a:ext cx="1270000" cy="1270000"/>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7484F"/>
                  </a:solidFill>
                  <a:effectLst/>
                  <a:uLnTx/>
                  <a:uFillTx/>
                  <a:latin typeface="Proxima Nova Rg"/>
                  <a:ea typeface="+mn-ea"/>
                  <a:cs typeface="+mn-cs"/>
                </a:endParaRPr>
              </a:p>
            </p:txBody>
          </p:sp>
        </p:grpSp>
        <p:cxnSp>
          <p:nvCxnSpPr>
            <p:cNvPr id="13" name="Straight Connector 12">
              <a:extLst>
                <a:ext uri="{FF2B5EF4-FFF2-40B4-BE49-F238E27FC236}">
                  <a16:creationId xmlns:a16="http://schemas.microsoft.com/office/drawing/2014/main" id="{4DE9B846-3521-3AFD-2ED6-35BE76605CB8}"/>
                </a:ext>
              </a:extLst>
            </p:cNvPr>
            <p:cNvCxnSpPr/>
            <p:nvPr/>
          </p:nvCxnSpPr>
          <p:spPr>
            <a:xfrm>
              <a:off x="8490837" y="3123992"/>
              <a:ext cx="0" cy="243104"/>
            </a:xfrm>
            <a:prstGeom prst="line">
              <a:avLst/>
            </a:prstGeom>
            <a:ln w="12700">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grpSp>
          <p:nvGrpSpPr>
            <p:cNvPr id="14" name="Group 13">
              <a:extLst>
                <a:ext uri="{FF2B5EF4-FFF2-40B4-BE49-F238E27FC236}">
                  <a16:creationId xmlns:a16="http://schemas.microsoft.com/office/drawing/2014/main" id="{8A548BB9-8D66-0B2B-79C9-9D00BCA91B77}"/>
                </a:ext>
              </a:extLst>
            </p:cNvPr>
            <p:cNvGrpSpPr/>
            <p:nvPr/>
          </p:nvGrpSpPr>
          <p:grpSpPr>
            <a:xfrm rot="10800000">
              <a:off x="10166234" y="1738306"/>
              <a:ext cx="1385686" cy="1385686"/>
              <a:chOff x="4663440" y="2509520"/>
              <a:chExt cx="1270000" cy="1270000"/>
            </a:xfrm>
          </p:grpSpPr>
          <p:sp>
            <p:nvSpPr>
              <p:cNvPr id="21" name="Arc 20">
                <a:extLst>
                  <a:ext uri="{FF2B5EF4-FFF2-40B4-BE49-F238E27FC236}">
                    <a16:creationId xmlns:a16="http://schemas.microsoft.com/office/drawing/2014/main" id="{905DC46D-CE41-203B-ACD6-62B7FFB41318}"/>
                  </a:ext>
                </a:extLst>
              </p:cNvPr>
              <p:cNvSpPr/>
              <p:nvPr/>
            </p:nvSpPr>
            <p:spPr>
              <a:xfrm>
                <a:off x="4663440" y="2509520"/>
                <a:ext cx="1270000" cy="1270000"/>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7484F"/>
                  </a:solidFill>
                  <a:effectLst/>
                  <a:uLnTx/>
                  <a:uFillTx/>
                  <a:latin typeface="Proxima Nova Rg"/>
                  <a:ea typeface="+mn-ea"/>
                  <a:cs typeface="+mn-cs"/>
                </a:endParaRPr>
              </a:p>
            </p:txBody>
          </p:sp>
          <p:sp>
            <p:nvSpPr>
              <p:cNvPr id="22" name="Arc 21">
                <a:extLst>
                  <a:ext uri="{FF2B5EF4-FFF2-40B4-BE49-F238E27FC236}">
                    <a16:creationId xmlns:a16="http://schemas.microsoft.com/office/drawing/2014/main" id="{11053872-AC32-0CF7-B71E-EE26E98C4217}"/>
                  </a:ext>
                </a:extLst>
              </p:cNvPr>
              <p:cNvSpPr/>
              <p:nvPr/>
            </p:nvSpPr>
            <p:spPr>
              <a:xfrm rot="16200000">
                <a:off x="4663440" y="2509520"/>
                <a:ext cx="1270000" cy="1270000"/>
              </a:xfrm>
              <a:prstGeom prst="arc">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47484F"/>
                  </a:solidFill>
                  <a:effectLst/>
                  <a:uLnTx/>
                  <a:uFillTx/>
                  <a:latin typeface="Proxima Nova Rg"/>
                  <a:ea typeface="+mn-ea"/>
                  <a:cs typeface="+mn-cs"/>
                </a:endParaRPr>
              </a:p>
            </p:txBody>
          </p:sp>
        </p:grpSp>
        <p:cxnSp>
          <p:nvCxnSpPr>
            <p:cNvPr id="15" name="Straight Connector 14">
              <a:extLst>
                <a:ext uri="{FF2B5EF4-FFF2-40B4-BE49-F238E27FC236}">
                  <a16:creationId xmlns:a16="http://schemas.microsoft.com/office/drawing/2014/main" id="{0F7E27C6-3C09-D9B6-8102-DCF394055093}"/>
                </a:ext>
              </a:extLst>
            </p:cNvPr>
            <p:cNvCxnSpPr/>
            <p:nvPr/>
          </p:nvCxnSpPr>
          <p:spPr>
            <a:xfrm>
              <a:off x="10859077" y="3123992"/>
              <a:ext cx="0" cy="243104"/>
            </a:xfrm>
            <a:prstGeom prst="line">
              <a:avLst/>
            </a:prstGeom>
            <a:ln w="12700">
              <a:solidFill>
                <a:schemeClr val="bg1">
                  <a:lumMod val="75000"/>
                </a:schemeClr>
              </a:solidFill>
              <a:tailEnd type="oval" w="lg" len="lg"/>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5326CF2-8983-445B-9DFF-78A8CF97DF75}"/>
                </a:ext>
              </a:extLst>
            </p:cNvPr>
            <p:cNvSpPr txBox="1"/>
            <p:nvPr/>
          </p:nvSpPr>
          <p:spPr>
            <a:xfrm>
              <a:off x="396097" y="3754347"/>
              <a:ext cx="1980046" cy="2154436"/>
            </a:xfrm>
            <a:prstGeom prst="rect">
              <a:avLst/>
            </a:prstGeom>
            <a:noFill/>
          </p:spPr>
          <p:txBody>
            <a:bodyPr wrap="square" lIns="0" tIns="0" rIns="0" bIns="0" rtlCol="0">
              <a:spAutoFit/>
            </a:bodyPr>
            <a:lstStyle/>
            <a:p>
              <a:pPr lvl="0" algn="ctr">
                <a:spcAft>
                  <a:spcPts val="600"/>
                </a:spcAft>
              </a:pPr>
              <a:r>
                <a:rPr lang="en-US" sz="2000" b="1" dirty="0">
                  <a:solidFill>
                    <a:srgbClr val="47484F"/>
                  </a:solidFill>
                </a:rPr>
                <a:t>Patients with episodic migraine and poor treatment response to oral generic preventives</a:t>
              </a:r>
              <a:endParaRPr kumimoji="0" lang="en-US" sz="1400" b="0" i="0" u="none" strike="noStrike" kern="1200" cap="none" spc="0" normalizeH="0" baseline="0" noProof="0" dirty="0">
                <a:ln>
                  <a:noFill/>
                </a:ln>
                <a:solidFill>
                  <a:srgbClr val="47484F"/>
                </a:solidFill>
                <a:effectLst/>
                <a:uLnTx/>
                <a:uFillTx/>
                <a:latin typeface="Proxima Nova Rg"/>
                <a:ea typeface="+mn-ea"/>
                <a:cs typeface="+mn-cs"/>
              </a:endParaRPr>
            </a:p>
          </p:txBody>
        </p:sp>
        <p:sp>
          <p:nvSpPr>
            <p:cNvPr id="17" name="TextBox 16">
              <a:extLst>
                <a:ext uri="{FF2B5EF4-FFF2-40B4-BE49-F238E27FC236}">
                  <a16:creationId xmlns:a16="http://schemas.microsoft.com/office/drawing/2014/main" id="{CB39BB71-E6CE-2111-4CF1-783B3A1F573E}"/>
                </a:ext>
              </a:extLst>
            </p:cNvPr>
            <p:cNvSpPr txBox="1"/>
            <p:nvPr/>
          </p:nvSpPr>
          <p:spPr>
            <a:xfrm>
              <a:off x="2764336" y="3754347"/>
              <a:ext cx="1980046" cy="2139047"/>
            </a:xfrm>
            <a:prstGeom prst="rect">
              <a:avLst/>
            </a:prstGeom>
            <a:noFill/>
          </p:spPr>
          <p:txBody>
            <a:bodyPr wrap="square" lIns="0" tIns="0" rIns="0" bIns="0" rtlCol="0">
              <a:spAutoFit/>
            </a:bodyPr>
            <a:lstStyle/>
            <a:p>
              <a:pPr lvl="0" algn="ctr">
                <a:spcAft>
                  <a:spcPts val="600"/>
                </a:spcAft>
              </a:pPr>
              <a:r>
                <a:rPr lang="en-US" sz="2000" b="1" dirty="0">
                  <a:solidFill>
                    <a:srgbClr val="47484F"/>
                  </a:solidFill>
                </a:rPr>
                <a:t>Patients who have frequent treatment needs </a:t>
              </a:r>
              <a:r>
                <a:rPr lang="da-DK" sz="2000" b="1" dirty="0">
                  <a:solidFill>
                    <a:srgbClr val="47484F"/>
                  </a:solidFill>
                </a:rPr>
                <a:t>(no evidence of rebound with </a:t>
              </a:r>
              <a:r>
                <a:rPr lang="da-DK" sz="2000" b="1" dirty="0" err="1">
                  <a:solidFill>
                    <a:srgbClr val="47484F"/>
                  </a:solidFill>
                </a:rPr>
                <a:t>gepants</a:t>
              </a:r>
              <a:r>
                <a:rPr lang="da-DK" sz="2000" b="1" dirty="0">
                  <a:solidFill>
                    <a:srgbClr val="47484F"/>
                  </a:solidFill>
                </a:rPr>
                <a:t>)</a:t>
              </a:r>
              <a:endParaRPr lang="en-US" sz="2000" b="1" dirty="0">
                <a:solidFill>
                  <a:srgbClr val="47484F"/>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47484F"/>
                </a:solidFill>
                <a:effectLst/>
                <a:uLnTx/>
                <a:uFillTx/>
                <a:latin typeface="Proxima Nova Rg"/>
                <a:ea typeface="+mn-ea"/>
                <a:cs typeface="+mn-cs"/>
              </a:endParaRPr>
            </a:p>
          </p:txBody>
        </p:sp>
        <p:sp>
          <p:nvSpPr>
            <p:cNvPr id="18" name="TextBox 17">
              <a:extLst>
                <a:ext uri="{FF2B5EF4-FFF2-40B4-BE49-F238E27FC236}">
                  <a16:creationId xmlns:a16="http://schemas.microsoft.com/office/drawing/2014/main" id="{B133B76A-4D73-9843-0601-A0BCA6B9B5A5}"/>
                </a:ext>
              </a:extLst>
            </p:cNvPr>
            <p:cNvSpPr txBox="1"/>
            <p:nvPr/>
          </p:nvSpPr>
          <p:spPr>
            <a:xfrm>
              <a:off x="5132575" y="3754347"/>
              <a:ext cx="1980046" cy="923330"/>
            </a:xfrm>
            <a:prstGeom prst="rect">
              <a:avLst/>
            </a:prstGeom>
            <a:noFill/>
          </p:spPr>
          <p:txBody>
            <a:bodyPr wrap="square" lIns="0" tIns="0" rIns="0" bIns="0" rtlCol="0">
              <a:spAutoFit/>
            </a:bodyPr>
            <a:lstStyle/>
            <a:p>
              <a:pPr algn="ctr">
                <a:spcAft>
                  <a:spcPts val="600"/>
                </a:spcAft>
              </a:pPr>
              <a:r>
                <a:rPr lang="da-DK" sz="2000" b="1" dirty="0">
                  <a:solidFill>
                    <a:srgbClr val="47484F"/>
                  </a:solidFill>
                </a:rPr>
                <a:t>Patients at risk for MOH with current </a:t>
              </a:r>
              <a:r>
                <a:rPr lang="da-DK" sz="2000" b="1" dirty="0" err="1">
                  <a:solidFill>
                    <a:srgbClr val="47484F"/>
                  </a:solidFill>
                </a:rPr>
                <a:t>acute</a:t>
              </a:r>
              <a:r>
                <a:rPr lang="da-DK" sz="2000" b="1" dirty="0">
                  <a:solidFill>
                    <a:srgbClr val="47484F"/>
                  </a:solidFill>
                </a:rPr>
                <a:t> </a:t>
              </a:r>
              <a:r>
                <a:rPr lang="da-DK" sz="2000" b="1" dirty="0" err="1">
                  <a:solidFill>
                    <a:srgbClr val="47484F"/>
                  </a:solidFill>
                </a:rPr>
                <a:t>treatment</a:t>
              </a:r>
              <a:endParaRPr lang="da-DK" sz="2000" b="1" dirty="0">
                <a:solidFill>
                  <a:srgbClr val="47484F"/>
                </a:solidFill>
              </a:endParaRPr>
            </a:p>
          </p:txBody>
        </p:sp>
        <p:sp>
          <p:nvSpPr>
            <p:cNvPr id="19" name="TextBox 18">
              <a:extLst>
                <a:ext uri="{FF2B5EF4-FFF2-40B4-BE49-F238E27FC236}">
                  <a16:creationId xmlns:a16="http://schemas.microsoft.com/office/drawing/2014/main" id="{633703D0-95ED-EF9B-9641-66D838D9161A}"/>
                </a:ext>
              </a:extLst>
            </p:cNvPr>
            <p:cNvSpPr txBox="1"/>
            <p:nvPr/>
          </p:nvSpPr>
          <p:spPr>
            <a:xfrm>
              <a:off x="7500814" y="3754347"/>
              <a:ext cx="1980046" cy="1231106"/>
            </a:xfrm>
            <a:prstGeom prst="rect">
              <a:avLst/>
            </a:prstGeom>
            <a:noFill/>
          </p:spPr>
          <p:txBody>
            <a:bodyPr wrap="square" lIns="0" tIns="0" rIns="0" bIns="0" rtlCol="0">
              <a:spAutoFit/>
            </a:bodyPr>
            <a:lstStyle/>
            <a:p>
              <a:pPr lvl="0" algn="ctr">
                <a:spcAft>
                  <a:spcPts val="600"/>
                </a:spcAft>
              </a:pPr>
              <a:r>
                <a:rPr lang="en-US" sz="2000" b="1" dirty="0">
                  <a:solidFill>
                    <a:srgbClr val="47484F"/>
                  </a:solidFill>
                </a:rPr>
                <a:t>Patients on CGRP </a:t>
              </a:r>
              <a:r>
                <a:rPr lang="en-US" sz="2000" b="1" dirty="0" err="1">
                  <a:solidFill>
                    <a:srgbClr val="47484F"/>
                  </a:solidFill>
                </a:rPr>
                <a:t>mAb</a:t>
              </a:r>
              <a:r>
                <a:rPr lang="en-US" sz="2000" b="1" dirty="0">
                  <a:solidFill>
                    <a:srgbClr val="47484F"/>
                  </a:solidFill>
                </a:rPr>
                <a:t> who experience wearing-off</a:t>
              </a:r>
            </a:p>
          </p:txBody>
        </p:sp>
        <p:sp>
          <p:nvSpPr>
            <p:cNvPr id="20" name="TextBox 19">
              <a:extLst>
                <a:ext uri="{FF2B5EF4-FFF2-40B4-BE49-F238E27FC236}">
                  <a16:creationId xmlns:a16="http://schemas.microsoft.com/office/drawing/2014/main" id="{887DB5B9-A2D3-C9C9-2E17-C3AB13AF7714}"/>
                </a:ext>
              </a:extLst>
            </p:cNvPr>
            <p:cNvSpPr txBox="1"/>
            <p:nvPr/>
          </p:nvSpPr>
          <p:spPr>
            <a:xfrm>
              <a:off x="9869054" y="3754347"/>
              <a:ext cx="1980046" cy="2154436"/>
            </a:xfrm>
            <a:prstGeom prst="rect">
              <a:avLst/>
            </a:prstGeom>
            <a:noFill/>
          </p:spPr>
          <p:txBody>
            <a:bodyPr wrap="square" lIns="0" tIns="0" rIns="0" bIns="0" rtlCol="0">
              <a:spAutoFit/>
            </a:bodyPr>
            <a:lstStyle/>
            <a:p>
              <a:pPr lvl="0" algn="ctr">
                <a:spcAft>
                  <a:spcPts val="600"/>
                </a:spcAft>
              </a:pPr>
              <a:r>
                <a:rPr lang="en-US" sz="2000" b="1" dirty="0">
                  <a:solidFill>
                    <a:srgbClr val="47484F"/>
                  </a:solidFill>
                </a:rPr>
                <a:t>Patients on CGRP </a:t>
              </a:r>
              <a:r>
                <a:rPr lang="en-US" sz="2000" b="1" dirty="0" err="1">
                  <a:solidFill>
                    <a:srgbClr val="47484F"/>
                  </a:solidFill>
                </a:rPr>
                <a:t>mAb</a:t>
              </a:r>
              <a:r>
                <a:rPr lang="en-US" sz="2000" b="1" dirty="0">
                  <a:solidFill>
                    <a:srgbClr val="47484F"/>
                  </a:solidFill>
                </a:rPr>
                <a:t> considering pregnancy (</a:t>
              </a:r>
              <a:r>
                <a:rPr lang="en-US" sz="2000" b="1" dirty="0" err="1">
                  <a:solidFill>
                    <a:srgbClr val="47484F"/>
                  </a:solidFill>
                </a:rPr>
                <a:t>gepants</a:t>
              </a:r>
              <a:r>
                <a:rPr lang="en-US" sz="2000" b="1" dirty="0">
                  <a:solidFill>
                    <a:srgbClr val="47484F"/>
                  </a:solidFill>
                </a:rPr>
                <a:t> can be stopped without tapering, short half-life)</a:t>
              </a:r>
              <a:endParaRPr lang="en-US" sz="1400" dirty="0">
                <a:solidFill>
                  <a:srgbClr val="47484F"/>
                </a:solidFill>
              </a:endParaRPr>
            </a:p>
          </p:txBody>
        </p:sp>
      </p:grpSp>
      <p:pic>
        <p:nvPicPr>
          <p:cNvPr id="31" name="Picture 30">
            <a:extLst>
              <a:ext uri="{FF2B5EF4-FFF2-40B4-BE49-F238E27FC236}">
                <a16:creationId xmlns:a16="http://schemas.microsoft.com/office/drawing/2014/main" id="{91A9345B-4A71-0D33-1954-7FDA7C04D4A7}"/>
              </a:ext>
            </a:extLst>
          </p:cNvPr>
          <p:cNvPicPr>
            <a:picLocks noChangeAspect="1"/>
          </p:cNvPicPr>
          <p:nvPr/>
        </p:nvPicPr>
        <p:blipFill>
          <a:blip r:embed="rId3"/>
          <a:stretch>
            <a:fillRect/>
          </a:stretch>
        </p:blipFill>
        <p:spPr>
          <a:xfrm>
            <a:off x="666675" y="1445037"/>
            <a:ext cx="1463036" cy="1463036"/>
          </a:xfrm>
          <a:prstGeom prst="rect">
            <a:avLst/>
          </a:prstGeom>
        </p:spPr>
      </p:pic>
      <p:pic>
        <p:nvPicPr>
          <p:cNvPr id="32" name="Picture 31">
            <a:extLst>
              <a:ext uri="{FF2B5EF4-FFF2-40B4-BE49-F238E27FC236}">
                <a16:creationId xmlns:a16="http://schemas.microsoft.com/office/drawing/2014/main" id="{DB4BF492-5E95-133A-3EA3-3A478183C85B}"/>
              </a:ext>
            </a:extLst>
          </p:cNvPr>
          <p:cNvPicPr>
            <a:picLocks noChangeAspect="1"/>
          </p:cNvPicPr>
          <p:nvPr/>
        </p:nvPicPr>
        <p:blipFill>
          <a:blip r:embed="rId4"/>
          <a:stretch>
            <a:fillRect/>
          </a:stretch>
        </p:blipFill>
        <p:spPr>
          <a:xfrm flipH="1">
            <a:off x="2923736" y="1372118"/>
            <a:ext cx="1608046" cy="1608046"/>
          </a:xfrm>
          <a:prstGeom prst="rect">
            <a:avLst/>
          </a:prstGeom>
        </p:spPr>
      </p:pic>
      <p:pic>
        <p:nvPicPr>
          <p:cNvPr id="33" name="Picture 32">
            <a:extLst>
              <a:ext uri="{FF2B5EF4-FFF2-40B4-BE49-F238E27FC236}">
                <a16:creationId xmlns:a16="http://schemas.microsoft.com/office/drawing/2014/main" id="{5BEF86C1-5A5C-0C66-0E69-DB7DFD2FBC01}"/>
              </a:ext>
            </a:extLst>
          </p:cNvPr>
          <p:cNvPicPr>
            <a:picLocks noChangeAspect="1"/>
          </p:cNvPicPr>
          <p:nvPr/>
        </p:nvPicPr>
        <p:blipFill>
          <a:blip r:embed="rId5"/>
          <a:stretch>
            <a:fillRect/>
          </a:stretch>
        </p:blipFill>
        <p:spPr>
          <a:xfrm>
            <a:off x="5180722" y="1361535"/>
            <a:ext cx="1752973" cy="1595435"/>
          </a:xfrm>
          <a:prstGeom prst="rect">
            <a:avLst/>
          </a:prstGeom>
        </p:spPr>
      </p:pic>
      <p:pic>
        <p:nvPicPr>
          <p:cNvPr id="34" name="Picture 33">
            <a:extLst>
              <a:ext uri="{FF2B5EF4-FFF2-40B4-BE49-F238E27FC236}">
                <a16:creationId xmlns:a16="http://schemas.microsoft.com/office/drawing/2014/main" id="{A01E4497-F4DE-6261-FB82-5614BAB45440}"/>
              </a:ext>
            </a:extLst>
          </p:cNvPr>
          <p:cNvPicPr>
            <a:picLocks noChangeAspect="1"/>
          </p:cNvPicPr>
          <p:nvPr/>
        </p:nvPicPr>
        <p:blipFill>
          <a:blip r:embed="rId6"/>
          <a:stretch>
            <a:fillRect/>
          </a:stretch>
        </p:blipFill>
        <p:spPr>
          <a:xfrm>
            <a:off x="7678222" y="1372119"/>
            <a:ext cx="1644948" cy="1644948"/>
          </a:xfrm>
          <a:prstGeom prst="rect">
            <a:avLst/>
          </a:prstGeom>
        </p:spPr>
      </p:pic>
      <p:pic>
        <p:nvPicPr>
          <p:cNvPr id="35" name="Picture 34">
            <a:extLst>
              <a:ext uri="{FF2B5EF4-FFF2-40B4-BE49-F238E27FC236}">
                <a16:creationId xmlns:a16="http://schemas.microsoft.com/office/drawing/2014/main" id="{0EEC9473-4237-ADB5-9802-A6CBD5AAE630}"/>
              </a:ext>
            </a:extLst>
          </p:cNvPr>
          <p:cNvPicPr>
            <a:picLocks noChangeAspect="1"/>
          </p:cNvPicPr>
          <p:nvPr/>
        </p:nvPicPr>
        <p:blipFill>
          <a:blip r:embed="rId7"/>
          <a:stretch>
            <a:fillRect/>
          </a:stretch>
        </p:blipFill>
        <p:spPr>
          <a:xfrm>
            <a:off x="10067697" y="1295400"/>
            <a:ext cx="1578384" cy="1734225"/>
          </a:xfrm>
          <a:prstGeom prst="rect">
            <a:avLst/>
          </a:prstGeom>
        </p:spPr>
      </p:pic>
    </p:spTree>
    <p:extLst>
      <p:ext uri="{BB962C8B-B14F-4D97-AF65-F5344CB8AC3E}">
        <p14:creationId xmlns:p14="http://schemas.microsoft.com/office/powerpoint/2010/main" val="3765310749"/>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13F7-A211-9E79-51B0-86ABB50D55B4}"/>
              </a:ext>
            </a:extLst>
          </p:cNvPr>
          <p:cNvSpPr>
            <a:spLocks noGrp="1"/>
          </p:cNvSpPr>
          <p:nvPr>
            <p:ph type="title"/>
          </p:nvPr>
        </p:nvSpPr>
        <p:spPr/>
        <p:txBody>
          <a:bodyPr/>
          <a:lstStyle/>
          <a:p>
            <a:r>
              <a:rPr lang="en-US" dirty="0"/>
              <a:t>Pearls: Preventives and Comorbidities</a:t>
            </a:r>
          </a:p>
        </p:txBody>
      </p:sp>
      <p:sp>
        <p:nvSpPr>
          <p:cNvPr id="3" name="Text Placeholder 2">
            <a:extLst>
              <a:ext uri="{FF2B5EF4-FFF2-40B4-BE49-F238E27FC236}">
                <a16:creationId xmlns:a16="http://schemas.microsoft.com/office/drawing/2014/main" id="{69453204-A117-5FB5-AA9D-7607BE0741FA}"/>
              </a:ext>
            </a:extLst>
          </p:cNvPr>
          <p:cNvSpPr>
            <a:spLocks noGrp="1"/>
          </p:cNvSpPr>
          <p:nvPr>
            <p:ph type="body" sz="quarter" idx="1"/>
          </p:nvPr>
        </p:nvSpPr>
        <p:spPr>
          <a:xfrm>
            <a:off x="1" y="6101778"/>
            <a:ext cx="10972800" cy="756230"/>
          </a:xfrm>
        </p:spPr>
        <p:txBody>
          <a:bodyPr>
            <a:noAutofit/>
          </a:bodyPr>
          <a:lstStyle/>
          <a:p>
            <a:r>
              <a:rPr lang="en-US" sz="1400" dirty="0"/>
              <a:t>*FDA-approved.</a:t>
            </a:r>
            <a:br>
              <a:rPr lang="en-US" sz="1400" dirty="0"/>
            </a:br>
            <a:r>
              <a:rPr lang="en-US" sz="1400" dirty="0" err="1"/>
              <a:t>Pringsheim</a:t>
            </a:r>
            <a:r>
              <a:rPr lang="en-US" sz="1400" dirty="0"/>
              <a:t> T, et al. </a:t>
            </a:r>
            <a:r>
              <a:rPr lang="en-US" sz="1400" i="1" dirty="0"/>
              <a:t>Can J Neurol Sci</a:t>
            </a:r>
            <a:r>
              <a:rPr lang="en-US" sz="1400" dirty="0"/>
              <a:t>. 2012;39(2 Suppl 2):S1-S59. Becker WJ, et al. </a:t>
            </a:r>
            <a:r>
              <a:rPr lang="en-US" sz="1400" i="1" dirty="0"/>
              <a:t>Can Fam Physician</a:t>
            </a:r>
            <a:r>
              <a:rPr lang="en-US" sz="1400" dirty="0"/>
              <a:t>. 2015;61(8):670-679. AHS. </a:t>
            </a:r>
            <a:r>
              <a:rPr lang="en-US" sz="1400" i="1" dirty="0"/>
              <a:t>Headache</a:t>
            </a:r>
            <a:r>
              <a:rPr lang="en-US" sz="1400" dirty="0"/>
              <a:t>. 2019;59(1):1-18.</a:t>
            </a:r>
          </a:p>
        </p:txBody>
      </p:sp>
      <p:sp>
        <p:nvSpPr>
          <p:cNvPr id="4" name="Slide Number Placeholder 2">
            <a:extLst>
              <a:ext uri="{FF2B5EF4-FFF2-40B4-BE49-F238E27FC236}">
                <a16:creationId xmlns:a16="http://schemas.microsoft.com/office/drawing/2014/main" id="{DC4EDF32-A124-5E42-D135-372980AAAAF2}"/>
              </a:ext>
            </a:extLst>
          </p:cNvPr>
          <p:cNvSpPr txBox="1">
            <a:spLocks/>
          </p:cNvSpPr>
          <p:nvPr/>
        </p:nvSpPr>
        <p:spPr>
          <a:xfrm>
            <a:off x="11762476" y="269429"/>
            <a:ext cx="399600" cy="363600"/>
          </a:xfrm>
          <a:prstGeom prst="rect">
            <a:avLst/>
          </a:prstGeom>
        </p:spPr>
        <p:txBody>
          <a:bodyPr vert="horz" lIns="91440" tIns="45720" rIns="91440" bIns="45720" rtlCol="0" anchor="ctr"/>
          <a:lstStyle>
            <a:defPPr>
              <a:defRPr lang="en-US"/>
            </a:defPPr>
            <a:lvl1pPr marL="0" algn="ctr" defTabSz="914400" rtl="0" eaLnBrk="1" fontAlgn="base" latinLnBrk="0" hangingPunct="1">
              <a:spcBef>
                <a:spcPct val="0"/>
              </a:spcBef>
              <a:spcAft>
                <a:spcPct val="0"/>
              </a:spcAft>
              <a:defRPr sz="1200" kern="1200">
                <a:solidFill>
                  <a:schemeClr val="bg1"/>
                </a:solidFill>
                <a:latin typeface="+mn-lt"/>
                <a:ea typeface="+mn-ea"/>
                <a:cs typeface="+mn-cs"/>
              </a:defRPr>
            </a:lvl1pPr>
            <a:lvl2pPr marL="457200" algn="l" defTabSz="914400" rtl="0" eaLnBrk="1" fontAlgn="base" latinLnBrk="0" hangingPunct="1">
              <a:spcBef>
                <a:spcPct val="0"/>
              </a:spcBef>
              <a:spcAft>
                <a:spcPct val="0"/>
              </a:spcAft>
              <a:defRPr sz="1800" kern="1200">
                <a:solidFill>
                  <a:schemeClr val="tx1"/>
                </a:solidFill>
                <a:latin typeface="+mn-lt"/>
                <a:ea typeface="+mn-ea"/>
                <a:cs typeface="+mn-cs"/>
              </a:defRPr>
            </a:lvl2pPr>
            <a:lvl3pPr marL="914400" algn="l" defTabSz="914400" rtl="0" eaLnBrk="1" fontAlgn="base" latinLnBrk="0" hangingPunct="1">
              <a:spcBef>
                <a:spcPct val="0"/>
              </a:spcBef>
              <a:spcAft>
                <a:spcPct val="0"/>
              </a:spcAft>
              <a:defRPr sz="1800" kern="1200">
                <a:solidFill>
                  <a:schemeClr val="tx1"/>
                </a:solidFill>
                <a:latin typeface="+mn-lt"/>
                <a:ea typeface="+mn-ea"/>
                <a:cs typeface="+mn-cs"/>
              </a:defRPr>
            </a:lvl3pPr>
            <a:lvl4pPr marL="1371600" algn="l" defTabSz="914400" rtl="0" eaLnBrk="1" fontAlgn="base" latinLnBrk="0" hangingPunct="1">
              <a:spcBef>
                <a:spcPct val="0"/>
              </a:spcBef>
              <a:spcAft>
                <a:spcPct val="0"/>
              </a:spcAft>
              <a:defRPr sz="1800" kern="1200">
                <a:solidFill>
                  <a:schemeClr val="tx1"/>
                </a:solidFill>
                <a:latin typeface="+mn-lt"/>
                <a:ea typeface="+mn-ea"/>
                <a:cs typeface="+mn-cs"/>
              </a:defRPr>
            </a:lvl4pPr>
            <a:lvl5pPr marL="1828800" algn="l" defTabSz="914400" rtl="0" eaLnBrk="1" fontAlgn="base" latinLnBrk="0" hangingPunct="1">
              <a:spcBef>
                <a:spcPct val="0"/>
              </a:spcBef>
              <a:spcAft>
                <a:spcPct val="0"/>
              </a:spcAft>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pPr>
            <a:fld id="{EC6796C0-0133-4DD7-89B5-ABF0770FD54C}" type="slidenum">
              <a:rPr lang="en-GB" smtClean="0">
                <a:solidFill>
                  <a:srgbClr val="FFFFFF"/>
                </a:solidFill>
                <a:latin typeface="Arial"/>
              </a:rPr>
              <a:pPr fontAlgn="auto">
                <a:spcBef>
                  <a:spcPts val="0"/>
                </a:spcBef>
                <a:spcAft>
                  <a:spcPts val="0"/>
                </a:spcAft>
              </a:pPr>
              <a:t>42</a:t>
            </a:fld>
            <a:endParaRPr lang="en-GB" dirty="0">
              <a:solidFill>
                <a:srgbClr val="FFFFFF"/>
              </a:solidFill>
              <a:latin typeface="Arial"/>
            </a:endParaRPr>
          </a:p>
        </p:txBody>
      </p:sp>
      <p:sp>
        <p:nvSpPr>
          <p:cNvPr id="5" name="Rectangle 4">
            <a:extLst>
              <a:ext uri="{FF2B5EF4-FFF2-40B4-BE49-F238E27FC236}">
                <a16:creationId xmlns:a16="http://schemas.microsoft.com/office/drawing/2014/main" id="{87CF6F37-0E0F-398D-ECC9-CED387D28E34}"/>
              </a:ext>
            </a:extLst>
          </p:cNvPr>
          <p:cNvSpPr/>
          <p:nvPr/>
        </p:nvSpPr>
        <p:spPr>
          <a:xfrm>
            <a:off x="809969" y="2118575"/>
            <a:ext cx="2286000" cy="548640"/>
          </a:xfrm>
          <a:prstGeom prst="rect">
            <a:avLst/>
          </a:prstGeom>
          <a:solidFill>
            <a:srgbClr val="FFFFFF"/>
          </a:solidFill>
          <a:ln>
            <a:solidFill>
              <a:srgbClr val="FFFFFF">
                <a:lumMod val="50000"/>
              </a:srgbClr>
            </a:solidFill>
          </a:ln>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r-FR" sz="1800" b="0" i="0" u="none" strike="noStrike" kern="0" cap="none" spc="0" normalizeH="0" baseline="0" noProof="0" dirty="0">
                <a:ln>
                  <a:noFill/>
                </a:ln>
                <a:solidFill>
                  <a:srgbClr val="0D0C0C"/>
                </a:solidFill>
                <a:effectLst/>
                <a:uLnTx/>
                <a:uFillTx/>
                <a:latin typeface="Arial"/>
                <a:cs typeface="+mn-cs"/>
              </a:rPr>
              <a:t>Migraine + </a:t>
            </a:r>
            <a:r>
              <a:rPr kumimoji="0" lang="en-US" sz="1800" b="0" i="0" u="none" strike="noStrike" kern="0" cap="none" spc="0" normalizeH="0" baseline="0" noProof="0" dirty="0">
                <a:ln>
                  <a:noFill/>
                </a:ln>
                <a:solidFill>
                  <a:srgbClr val="0D0C0C"/>
                </a:solidFill>
                <a:effectLst/>
                <a:uLnTx/>
                <a:uFillTx/>
                <a:latin typeface="Arial"/>
                <a:cs typeface="+mn-cs"/>
              </a:rPr>
              <a:t>depression</a:t>
            </a:r>
            <a:r>
              <a:rPr kumimoji="0" lang="fr-FR" sz="1800" b="0" i="0" u="none" strike="noStrike" kern="0" cap="none" spc="0" normalizeH="0" baseline="0" noProof="0" dirty="0">
                <a:ln>
                  <a:noFill/>
                </a:ln>
                <a:solidFill>
                  <a:srgbClr val="0D0C0C"/>
                </a:solidFill>
                <a:effectLst/>
                <a:uLnTx/>
                <a:uFillTx/>
                <a:latin typeface="Arial"/>
                <a:cs typeface="+mn-cs"/>
              </a:rPr>
              <a:t>/</a:t>
            </a:r>
            <a:r>
              <a:rPr kumimoji="0" lang="en-US" sz="1800" b="0" i="0" u="none" strike="noStrike" kern="0" cap="none" spc="0" normalizeH="0" baseline="0" noProof="0" dirty="0">
                <a:ln>
                  <a:noFill/>
                </a:ln>
                <a:solidFill>
                  <a:srgbClr val="0D0C0C"/>
                </a:solidFill>
                <a:effectLst/>
                <a:uLnTx/>
                <a:uFillTx/>
                <a:latin typeface="Arial"/>
                <a:cs typeface="+mn-cs"/>
              </a:rPr>
              <a:t>anxiety</a:t>
            </a:r>
            <a:endParaRPr kumimoji="0" lang="en-US" sz="1800" b="1" i="0" u="none" strike="noStrike" kern="0" cap="none" spc="0" normalizeH="0" baseline="0" noProof="0" dirty="0">
              <a:ln>
                <a:noFill/>
              </a:ln>
              <a:solidFill>
                <a:srgbClr val="0D0C0C"/>
              </a:solidFill>
              <a:effectLst/>
              <a:uLnTx/>
              <a:uFillTx/>
              <a:latin typeface="Arial"/>
              <a:cs typeface="+mn-cs"/>
            </a:endParaRPr>
          </a:p>
        </p:txBody>
      </p:sp>
      <p:sp>
        <p:nvSpPr>
          <p:cNvPr id="6" name="Rectangle 5">
            <a:extLst>
              <a:ext uri="{FF2B5EF4-FFF2-40B4-BE49-F238E27FC236}">
                <a16:creationId xmlns:a16="http://schemas.microsoft.com/office/drawing/2014/main" id="{5DA55E7E-173B-2593-02AD-5E84B62C25D6}"/>
              </a:ext>
            </a:extLst>
          </p:cNvPr>
          <p:cNvSpPr/>
          <p:nvPr/>
        </p:nvSpPr>
        <p:spPr>
          <a:xfrm>
            <a:off x="4930258" y="2118575"/>
            <a:ext cx="6451773" cy="548640"/>
          </a:xfrm>
          <a:prstGeom prst="rect">
            <a:avLst/>
          </a:prstGeom>
          <a:solidFill>
            <a:srgbClr val="811A22"/>
          </a:solidFill>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cs typeface="+mn-cs"/>
              </a:rPr>
              <a:t>Amitriptyline, nortriptyline, venlafaxine</a:t>
            </a:r>
          </a:p>
        </p:txBody>
      </p:sp>
      <p:sp>
        <p:nvSpPr>
          <p:cNvPr id="7" name="Rectangle 6">
            <a:extLst>
              <a:ext uri="{FF2B5EF4-FFF2-40B4-BE49-F238E27FC236}">
                <a16:creationId xmlns:a16="http://schemas.microsoft.com/office/drawing/2014/main" id="{43AEF5A5-1C49-B9A7-3E4D-3B79F06D40C6}"/>
              </a:ext>
            </a:extLst>
          </p:cNvPr>
          <p:cNvSpPr/>
          <p:nvPr/>
        </p:nvSpPr>
        <p:spPr>
          <a:xfrm>
            <a:off x="809970" y="2741400"/>
            <a:ext cx="2286000" cy="548640"/>
          </a:xfrm>
          <a:prstGeom prst="rect">
            <a:avLst/>
          </a:prstGeom>
          <a:solidFill>
            <a:srgbClr val="FFFFFF"/>
          </a:solidFill>
          <a:ln>
            <a:solidFill>
              <a:srgbClr val="FFFFFF">
                <a:lumMod val="50000"/>
              </a:srgbClr>
            </a:solidFill>
          </a:ln>
        </p:spPr>
        <p:txBody>
          <a:bodyPr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D0C0C"/>
                </a:solidFill>
                <a:effectLst/>
                <a:uLnTx/>
                <a:uFillTx/>
                <a:latin typeface="Arial"/>
                <a:cs typeface="+mn-cs"/>
              </a:rPr>
              <a:t>Migraine + insomnia</a:t>
            </a:r>
            <a:endParaRPr kumimoji="0" lang="en-US" sz="1800" b="1" i="0" u="none" strike="noStrike" kern="0" cap="none" spc="0" normalizeH="0" baseline="0" noProof="0" dirty="0">
              <a:ln>
                <a:noFill/>
              </a:ln>
              <a:solidFill>
                <a:srgbClr val="0D0C0C"/>
              </a:solidFill>
              <a:effectLst/>
              <a:uLnTx/>
              <a:uFillTx/>
              <a:latin typeface="Arial"/>
              <a:cs typeface="+mn-cs"/>
            </a:endParaRPr>
          </a:p>
        </p:txBody>
      </p:sp>
      <p:sp>
        <p:nvSpPr>
          <p:cNvPr id="8" name="Rectangle 7">
            <a:extLst>
              <a:ext uri="{FF2B5EF4-FFF2-40B4-BE49-F238E27FC236}">
                <a16:creationId xmlns:a16="http://schemas.microsoft.com/office/drawing/2014/main" id="{952571FB-111C-0DAF-92F2-A819ABB673B5}"/>
              </a:ext>
            </a:extLst>
          </p:cNvPr>
          <p:cNvSpPr/>
          <p:nvPr/>
        </p:nvSpPr>
        <p:spPr>
          <a:xfrm>
            <a:off x="4930258" y="2741400"/>
            <a:ext cx="6451773" cy="548640"/>
          </a:xfrm>
          <a:prstGeom prst="rect">
            <a:avLst/>
          </a:prstGeom>
          <a:solidFill>
            <a:srgbClr val="CA2526"/>
          </a:solidFill>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cs typeface="+mn-cs"/>
              </a:rPr>
              <a:t>Amitriptyline, nortriptyline</a:t>
            </a:r>
          </a:p>
        </p:txBody>
      </p:sp>
      <p:sp>
        <p:nvSpPr>
          <p:cNvPr id="9" name="Rectangle 8">
            <a:extLst>
              <a:ext uri="{FF2B5EF4-FFF2-40B4-BE49-F238E27FC236}">
                <a16:creationId xmlns:a16="http://schemas.microsoft.com/office/drawing/2014/main" id="{F1712544-5437-E475-1330-E551EAFE5150}"/>
              </a:ext>
            </a:extLst>
          </p:cNvPr>
          <p:cNvSpPr/>
          <p:nvPr/>
        </p:nvSpPr>
        <p:spPr>
          <a:xfrm>
            <a:off x="812086" y="3371482"/>
            <a:ext cx="2286000" cy="548640"/>
          </a:xfrm>
          <a:prstGeom prst="rect">
            <a:avLst/>
          </a:prstGeom>
          <a:solidFill>
            <a:srgbClr val="FFFFFF"/>
          </a:solidFill>
          <a:ln>
            <a:solidFill>
              <a:srgbClr val="FFFFFF">
                <a:lumMod val="50000"/>
              </a:srgbClr>
            </a:solidFill>
          </a:ln>
        </p:spPr>
        <p:txBody>
          <a:bodyPr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D0C0C"/>
                </a:solidFill>
                <a:effectLst/>
                <a:uLnTx/>
                <a:uFillTx/>
                <a:latin typeface="Arial"/>
                <a:cs typeface="+mn-cs"/>
              </a:rPr>
              <a:t>Women of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D0C0C"/>
                </a:solidFill>
                <a:effectLst/>
                <a:uLnTx/>
                <a:uFillTx/>
                <a:latin typeface="Arial"/>
                <a:cs typeface="+mn-cs"/>
              </a:rPr>
              <a:t>child-bearing age</a:t>
            </a:r>
          </a:p>
        </p:txBody>
      </p:sp>
      <p:sp>
        <p:nvSpPr>
          <p:cNvPr id="10" name="Rectangle 9">
            <a:extLst>
              <a:ext uri="{FF2B5EF4-FFF2-40B4-BE49-F238E27FC236}">
                <a16:creationId xmlns:a16="http://schemas.microsoft.com/office/drawing/2014/main" id="{DF94EA6B-50DC-5007-C78C-61C0FA083530}"/>
              </a:ext>
            </a:extLst>
          </p:cNvPr>
          <p:cNvSpPr/>
          <p:nvPr/>
        </p:nvSpPr>
        <p:spPr>
          <a:xfrm>
            <a:off x="4928142" y="3371482"/>
            <a:ext cx="6451773" cy="548640"/>
          </a:xfrm>
          <a:prstGeom prst="rect">
            <a:avLst/>
          </a:prstGeom>
          <a:solidFill>
            <a:srgbClr val="1B3255"/>
          </a:solidFill>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cs typeface="+mn-cs"/>
              </a:rPr>
              <a:t>AVOID valproic acid* and topiramate* (teratogenic)</a:t>
            </a:r>
          </a:p>
        </p:txBody>
      </p:sp>
      <p:sp>
        <p:nvSpPr>
          <p:cNvPr id="11" name="Rectangle 10">
            <a:extLst>
              <a:ext uri="{FF2B5EF4-FFF2-40B4-BE49-F238E27FC236}">
                <a16:creationId xmlns:a16="http://schemas.microsoft.com/office/drawing/2014/main" id="{AD5ABED7-E45B-FE3E-2D72-908970C7F6B5}"/>
              </a:ext>
            </a:extLst>
          </p:cNvPr>
          <p:cNvSpPr/>
          <p:nvPr/>
        </p:nvSpPr>
        <p:spPr>
          <a:xfrm>
            <a:off x="4930258" y="3987047"/>
            <a:ext cx="6451773" cy="548640"/>
          </a:xfrm>
          <a:prstGeom prst="rect">
            <a:avLst/>
          </a:prstGeom>
          <a:solidFill>
            <a:srgbClr val="73B632"/>
          </a:solidFill>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cs typeface="+mn-cs"/>
              </a:rPr>
              <a:t>Topiramate* (associated with weight loss)</a:t>
            </a:r>
          </a:p>
        </p:txBody>
      </p:sp>
      <p:sp>
        <p:nvSpPr>
          <p:cNvPr id="12" name="Rectangle 11">
            <a:extLst>
              <a:ext uri="{FF2B5EF4-FFF2-40B4-BE49-F238E27FC236}">
                <a16:creationId xmlns:a16="http://schemas.microsoft.com/office/drawing/2014/main" id="{A71B1719-95E4-89EC-E23E-016BDE80DCA9}"/>
              </a:ext>
            </a:extLst>
          </p:cNvPr>
          <p:cNvSpPr/>
          <p:nvPr/>
        </p:nvSpPr>
        <p:spPr>
          <a:xfrm>
            <a:off x="809970" y="3987047"/>
            <a:ext cx="2286000" cy="548640"/>
          </a:xfrm>
          <a:prstGeom prst="rect">
            <a:avLst/>
          </a:prstGeom>
          <a:solidFill>
            <a:srgbClr val="FFFFFF"/>
          </a:solidFill>
          <a:ln>
            <a:solidFill>
              <a:srgbClr val="FFFFFF">
                <a:lumMod val="50000"/>
              </a:srgbClr>
            </a:solidFill>
          </a:ln>
        </p:spPr>
        <p:txBody>
          <a:bodyPr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D0C0C"/>
                </a:solidFill>
                <a:effectLst/>
                <a:uLnTx/>
                <a:uFillTx/>
                <a:latin typeface="Arial"/>
                <a:cs typeface="+mn-cs"/>
              </a:rPr>
              <a:t>Obesity</a:t>
            </a:r>
          </a:p>
        </p:txBody>
      </p:sp>
      <p:sp>
        <p:nvSpPr>
          <p:cNvPr id="13" name="Rectangle 12">
            <a:extLst>
              <a:ext uri="{FF2B5EF4-FFF2-40B4-BE49-F238E27FC236}">
                <a16:creationId xmlns:a16="http://schemas.microsoft.com/office/drawing/2014/main" id="{F8BF2F5A-47B8-30CF-7C9B-E04833B34709}"/>
              </a:ext>
            </a:extLst>
          </p:cNvPr>
          <p:cNvSpPr/>
          <p:nvPr/>
        </p:nvSpPr>
        <p:spPr>
          <a:xfrm>
            <a:off x="809969" y="1510265"/>
            <a:ext cx="2286000" cy="548640"/>
          </a:xfrm>
          <a:prstGeom prst="rect">
            <a:avLst/>
          </a:prstGeom>
          <a:solidFill>
            <a:srgbClr val="FFFFFF"/>
          </a:solidFill>
          <a:ln>
            <a:solidFill>
              <a:srgbClr val="FFFFFF">
                <a:lumMod val="50000"/>
              </a:srgbClr>
            </a:solidFill>
          </a:ln>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D0C0C"/>
                </a:solidFill>
                <a:effectLst/>
                <a:uLnTx/>
                <a:uFillTx/>
                <a:latin typeface="Arial"/>
                <a:cs typeface="+mn-cs"/>
              </a:rPr>
              <a:t>Migraine + hypertension</a:t>
            </a:r>
            <a:endParaRPr kumimoji="0" lang="en-US" sz="1800" b="1" i="0" u="none" strike="noStrike" kern="0" cap="none" spc="0" normalizeH="0" baseline="0" noProof="0" dirty="0">
              <a:ln>
                <a:noFill/>
              </a:ln>
              <a:solidFill>
                <a:srgbClr val="0D0C0C"/>
              </a:solidFill>
              <a:effectLst/>
              <a:uLnTx/>
              <a:uFillTx/>
              <a:latin typeface="Arial"/>
              <a:cs typeface="+mn-cs"/>
            </a:endParaRPr>
          </a:p>
        </p:txBody>
      </p:sp>
      <p:sp>
        <p:nvSpPr>
          <p:cNvPr id="14" name="Rectangle 13">
            <a:extLst>
              <a:ext uri="{FF2B5EF4-FFF2-40B4-BE49-F238E27FC236}">
                <a16:creationId xmlns:a16="http://schemas.microsoft.com/office/drawing/2014/main" id="{375D1E50-D836-6FFD-4551-22222AD44BBE}"/>
              </a:ext>
            </a:extLst>
          </p:cNvPr>
          <p:cNvSpPr/>
          <p:nvPr/>
        </p:nvSpPr>
        <p:spPr>
          <a:xfrm>
            <a:off x="4930258" y="1510265"/>
            <a:ext cx="6451773" cy="548640"/>
          </a:xfrm>
          <a:prstGeom prst="rect">
            <a:avLst/>
          </a:prstGeom>
          <a:solidFill>
            <a:srgbClr val="3FAC9B"/>
          </a:solidFill>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cs typeface="+mn-cs"/>
              </a:rPr>
              <a:t>Propranolol*, nadolol, metoprolol, candesartan</a:t>
            </a:r>
          </a:p>
        </p:txBody>
      </p:sp>
      <p:cxnSp>
        <p:nvCxnSpPr>
          <p:cNvPr id="15" name="Straight Connector 14">
            <a:extLst>
              <a:ext uri="{FF2B5EF4-FFF2-40B4-BE49-F238E27FC236}">
                <a16:creationId xmlns:a16="http://schemas.microsoft.com/office/drawing/2014/main" id="{CC7C5DA9-697A-EB62-8452-3380FA454985}"/>
              </a:ext>
            </a:extLst>
          </p:cNvPr>
          <p:cNvCxnSpPr>
            <a:stCxn id="13" idx="3"/>
            <a:endCxn id="14" idx="1"/>
          </p:cNvCxnSpPr>
          <p:nvPr/>
        </p:nvCxnSpPr>
        <p:spPr>
          <a:xfrm>
            <a:off x="3095969" y="1784585"/>
            <a:ext cx="1834289" cy="0"/>
          </a:xfrm>
          <a:prstGeom prst="line">
            <a:avLst/>
          </a:prstGeom>
          <a:noFill/>
          <a:ln w="38100" cap="flat" cmpd="sng" algn="ctr">
            <a:solidFill>
              <a:srgbClr val="1B3255"/>
            </a:solidFill>
            <a:prstDash val="solid"/>
            <a:miter lim="800000"/>
          </a:ln>
          <a:effectLst/>
        </p:spPr>
      </p:cxnSp>
      <p:cxnSp>
        <p:nvCxnSpPr>
          <p:cNvPr id="16" name="Straight Connector 15">
            <a:extLst>
              <a:ext uri="{FF2B5EF4-FFF2-40B4-BE49-F238E27FC236}">
                <a16:creationId xmlns:a16="http://schemas.microsoft.com/office/drawing/2014/main" id="{95F5063C-3443-4132-CC59-E5B95884A4DB}"/>
              </a:ext>
            </a:extLst>
          </p:cNvPr>
          <p:cNvCxnSpPr>
            <a:cxnSpLocks/>
            <a:stCxn id="5" idx="3"/>
            <a:endCxn id="6" idx="1"/>
          </p:cNvCxnSpPr>
          <p:nvPr/>
        </p:nvCxnSpPr>
        <p:spPr>
          <a:xfrm>
            <a:off x="3095969" y="2392895"/>
            <a:ext cx="1834289" cy="0"/>
          </a:xfrm>
          <a:prstGeom prst="line">
            <a:avLst/>
          </a:prstGeom>
          <a:noFill/>
          <a:ln w="38100" cap="flat" cmpd="sng" algn="ctr">
            <a:solidFill>
              <a:srgbClr val="1B3255"/>
            </a:solidFill>
            <a:prstDash val="solid"/>
            <a:miter lim="800000"/>
          </a:ln>
          <a:effectLst/>
        </p:spPr>
      </p:cxnSp>
      <p:cxnSp>
        <p:nvCxnSpPr>
          <p:cNvPr id="17" name="Straight Connector 16">
            <a:extLst>
              <a:ext uri="{FF2B5EF4-FFF2-40B4-BE49-F238E27FC236}">
                <a16:creationId xmlns:a16="http://schemas.microsoft.com/office/drawing/2014/main" id="{62FDEB8A-7CBB-48CF-18AE-D8AB17940A38}"/>
              </a:ext>
            </a:extLst>
          </p:cNvPr>
          <p:cNvCxnSpPr>
            <a:cxnSpLocks/>
            <a:stCxn id="7" idx="3"/>
            <a:endCxn id="8" idx="1"/>
          </p:cNvCxnSpPr>
          <p:nvPr/>
        </p:nvCxnSpPr>
        <p:spPr>
          <a:xfrm>
            <a:off x="3095970" y="3015720"/>
            <a:ext cx="1834288" cy="0"/>
          </a:xfrm>
          <a:prstGeom prst="line">
            <a:avLst/>
          </a:prstGeom>
          <a:noFill/>
          <a:ln w="38100" cap="flat" cmpd="sng" algn="ctr">
            <a:solidFill>
              <a:srgbClr val="1B3255"/>
            </a:solidFill>
            <a:prstDash val="solid"/>
            <a:miter lim="800000"/>
          </a:ln>
          <a:effectLst/>
        </p:spPr>
      </p:cxnSp>
      <p:cxnSp>
        <p:nvCxnSpPr>
          <p:cNvPr id="18" name="Straight Connector 17">
            <a:extLst>
              <a:ext uri="{FF2B5EF4-FFF2-40B4-BE49-F238E27FC236}">
                <a16:creationId xmlns:a16="http://schemas.microsoft.com/office/drawing/2014/main" id="{48CC8F0B-C215-F561-FE10-2CE0872AB994}"/>
              </a:ext>
            </a:extLst>
          </p:cNvPr>
          <p:cNvCxnSpPr>
            <a:cxnSpLocks/>
            <a:stCxn id="9" idx="3"/>
            <a:endCxn id="10" idx="1"/>
          </p:cNvCxnSpPr>
          <p:nvPr/>
        </p:nvCxnSpPr>
        <p:spPr>
          <a:xfrm>
            <a:off x="3098086" y="3645802"/>
            <a:ext cx="1830056" cy="0"/>
          </a:xfrm>
          <a:prstGeom prst="line">
            <a:avLst/>
          </a:prstGeom>
          <a:noFill/>
          <a:ln w="38100" cap="flat" cmpd="sng" algn="ctr">
            <a:solidFill>
              <a:srgbClr val="1B3255"/>
            </a:solidFill>
            <a:prstDash val="solid"/>
            <a:miter lim="800000"/>
          </a:ln>
          <a:effectLst/>
        </p:spPr>
      </p:cxnSp>
      <p:cxnSp>
        <p:nvCxnSpPr>
          <p:cNvPr id="19" name="Straight Connector 18">
            <a:extLst>
              <a:ext uri="{FF2B5EF4-FFF2-40B4-BE49-F238E27FC236}">
                <a16:creationId xmlns:a16="http://schemas.microsoft.com/office/drawing/2014/main" id="{B6D6A681-E43D-7907-1EB7-898F4ABF6E19}"/>
              </a:ext>
            </a:extLst>
          </p:cNvPr>
          <p:cNvCxnSpPr>
            <a:cxnSpLocks/>
            <a:stCxn id="12" idx="3"/>
            <a:endCxn id="11" idx="1"/>
          </p:cNvCxnSpPr>
          <p:nvPr/>
        </p:nvCxnSpPr>
        <p:spPr>
          <a:xfrm>
            <a:off x="3095970" y="4261367"/>
            <a:ext cx="1834288" cy="0"/>
          </a:xfrm>
          <a:prstGeom prst="line">
            <a:avLst/>
          </a:prstGeom>
          <a:noFill/>
          <a:ln w="38100" cap="flat" cmpd="sng" algn="ctr">
            <a:solidFill>
              <a:srgbClr val="1B3255"/>
            </a:solidFill>
            <a:prstDash val="solid"/>
            <a:miter lim="800000"/>
          </a:ln>
          <a:effectLst/>
        </p:spPr>
      </p:cxnSp>
      <p:sp>
        <p:nvSpPr>
          <p:cNvPr id="20" name="Rectangle 19">
            <a:extLst>
              <a:ext uri="{FF2B5EF4-FFF2-40B4-BE49-F238E27FC236}">
                <a16:creationId xmlns:a16="http://schemas.microsoft.com/office/drawing/2014/main" id="{8310551C-4556-494E-994D-94661AEC55AB}"/>
              </a:ext>
            </a:extLst>
          </p:cNvPr>
          <p:cNvSpPr/>
          <p:nvPr/>
        </p:nvSpPr>
        <p:spPr>
          <a:xfrm>
            <a:off x="4923004" y="4632934"/>
            <a:ext cx="6451773" cy="548640"/>
          </a:xfrm>
          <a:prstGeom prst="rect">
            <a:avLst/>
          </a:prstGeom>
          <a:solidFill>
            <a:srgbClr val="D01E35"/>
          </a:solidFill>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cs typeface="+mn-cs"/>
              </a:rPr>
              <a:t>Try another preventive agent</a:t>
            </a:r>
          </a:p>
        </p:txBody>
      </p:sp>
      <p:sp>
        <p:nvSpPr>
          <p:cNvPr id="21" name="Rectangle 20">
            <a:extLst>
              <a:ext uri="{FF2B5EF4-FFF2-40B4-BE49-F238E27FC236}">
                <a16:creationId xmlns:a16="http://schemas.microsoft.com/office/drawing/2014/main" id="{DC2A015E-2A03-8351-F74B-9A0985E0E374}"/>
              </a:ext>
            </a:extLst>
          </p:cNvPr>
          <p:cNvSpPr/>
          <p:nvPr/>
        </p:nvSpPr>
        <p:spPr>
          <a:xfrm>
            <a:off x="802716" y="4632934"/>
            <a:ext cx="2286000" cy="548640"/>
          </a:xfrm>
          <a:prstGeom prst="rect">
            <a:avLst/>
          </a:prstGeom>
          <a:solidFill>
            <a:srgbClr val="FFFFFF"/>
          </a:solidFill>
          <a:ln>
            <a:solidFill>
              <a:srgbClr val="FFFFFF">
                <a:lumMod val="50000"/>
              </a:srgbClr>
            </a:solidFill>
          </a:ln>
        </p:spPr>
        <p:txBody>
          <a:bodyPr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D0C0C"/>
                </a:solidFill>
                <a:effectLst/>
                <a:uLnTx/>
                <a:uFillTx/>
                <a:latin typeface="Arial"/>
                <a:cs typeface="+mn-cs"/>
              </a:rPr>
              <a:t>Insufficient relief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D0C0C"/>
                </a:solidFill>
                <a:effectLst/>
                <a:uLnTx/>
                <a:uFillTx/>
                <a:latin typeface="Arial"/>
                <a:cs typeface="+mn-cs"/>
              </a:rPr>
              <a:t>from 1 preventive</a:t>
            </a:r>
          </a:p>
        </p:txBody>
      </p:sp>
      <p:sp>
        <p:nvSpPr>
          <p:cNvPr id="22" name="Rectangle 21">
            <a:extLst>
              <a:ext uri="{FF2B5EF4-FFF2-40B4-BE49-F238E27FC236}">
                <a16:creationId xmlns:a16="http://schemas.microsoft.com/office/drawing/2014/main" id="{D181E64E-81F9-EDC4-E8E1-2ACAC72D6E50}"/>
              </a:ext>
            </a:extLst>
          </p:cNvPr>
          <p:cNvSpPr/>
          <p:nvPr/>
        </p:nvSpPr>
        <p:spPr>
          <a:xfrm>
            <a:off x="4901234" y="5278817"/>
            <a:ext cx="6451773" cy="548640"/>
          </a:xfrm>
          <a:prstGeom prst="rect">
            <a:avLst/>
          </a:prstGeom>
          <a:solidFill>
            <a:srgbClr val="3FAC9B">
              <a:lumMod val="50000"/>
            </a:srgbClr>
          </a:solidFill>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rgbClr val="FFFFFF"/>
                </a:solidFill>
                <a:effectLst/>
                <a:uLnTx/>
                <a:uFillTx/>
                <a:latin typeface="Arial"/>
                <a:cs typeface="+mn-cs"/>
              </a:rPr>
              <a:t>Erenumab*, fremanezumab*, galcanezumab*, </a:t>
            </a:r>
            <a:r>
              <a:rPr kumimoji="0" lang="en-US" sz="1600" b="0" i="0" u="none" strike="noStrike" kern="0" cap="none" spc="0" normalizeH="0" baseline="0" noProof="0" dirty="0" err="1">
                <a:ln>
                  <a:noFill/>
                </a:ln>
                <a:solidFill>
                  <a:srgbClr val="FFFFFF"/>
                </a:solidFill>
                <a:effectLst/>
                <a:uLnTx/>
                <a:uFillTx/>
                <a:latin typeface="Arial"/>
                <a:cs typeface="+mn-cs"/>
              </a:rPr>
              <a:t>eptinezumab</a:t>
            </a:r>
            <a:r>
              <a:rPr kumimoji="0" lang="en-US" sz="1600" b="0" i="0" u="none" strike="noStrike" kern="0" cap="none" spc="0" normalizeH="0" baseline="0" noProof="0">
                <a:ln>
                  <a:noFill/>
                </a:ln>
                <a:solidFill>
                  <a:srgbClr val="FFFFFF"/>
                </a:solidFill>
                <a:effectLst/>
                <a:uLnTx/>
                <a:uFillTx/>
                <a:latin typeface="Arial"/>
                <a:cs typeface="+mn-cs"/>
              </a:rPr>
              <a:t>*, </a:t>
            </a:r>
            <a:r>
              <a:rPr kumimoji="0" lang="en-US" sz="1600" b="0" i="0" u="none" strike="noStrike" kern="0" cap="none" spc="0" normalizeH="0" baseline="0" noProof="0" dirty="0" err="1">
                <a:ln>
                  <a:noFill/>
                </a:ln>
                <a:solidFill>
                  <a:srgbClr val="FFFFFF"/>
                </a:solidFill>
                <a:effectLst/>
                <a:uLnTx/>
                <a:uFillTx/>
                <a:latin typeface="Arial"/>
                <a:cs typeface="+mn-cs"/>
              </a:rPr>
              <a:t>onabotulinumtoxinA</a:t>
            </a:r>
            <a:r>
              <a:rPr kumimoji="0" lang="en-US" sz="1600" b="0" i="0" u="none" strike="noStrike" kern="0" cap="none" spc="0" normalizeH="0" baseline="0" noProof="0" dirty="0">
                <a:ln>
                  <a:noFill/>
                </a:ln>
                <a:solidFill>
                  <a:srgbClr val="FFFFFF"/>
                </a:solidFill>
                <a:effectLst/>
                <a:uLnTx/>
                <a:uFillTx/>
                <a:latin typeface="Arial"/>
                <a:cs typeface="+mn-cs"/>
              </a:rPr>
              <a:t>*</a:t>
            </a:r>
          </a:p>
        </p:txBody>
      </p:sp>
      <p:sp>
        <p:nvSpPr>
          <p:cNvPr id="23" name="Rectangle 22">
            <a:extLst>
              <a:ext uri="{FF2B5EF4-FFF2-40B4-BE49-F238E27FC236}">
                <a16:creationId xmlns:a16="http://schemas.microsoft.com/office/drawing/2014/main" id="{8E93D25E-5DE5-4F60-9F11-AE7BE1BDF873}"/>
              </a:ext>
            </a:extLst>
          </p:cNvPr>
          <p:cNvSpPr/>
          <p:nvPr/>
        </p:nvSpPr>
        <p:spPr>
          <a:xfrm>
            <a:off x="780946" y="5278817"/>
            <a:ext cx="2286000" cy="548640"/>
          </a:xfrm>
          <a:prstGeom prst="rect">
            <a:avLst/>
          </a:prstGeom>
          <a:solidFill>
            <a:srgbClr val="FFFFFF"/>
          </a:solidFill>
          <a:ln>
            <a:solidFill>
              <a:srgbClr val="FFFFFF">
                <a:lumMod val="50000"/>
              </a:srgbClr>
            </a:solidFill>
          </a:ln>
        </p:spPr>
        <p:txBody>
          <a:bodyPr wrap="square" lIns="0" tIns="0" rIns="0" bIns="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D0C0C"/>
                </a:solidFill>
                <a:effectLst/>
                <a:uLnTx/>
                <a:uFillTx/>
                <a:latin typeface="Arial"/>
                <a:cs typeface="+mn-cs"/>
              </a:rPr>
              <a:t>Treatment failure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0D0C0C"/>
                </a:solidFill>
                <a:effectLst/>
                <a:uLnTx/>
                <a:uFillTx/>
                <a:latin typeface="Arial"/>
                <a:cs typeface="+mn-cs"/>
              </a:rPr>
              <a:t>≥2 orals</a:t>
            </a:r>
          </a:p>
        </p:txBody>
      </p:sp>
      <p:cxnSp>
        <p:nvCxnSpPr>
          <p:cNvPr id="24" name="Straight Connector 23">
            <a:extLst>
              <a:ext uri="{FF2B5EF4-FFF2-40B4-BE49-F238E27FC236}">
                <a16:creationId xmlns:a16="http://schemas.microsoft.com/office/drawing/2014/main" id="{949428C7-A674-5FD2-94D5-22B69C96DB31}"/>
              </a:ext>
            </a:extLst>
          </p:cNvPr>
          <p:cNvCxnSpPr>
            <a:cxnSpLocks/>
            <a:stCxn id="21" idx="3"/>
            <a:endCxn id="20" idx="1"/>
          </p:cNvCxnSpPr>
          <p:nvPr/>
        </p:nvCxnSpPr>
        <p:spPr>
          <a:xfrm>
            <a:off x="3088716" y="4907254"/>
            <a:ext cx="1834288" cy="0"/>
          </a:xfrm>
          <a:prstGeom prst="line">
            <a:avLst/>
          </a:prstGeom>
          <a:noFill/>
          <a:ln w="38100" cap="flat" cmpd="sng" algn="ctr">
            <a:solidFill>
              <a:srgbClr val="1B3255"/>
            </a:solidFill>
            <a:prstDash val="solid"/>
            <a:miter lim="800000"/>
          </a:ln>
          <a:effectLst/>
        </p:spPr>
      </p:cxnSp>
      <p:cxnSp>
        <p:nvCxnSpPr>
          <p:cNvPr id="25" name="Straight Connector 24">
            <a:extLst>
              <a:ext uri="{FF2B5EF4-FFF2-40B4-BE49-F238E27FC236}">
                <a16:creationId xmlns:a16="http://schemas.microsoft.com/office/drawing/2014/main" id="{7507CE64-B629-8E87-6F9D-63C61CD767B8}"/>
              </a:ext>
            </a:extLst>
          </p:cNvPr>
          <p:cNvCxnSpPr>
            <a:cxnSpLocks/>
            <a:stCxn id="23" idx="3"/>
            <a:endCxn id="22" idx="1"/>
          </p:cNvCxnSpPr>
          <p:nvPr/>
        </p:nvCxnSpPr>
        <p:spPr>
          <a:xfrm>
            <a:off x="3066946" y="5553137"/>
            <a:ext cx="1834288" cy="0"/>
          </a:xfrm>
          <a:prstGeom prst="line">
            <a:avLst/>
          </a:prstGeom>
          <a:noFill/>
          <a:ln w="38100" cap="flat" cmpd="sng" algn="ctr">
            <a:solidFill>
              <a:srgbClr val="1B3255"/>
            </a:solidFill>
            <a:prstDash val="solid"/>
            <a:miter lim="800000"/>
          </a:ln>
          <a:effectLst/>
        </p:spPr>
      </p:cxnSp>
    </p:spTree>
    <p:extLst>
      <p:ext uri="{BB962C8B-B14F-4D97-AF65-F5344CB8AC3E}">
        <p14:creationId xmlns:p14="http://schemas.microsoft.com/office/powerpoint/2010/main" val="15397674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left)">
                                      <p:cBhvr>
                                        <p:cTn id="16" dur="500"/>
                                        <p:tgtEl>
                                          <p:spTgt spid="16"/>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left)">
                                      <p:cBhvr>
                                        <p:cTn id="25" dur="500"/>
                                        <p:tgtEl>
                                          <p:spTgt spid="17"/>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75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ipe(left)">
                                      <p:cBhvr>
                                        <p:cTn id="38" dur="75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75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75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nodeType="click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wipe(left)">
                                      <p:cBhvr>
                                        <p:cTn id="61" dur="500"/>
                                        <p:tgtEl>
                                          <p:spTgt spid="25"/>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4" grpId="0" animBg="1"/>
      <p:bldP spid="20" grpId="0" animBg="1"/>
      <p:bldP spid="2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1A17A-8623-D128-6278-B30CC698C7E2}"/>
              </a:ext>
            </a:extLst>
          </p:cNvPr>
          <p:cNvSpPr>
            <a:spLocks noGrp="1"/>
          </p:cNvSpPr>
          <p:nvPr>
            <p:ph type="title"/>
          </p:nvPr>
        </p:nvSpPr>
        <p:spPr/>
        <p:txBody>
          <a:bodyPr/>
          <a:lstStyle/>
          <a:p>
            <a:r>
              <a:rPr lang="en-US" dirty="0"/>
              <a:t>62-Year-Old Man with Migraine</a:t>
            </a:r>
          </a:p>
        </p:txBody>
      </p:sp>
      <p:sp>
        <p:nvSpPr>
          <p:cNvPr id="3" name="Text Placeholder 2">
            <a:extLst>
              <a:ext uri="{FF2B5EF4-FFF2-40B4-BE49-F238E27FC236}">
                <a16:creationId xmlns:a16="http://schemas.microsoft.com/office/drawing/2014/main" id="{BC538DF9-A7BC-3028-A286-DC9D32F456D1}"/>
              </a:ext>
            </a:extLst>
          </p:cNvPr>
          <p:cNvSpPr>
            <a:spLocks noGrp="1"/>
          </p:cNvSpPr>
          <p:nvPr>
            <p:ph type="body" sz="quarter" idx="1"/>
          </p:nvPr>
        </p:nvSpPr>
        <p:spPr/>
        <p:txBody>
          <a:bodyPr>
            <a:normAutofit/>
          </a:bodyPr>
          <a:lstStyle/>
          <a:p>
            <a:r>
              <a:rPr lang="en-US" sz="1400" dirty="0"/>
              <a:t>HA = headache; MI = myocardial infarction; HTN = hypertension; HLD = hyperlipidemia; DM II = diabetes mellitus type 2.</a:t>
            </a:r>
          </a:p>
        </p:txBody>
      </p:sp>
      <p:sp>
        <p:nvSpPr>
          <p:cNvPr id="5" name="Content Placeholder 3">
            <a:extLst>
              <a:ext uri="{FF2B5EF4-FFF2-40B4-BE49-F238E27FC236}">
                <a16:creationId xmlns:a16="http://schemas.microsoft.com/office/drawing/2014/main" id="{5FAB1D8C-C425-E72E-76A0-9C46460082C5}"/>
              </a:ext>
            </a:extLst>
          </p:cNvPr>
          <p:cNvSpPr txBox="1">
            <a:spLocks/>
          </p:cNvSpPr>
          <p:nvPr/>
        </p:nvSpPr>
        <p:spPr>
          <a:xfrm>
            <a:off x="719666" y="1417639"/>
            <a:ext cx="10752667" cy="5065222"/>
          </a:xfrm>
          <a:prstGeom prst="rect">
            <a:avLst/>
          </a:prstGeom>
        </p:spPr>
        <p:txBody>
          <a:bodyPr>
            <a:normAutofit/>
          </a:bodyPr>
          <a:lst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47" marR="0" indent="-32146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8"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eaLnBrk="1" hangingPunct="1">
              <a:lnSpc>
                <a:spcPct val="90000"/>
              </a:lnSpc>
              <a:buClr>
                <a:schemeClr val="tx1"/>
              </a:buClr>
              <a:buFont typeface="Arial" panose="020B0604020202020204" pitchFamily="34" charset="0"/>
              <a:buChar char="•"/>
              <a:defRPr/>
            </a:pPr>
            <a:r>
              <a:rPr lang="en-US" dirty="0"/>
              <a:t>Frequency varies from 4-10 HA days/month</a:t>
            </a:r>
          </a:p>
          <a:p>
            <a:pPr eaLnBrk="1" hangingPunct="1">
              <a:lnSpc>
                <a:spcPct val="90000"/>
              </a:lnSpc>
              <a:buClr>
                <a:schemeClr val="tx1"/>
              </a:buClr>
              <a:buFont typeface="Arial" panose="020B0604020202020204" pitchFamily="34" charset="0"/>
              <a:buChar char="•"/>
              <a:defRPr/>
            </a:pPr>
            <a:endParaRPr lang="en-US" dirty="0"/>
          </a:p>
          <a:p>
            <a:pPr eaLnBrk="1" hangingPunct="1">
              <a:lnSpc>
                <a:spcPct val="90000"/>
              </a:lnSpc>
              <a:buClr>
                <a:schemeClr val="tx1"/>
              </a:buClr>
              <a:buFont typeface="Arial" panose="020B0604020202020204" pitchFamily="34" charset="0"/>
              <a:buChar char="•"/>
              <a:defRPr/>
            </a:pPr>
            <a:r>
              <a:rPr lang="en-US" dirty="0"/>
              <a:t>Significantly impaired from attacks about 2 days/month</a:t>
            </a:r>
          </a:p>
          <a:p>
            <a:pPr eaLnBrk="1" hangingPunct="1">
              <a:lnSpc>
                <a:spcPct val="90000"/>
              </a:lnSpc>
              <a:buClr>
                <a:schemeClr val="tx1"/>
              </a:buClr>
              <a:buFont typeface="Arial" panose="020B0604020202020204" pitchFamily="34" charset="0"/>
              <a:buChar char="•"/>
              <a:defRPr/>
            </a:pPr>
            <a:endParaRPr lang="en-US" dirty="0"/>
          </a:p>
          <a:p>
            <a:pPr eaLnBrk="1" hangingPunct="1">
              <a:lnSpc>
                <a:spcPct val="90000"/>
              </a:lnSpc>
              <a:buClr>
                <a:schemeClr val="tx1"/>
              </a:buClr>
              <a:buFont typeface="Arial" panose="020B0604020202020204" pitchFamily="34" charset="0"/>
              <a:buChar char="•"/>
              <a:defRPr/>
            </a:pPr>
            <a:r>
              <a:rPr lang="en-US" dirty="0"/>
              <a:t>Has been told not to use triptans since MI at age 58</a:t>
            </a:r>
          </a:p>
          <a:p>
            <a:pPr eaLnBrk="1" hangingPunct="1">
              <a:lnSpc>
                <a:spcPct val="90000"/>
              </a:lnSpc>
              <a:buClr>
                <a:schemeClr val="tx1"/>
              </a:buClr>
              <a:buFont typeface="Arial" panose="020B0604020202020204" pitchFamily="34" charset="0"/>
              <a:buChar char="•"/>
              <a:defRPr/>
            </a:pPr>
            <a:endParaRPr lang="en-US" dirty="0"/>
          </a:p>
          <a:p>
            <a:pPr eaLnBrk="1" hangingPunct="1">
              <a:lnSpc>
                <a:spcPct val="90000"/>
              </a:lnSpc>
              <a:buClr>
                <a:schemeClr val="tx1"/>
              </a:buClr>
              <a:buFont typeface="Arial" panose="020B0604020202020204" pitchFamily="34" charset="0"/>
              <a:buChar char="•"/>
              <a:defRPr/>
            </a:pPr>
            <a:r>
              <a:rPr lang="en-US" dirty="0"/>
              <a:t>Treated for HTN, HLD, DM II (all stable)</a:t>
            </a:r>
          </a:p>
          <a:p>
            <a:pPr eaLnBrk="1" hangingPunct="1">
              <a:lnSpc>
                <a:spcPct val="90000"/>
              </a:lnSpc>
              <a:buClr>
                <a:schemeClr val="tx1"/>
              </a:buClr>
              <a:buFont typeface="Arial" panose="020B0604020202020204" pitchFamily="34" charset="0"/>
              <a:buChar char="•"/>
              <a:defRPr/>
            </a:pPr>
            <a:endParaRPr lang="en-US" dirty="0"/>
          </a:p>
          <a:p>
            <a:pPr eaLnBrk="1" hangingPunct="1">
              <a:lnSpc>
                <a:spcPct val="90000"/>
              </a:lnSpc>
              <a:buClr>
                <a:schemeClr val="tx1"/>
              </a:buClr>
              <a:buFont typeface="Arial" panose="020B0604020202020204" pitchFamily="34" charset="0"/>
              <a:buChar char="•"/>
              <a:defRPr/>
            </a:pPr>
            <a:r>
              <a:rPr lang="en-US" dirty="0"/>
              <a:t>Prior preventive treatment failures</a:t>
            </a:r>
          </a:p>
          <a:p>
            <a:pPr lvl="1" eaLnBrk="1" hangingPunct="1">
              <a:lnSpc>
                <a:spcPct val="90000"/>
              </a:lnSpc>
              <a:buClr>
                <a:schemeClr val="tx1"/>
              </a:buClr>
              <a:buFont typeface="Arial" panose="020B0604020202020204" pitchFamily="34" charset="0"/>
              <a:buChar char="•"/>
              <a:defRPr/>
            </a:pPr>
            <a:r>
              <a:rPr lang="en-US" sz="2000" dirty="0"/>
              <a:t>Topiramate (initially effective, then lost effectiveness)</a:t>
            </a:r>
          </a:p>
          <a:p>
            <a:pPr lvl="1" eaLnBrk="1" hangingPunct="1">
              <a:lnSpc>
                <a:spcPct val="90000"/>
              </a:lnSpc>
              <a:buClr>
                <a:schemeClr val="tx1"/>
              </a:buClr>
              <a:buFont typeface="Arial" panose="020B0604020202020204" pitchFamily="34" charset="0"/>
              <a:buChar char="•"/>
              <a:defRPr/>
            </a:pPr>
            <a:r>
              <a:rPr lang="en-US" sz="2000" dirty="0"/>
              <a:t>Propranolol (not tolerated, fatigue and hypotension)</a:t>
            </a:r>
          </a:p>
          <a:p>
            <a:pPr lvl="1" eaLnBrk="1" hangingPunct="1">
              <a:lnSpc>
                <a:spcPct val="90000"/>
              </a:lnSpc>
              <a:buClr>
                <a:schemeClr val="tx1"/>
              </a:buClr>
              <a:buFont typeface="Arial" panose="020B0604020202020204" pitchFamily="34" charset="0"/>
              <a:buChar char="•"/>
              <a:defRPr/>
            </a:pPr>
            <a:r>
              <a:rPr lang="en-US" sz="2000" dirty="0"/>
              <a:t>Amitriptyline (not tolerated, constipation and weight gain)</a:t>
            </a:r>
          </a:p>
        </p:txBody>
      </p:sp>
    </p:spTree>
    <p:extLst>
      <p:ext uri="{BB962C8B-B14F-4D97-AF65-F5344CB8AC3E}">
        <p14:creationId xmlns:p14="http://schemas.microsoft.com/office/powerpoint/2010/main" val="287171646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555D0-5D99-6278-4961-94F5A2CF757A}"/>
              </a:ext>
            </a:extLst>
          </p:cNvPr>
          <p:cNvSpPr>
            <a:spLocks noGrp="1"/>
          </p:cNvSpPr>
          <p:nvPr>
            <p:ph type="title"/>
          </p:nvPr>
        </p:nvSpPr>
        <p:spPr/>
        <p:txBody>
          <a:bodyPr>
            <a:normAutofit/>
          </a:bodyPr>
          <a:lstStyle/>
          <a:p>
            <a:r>
              <a:rPr lang="en-US" dirty="0"/>
              <a:t>62-Year-Old Man with Migraine</a:t>
            </a:r>
          </a:p>
        </p:txBody>
      </p:sp>
      <p:sp>
        <p:nvSpPr>
          <p:cNvPr id="3" name="Text Placeholder 2">
            <a:extLst>
              <a:ext uri="{FF2B5EF4-FFF2-40B4-BE49-F238E27FC236}">
                <a16:creationId xmlns:a16="http://schemas.microsoft.com/office/drawing/2014/main" id="{90A84044-AF6D-DD5F-42AD-7B27627A1BC4}"/>
              </a:ext>
            </a:extLst>
          </p:cNvPr>
          <p:cNvSpPr>
            <a:spLocks noGrp="1"/>
          </p:cNvSpPr>
          <p:nvPr>
            <p:ph type="body" sz="quarter" idx="1"/>
          </p:nvPr>
        </p:nvSpPr>
        <p:spPr/>
        <p:txBody>
          <a:bodyPr/>
          <a:lstStyle/>
          <a:p>
            <a:endParaRPr lang="en-US"/>
          </a:p>
        </p:txBody>
      </p:sp>
      <p:sp>
        <p:nvSpPr>
          <p:cNvPr id="5" name="Rectangle 3">
            <a:extLst>
              <a:ext uri="{FF2B5EF4-FFF2-40B4-BE49-F238E27FC236}">
                <a16:creationId xmlns:a16="http://schemas.microsoft.com/office/drawing/2014/main" id="{5D139DBC-9057-0F19-54E9-979EA9DF5325}"/>
              </a:ext>
            </a:extLst>
          </p:cNvPr>
          <p:cNvSpPr txBox="1">
            <a:spLocks noChangeArrowheads="1"/>
          </p:cNvSpPr>
          <p:nvPr/>
        </p:nvSpPr>
        <p:spPr bwMode="auto">
          <a:xfrm>
            <a:off x="6096000" y="2361650"/>
            <a:ext cx="502920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90000"/>
              </a:lnSpc>
              <a:buClr>
                <a:schemeClr val="tx1"/>
              </a:buClr>
              <a:defRPr/>
            </a:pPr>
            <a:r>
              <a:rPr lang="en-US" dirty="0">
                <a:latin typeface="Arial" panose="020B0604020202020204" pitchFamily="34" charset="0"/>
                <a:cs typeface="Arial" panose="020B0604020202020204" pitchFamily="34" charset="0"/>
              </a:rPr>
              <a:t>Candesartan (already treated for HTN, so need to consider that)</a:t>
            </a:r>
          </a:p>
          <a:p>
            <a:pPr eaLnBrk="1" hangingPunct="1">
              <a:lnSpc>
                <a:spcPct val="90000"/>
              </a:lnSpc>
              <a:buClr>
                <a:schemeClr val="tx1"/>
              </a:buClr>
              <a:defRPr/>
            </a:pPr>
            <a:r>
              <a:rPr lang="en-US" dirty="0">
                <a:latin typeface="Arial" panose="020B0604020202020204" pitchFamily="34" charset="0"/>
                <a:cs typeface="Arial" panose="020B0604020202020204" pitchFamily="34" charset="0"/>
              </a:rPr>
              <a:t>Simvastatin + vitamin D</a:t>
            </a:r>
          </a:p>
          <a:p>
            <a:pPr eaLnBrk="1" hangingPunct="1">
              <a:lnSpc>
                <a:spcPct val="90000"/>
              </a:lnSpc>
              <a:buClr>
                <a:schemeClr val="tx1"/>
              </a:buClr>
              <a:defRPr/>
            </a:pPr>
            <a:r>
              <a:rPr lang="en-US" dirty="0" err="1">
                <a:latin typeface="Arial" panose="020B0604020202020204" pitchFamily="34" charset="0"/>
                <a:cs typeface="Arial" panose="020B0604020202020204" pitchFamily="34" charset="0"/>
              </a:rPr>
              <a:t>Gepant</a:t>
            </a:r>
            <a:r>
              <a:rPr lang="en-US" dirty="0">
                <a:latin typeface="Arial" panose="020B0604020202020204" pitchFamily="34" charset="0"/>
                <a:cs typeface="Arial" panose="020B0604020202020204" pitchFamily="34" charset="0"/>
              </a:rPr>
              <a:t> or </a:t>
            </a:r>
            <a:r>
              <a:rPr lang="en-US" dirty="0" err="1">
                <a:latin typeface="Arial" panose="020B0604020202020204" pitchFamily="34" charset="0"/>
                <a:cs typeface="Arial" panose="020B0604020202020204" pitchFamily="34" charset="0"/>
              </a:rPr>
              <a:t>mAb</a:t>
            </a:r>
            <a:endParaRPr lang="en-US" dirty="0">
              <a:latin typeface="Arial" panose="020B0604020202020204" pitchFamily="34" charset="0"/>
              <a:cs typeface="Arial" panose="020B0604020202020204" pitchFamily="34" charset="0"/>
            </a:endParaRPr>
          </a:p>
          <a:p>
            <a:pPr eaLnBrk="1" hangingPunct="1">
              <a:lnSpc>
                <a:spcPct val="90000"/>
              </a:lnSpc>
              <a:buClr>
                <a:schemeClr val="tx1"/>
              </a:buClr>
              <a:defRPr/>
            </a:pPr>
            <a:r>
              <a:rPr lang="en-US" dirty="0">
                <a:latin typeface="Arial" panose="020B0604020202020204" pitchFamily="34" charset="0"/>
                <a:cs typeface="Arial" panose="020B0604020202020204" pitchFamily="34" charset="0"/>
              </a:rPr>
              <a:t>Device: Any</a:t>
            </a:r>
          </a:p>
          <a:p>
            <a:pPr eaLnBrk="1" hangingPunct="1">
              <a:lnSpc>
                <a:spcPct val="90000"/>
              </a:lnSpc>
              <a:buClr>
                <a:schemeClr val="tx1"/>
              </a:buClr>
              <a:defRPr/>
            </a:pPr>
            <a:endParaRPr lang="en-US" dirty="0">
              <a:latin typeface="Arial" panose="020B0604020202020204" pitchFamily="34" charset="0"/>
              <a:cs typeface="Arial" panose="020B0604020202020204" pitchFamily="34" charset="0"/>
            </a:endParaRPr>
          </a:p>
          <a:p>
            <a:pPr eaLnBrk="1" hangingPunct="1">
              <a:lnSpc>
                <a:spcPct val="90000"/>
              </a:lnSpc>
              <a:buClr>
                <a:schemeClr val="tx1"/>
              </a:buClr>
              <a:defRPr/>
            </a:pP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C750D4B-4B53-CFD6-7FA1-A1DAE46C3048}"/>
              </a:ext>
            </a:extLst>
          </p:cNvPr>
          <p:cNvSpPr txBox="1"/>
          <p:nvPr/>
        </p:nvSpPr>
        <p:spPr>
          <a:xfrm>
            <a:off x="6096000" y="1417636"/>
            <a:ext cx="4390946" cy="769441"/>
          </a:xfrm>
          <a:prstGeom prst="rect">
            <a:avLst/>
          </a:prstGeom>
          <a:noFill/>
        </p:spPr>
        <p:txBody>
          <a:bodyPr wrap="none" rtlCol="0">
            <a:spAutoFit/>
          </a:bodyPr>
          <a:lstStyle/>
          <a:p>
            <a:r>
              <a:rPr lang="en-US" sz="4400" dirty="0">
                <a:solidFill>
                  <a:srgbClr val="11AF05"/>
                </a:solidFill>
                <a:latin typeface="Arial" panose="020B0604020202020204" pitchFamily="34" charset="0"/>
              </a:rPr>
              <a:t>Preventive ideas</a:t>
            </a:r>
          </a:p>
        </p:txBody>
      </p:sp>
      <p:sp>
        <p:nvSpPr>
          <p:cNvPr id="7" name="TextBox 6">
            <a:extLst>
              <a:ext uri="{FF2B5EF4-FFF2-40B4-BE49-F238E27FC236}">
                <a16:creationId xmlns:a16="http://schemas.microsoft.com/office/drawing/2014/main" id="{06170DBB-E793-0E31-73B2-7E3951E617A9}"/>
              </a:ext>
            </a:extLst>
          </p:cNvPr>
          <p:cNvSpPr txBox="1"/>
          <p:nvPr/>
        </p:nvSpPr>
        <p:spPr>
          <a:xfrm>
            <a:off x="1066800" y="1417637"/>
            <a:ext cx="3135795" cy="769441"/>
          </a:xfrm>
          <a:prstGeom prst="rect">
            <a:avLst/>
          </a:prstGeom>
          <a:noFill/>
        </p:spPr>
        <p:txBody>
          <a:bodyPr wrap="none" rtlCol="0">
            <a:spAutoFit/>
          </a:bodyPr>
          <a:lstStyle/>
          <a:p>
            <a:r>
              <a:rPr lang="en-US" sz="4400" dirty="0">
                <a:solidFill>
                  <a:srgbClr val="11AF05"/>
                </a:solidFill>
                <a:latin typeface="Arial" panose="020B0604020202020204" pitchFamily="34" charset="0"/>
              </a:rPr>
              <a:t>Acute ideas</a:t>
            </a:r>
          </a:p>
        </p:txBody>
      </p:sp>
      <p:sp>
        <p:nvSpPr>
          <p:cNvPr id="8" name="Rectangle 3">
            <a:extLst>
              <a:ext uri="{FF2B5EF4-FFF2-40B4-BE49-F238E27FC236}">
                <a16:creationId xmlns:a16="http://schemas.microsoft.com/office/drawing/2014/main" id="{178C8433-FB4E-389C-0DC6-ED2FB06829A0}"/>
              </a:ext>
            </a:extLst>
          </p:cNvPr>
          <p:cNvSpPr txBox="1">
            <a:spLocks noChangeArrowheads="1"/>
          </p:cNvSpPr>
          <p:nvPr/>
        </p:nvSpPr>
        <p:spPr bwMode="auto">
          <a:xfrm>
            <a:off x="1066800" y="2358284"/>
            <a:ext cx="502920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90000"/>
              </a:lnSpc>
              <a:buClr>
                <a:schemeClr val="tx1"/>
              </a:buClr>
              <a:defRPr/>
            </a:pPr>
            <a:r>
              <a:rPr lang="en-US" dirty="0">
                <a:latin typeface="Arial" panose="020B0604020202020204" pitchFamily="34" charset="0"/>
                <a:cs typeface="Arial" panose="020B0604020202020204" pitchFamily="34" charset="0"/>
              </a:rPr>
              <a:t>Fast-acting NSAID (injection, nasal,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oral solution)</a:t>
            </a:r>
          </a:p>
          <a:p>
            <a:pPr eaLnBrk="1" hangingPunct="1">
              <a:lnSpc>
                <a:spcPct val="90000"/>
              </a:lnSpc>
              <a:buClr>
                <a:schemeClr val="tx1"/>
              </a:buClr>
              <a:defRPr/>
            </a:pPr>
            <a:r>
              <a:rPr lang="en-US" dirty="0" err="1">
                <a:latin typeface="Arial" panose="020B0604020202020204" pitchFamily="34" charset="0"/>
                <a:cs typeface="Arial" panose="020B0604020202020204" pitchFamily="34" charset="0"/>
              </a:rPr>
              <a:t>Gepant</a:t>
            </a:r>
            <a:r>
              <a:rPr lang="en-US" dirty="0">
                <a:latin typeface="Arial" panose="020B0604020202020204" pitchFamily="34" charset="0"/>
                <a:cs typeface="Arial" panose="020B0604020202020204" pitchFamily="34" charset="0"/>
              </a:rPr>
              <a:t> or </a:t>
            </a:r>
            <a:r>
              <a:rPr lang="en-US" dirty="0" err="1">
                <a:latin typeface="Arial" panose="020B0604020202020204" pitchFamily="34" charset="0"/>
                <a:cs typeface="Arial" panose="020B0604020202020204" pitchFamily="34" charset="0"/>
              </a:rPr>
              <a:t>lasmiditan</a:t>
            </a:r>
            <a:endParaRPr lang="en-US" dirty="0">
              <a:latin typeface="Arial" panose="020B0604020202020204" pitchFamily="34" charset="0"/>
              <a:cs typeface="Arial" panose="020B0604020202020204" pitchFamily="34" charset="0"/>
            </a:endParaRPr>
          </a:p>
          <a:p>
            <a:pPr eaLnBrk="1" hangingPunct="1">
              <a:lnSpc>
                <a:spcPct val="90000"/>
              </a:lnSpc>
              <a:buClr>
                <a:schemeClr val="tx1"/>
              </a:buClr>
              <a:defRPr/>
            </a:pPr>
            <a:r>
              <a:rPr lang="en-US" dirty="0">
                <a:latin typeface="Arial" panose="020B0604020202020204" pitchFamily="34" charset="0"/>
                <a:cs typeface="Arial" panose="020B0604020202020204" pitchFamily="34" charset="0"/>
              </a:rPr>
              <a:t>Combination approach</a:t>
            </a:r>
          </a:p>
          <a:p>
            <a:pPr eaLnBrk="1" hangingPunct="1">
              <a:lnSpc>
                <a:spcPct val="90000"/>
              </a:lnSpc>
              <a:buClr>
                <a:schemeClr val="tx1"/>
              </a:buClr>
              <a:defRPr/>
            </a:pPr>
            <a:r>
              <a:rPr lang="en-US" dirty="0">
                <a:latin typeface="Arial" panose="020B0604020202020204" pitchFamily="34" charset="0"/>
                <a:cs typeface="Arial" panose="020B0604020202020204" pitchFamily="34" charset="0"/>
              </a:rPr>
              <a:t>Device: Any</a:t>
            </a:r>
          </a:p>
        </p:txBody>
      </p:sp>
    </p:spTree>
    <p:extLst>
      <p:ext uri="{BB962C8B-B14F-4D97-AF65-F5344CB8AC3E}">
        <p14:creationId xmlns:p14="http://schemas.microsoft.com/office/powerpoint/2010/main" val="3767431965"/>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B9840-1B89-655C-6E34-68F2327F125E}"/>
              </a:ext>
            </a:extLst>
          </p:cNvPr>
          <p:cNvSpPr>
            <a:spLocks noGrp="1"/>
          </p:cNvSpPr>
          <p:nvPr>
            <p:ph type="title"/>
          </p:nvPr>
        </p:nvSpPr>
        <p:spPr/>
        <p:txBody>
          <a:bodyPr/>
          <a:lstStyle/>
          <a:p>
            <a:r>
              <a:rPr lang="en-US" dirty="0"/>
              <a:t>47-Year-Old Woman with Migraine</a:t>
            </a:r>
          </a:p>
        </p:txBody>
      </p:sp>
      <p:sp>
        <p:nvSpPr>
          <p:cNvPr id="3" name="Text Placeholder 2">
            <a:extLst>
              <a:ext uri="{FF2B5EF4-FFF2-40B4-BE49-F238E27FC236}">
                <a16:creationId xmlns:a16="http://schemas.microsoft.com/office/drawing/2014/main" id="{81EABF3C-00D2-1EAE-2C69-83A3E27A92EE}"/>
              </a:ext>
            </a:extLst>
          </p:cNvPr>
          <p:cNvSpPr>
            <a:spLocks noGrp="1"/>
          </p:cNvSpPr>
          <p:nvPr>
            <p:ph type="body" sz="quarter" idx="1"/>
          </p:nvPr>
        </p:nvSpPr>
        <p:spPr/>
        <p:txBody>
          <a:bodyPr/>
          <a:lstStyle/>
          <a:p>
            <a:endParaRPr lang="en-US"/>
          </a:p>
        </p:txBody>
      </p:sp>
      <p:sp>
        <p:nvSpPr>
          <p:cNvPr id="6" name="Content Placeholder 3">
            <a:extLst>
              <a:ext uri="{FF2B5EF4-FFF2-40B4-BE49-F238E27FC236}">
                <a16:creationId xmlns:a16="http://schemas.microsoft.com/office/drawing/2014/main" id="{7C0BFCD1-7706-2E2B-C547-D8F60D827E81}"/>
              </a:ext>
            </a:extLst>
          </p:cNvPr>
          <p:cNvSpPr txBox="1">
            <a:spLocks/>
          </p:cNvSpPr>
          <p:nvPr/>
        </p:nvSpPr>
        <p:spPr>
          <a:xfrm>
            <a:off x="719666" y="1417639"/>
            <a:ext cx="10752667" cy="5065222"/>
          </a:xfrm>
          <a:prstGeom prst="rect">
            <a:avLst/>
          </a:prstGeom>
        </p:spPr>
        <p:txBody>
          <a:bodyPr>
            <a:normAutofit lnSpcReduction="10000"/>
          </a:bodyPr>
          <a:lst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47" marR="0" indent="-32146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8"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eaLnBrk="1" hangingPunct="1">
              <a:lnSpc>
                <a:spcPct val="90000"/>
              </a:lnSpc>
              <a:buClr>
                <a:schemeClr val="tx1"/>
              </a:buClr>
              <a:defRPr/>
            </a:pPr>
            <a:r>
              <a:rPr lang="en-US" dirty="0"/>
              <a:t>Frequency has been stable at 1-3 HA days/month until recently</a:t>
            </a:r>
          </a:p>
          <a:p>
            <a:pPr eaLnBrk="1" hangingPunct="1">
              <a:lnSpc>
                <a:spcPct val="90000"/>
              </a:lnSpc>
              <a:buClr>
                <a:schemeClr val="tx1"/>
              </a:buClr>
              <a:defRPr/>
            </a:pPr>
            <a:endParaRPr lang="en-US" dirty="0"/>
          </a:p>
          <a:p>
            <a:pPr eaLnBrk="1" hangingPunct="1">
              <a:lnSpc>
                <a:spcPct val="90000"/>
              </a:lnSpc>
              <a:buClr>
                <a:schemeClr val="tx1"/>
              </a:buClr>
              <a:defRPr/>
            </a:pPr>
            <a:r>
              <a:rPr lang="en-US" dirty="0"/>
              <a:t>Change in work schedule/demands, increased stress in personal life, frequency rising to 6-10 HA days/month</a:t>
            </a:r>
          </a:p>
          <a:p>
            <a:pPr eaLnBrk="1" hangingPunct="1">
              <a:lnSpc>
                <a:spcPct val="90000"/>
              </a:lnSpc>
              <a:buClr>
                <a:schemeClr val="tx1"/>
              </a:buClr>
              <a:defRPr/>
            </a:pPr>
            <a:endParaRPr lang="en-US" dirty="0"/>
          </a:p>
          <a:p>
            <a:pPr eaLnBrk="1" hangingPunct="1">
              <a:lnSpc>
                <a:spcPct val="90000"/>
              </a:lnSpc>
              <a:buClr>
                <a:schemeClr val="tx1"/>
              </a:buClr>
              <a:defRPr/>
            </a:pPr>
            <a:r>
              <a:rPr lang="en-US" dirty="0"/>
              <a:t>In past, chronic migraine with medication overuse headache</a:t>
            </a:r>
          </a:p>
          <a:p>
            <a:pPr eaLnBrk="1" hangingPunct="1">
              <a:lnSpc>
                <a:spcPct val="90000"/>
              </a:lnSpc>
              <a:buClr>
                <a:schemeClr val="tx1"/>
              </a:buClr>
              <a:defRPr/>
            </a:pPr>
            <a:endParaRPr lang="en-US" dirty="0"/>
          </a:p>
          <a:p>
            <a:pPr eaLnBrk="1" hangingPunct="1">
              <a:lnSpc>
                <a:spcPct val="90000"/>
              </a:lnSpc>
              <a:buClr>
                <a:schemeClr val="tx1"/>
              </a:buClr>
              <a:defRPr/>
            </a:pPr>
            <a:r>
              <a:rPr lang="en-US" dirty="0"/>
              <a:t>Treated with sertraline for anxiety and depression and candesartan for hypertension</a:t>
            </a:r>
          </a:p>
          <a:p>
            <a:pPr eaLnBrk="1" hangingPunct="1">
              <a:lnSpc>
                <a:spcPct val="90000"/>
              </a:lnSpc>
              <a:buClr>
                <a:schemeClr val="tx1"/>
              </a:buClr>
              <a:defRPr/>
            </a:pPr>
            <a:endParaRPr lang="en-US" dirty="0"/>
          </a:p>
          <a:p>
            <a:pPr eaLnBrk="1" hangingPunct="1">
              <a:lnSpc>
                <a:spcPct val="90000"/>
              </a:lnSpc>
              <a:buClr>
                <a:schemeClr val="tx1"/>
              </a:buClr>
              <a:defRPr/>
            </a:pPr>
            <a:r>
              <a:rPr lang="en-US" dirty="0"/>
              <a:t>Afraid of overusing or running out of her acute medication (</a:t>
            </a:r>
            <a:r>
              <a:rPr lang="en-US" dirty="0" err="1"/>
              <a:t>rimegepant</a:t>
            </a:r>
            <a:r>
              <a:rPr lang="en-US" dirty="0"/>
              <a:t>), adding to her anxiety</a:t>
            </a:r>
          </a:p>
          <a:p>
            <a:pPr eaLnBrk="1" hangingPunct="1">
              <a:lnSpc>
                <a:spcPct val="90000"/>
              </a:lnSpc>
              <a:buClr>
                <a:schemeClr val="tx1"/>
              </a:buClr>
              <a:defRPr/>
            </a:pPr>
            <a:endParaRPr lang="en-US" dirty="0"/>
          </a:p>
          <a:p>
            <a:pPr eaLnBrk="1" hangingPunct="1">
              <a:lnSpc>
                <a:spcPct val="90000"/>
              </a:lnSpc>
              <a:buClr>
                <a:schemeClr val="tx1"/>
              </a:buClr>
              <a:defRPr/>
            </a:pPr>
            <a:r>
              <a:rPr lang="en-US" dirty="0"/>
              <a:t>Multiple prior preventive treatment failures</a:t>
            </a:r>
          </a:p>
        </p:txBody>
      </p:sp>
    </p:spTree>
    <p:extLst>
      <p:ext uri="{BB962C8B-B14F-4D97-AF65-F5344CB8AC3E}">
        <p14:creationId xmlns:p14="http://schemas.microsoft.com/office/powerpoint/2010/main" val="761482169"/>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E667E-7BDE-6CEB-ABFB-D6F07DA92C50}"/>
              </a:ext>
            </a:extLst>
          </p:cNvPr>
          <p:cNvSpPr>
            <a:spLocks noGrp="1"/>
          </p:cNvSpPr>
          <p:nvPr>
            <p:ph type="title"/>
          </p:nvPr>
        </p:nvSpPr>
        <p:spPr/>
        <p:txBody>
          <a:bodyPr/>
          <a:lstStyle/>
          <a:p>
            <a:r>
              <a:rPr lang="en-US" dirty="0"/>
              <a:t>47-Year-Old Woman with Migraine</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42A33647-E0FD-BBA2-2786-284F82F7F0F5}"/>
              </a:ext>
            </a:extLst>
          </p:cNvPr>
          <p:cNvSpPr>
            <a:spLocks noGrp="1"/>
          </p:cNvSpPr>
          <p:nvPr>
            <p:ph type="body" sz="quarter" idx="1"/>
          </p:nvPr>
        </p:nvSpPr>
        <p:spPr/>
        <p:txBody>
          <a:bodyPr/>
          <a:lstStyle/>
          <a:p>
            <a:endParaRPr lang="en-US">
              <a:latin typeface="Arial" panose="020B0604020202020204" pitchFamily="34" charset="0"/>
              <a:cs typeface="Arial" panose="020B0604020202020204" pitchFamily="34" charset="0"/>
            </a:endParaRPr>
          </a:p>
        </p:txBody>
      </p:sp>
      <p:sp>
        <p:nvSpPr>
          <p:cNvPr id="5" name="Rectangle 3">
            <a:extLst>
              <a:ext uri="{FF2B5EF4-FFF2-40B4-BE49-F238E27FC236}">
                <a16:creationId xmlns:a16="http://schemas.microsoft.com/office/drawing/2014/main" id="{CEE7964D-B034-DC25-E2F2-51F50D6E69FA}"/>
              </a:ext>
            </a:extLst>
          </p:cNvPr>
          <p:cNvSpPr txBox="1">
            <a:spLocks noChangeArrowheads="1"/>
          </p:cNvSpPr>
          <p:nvPr/>
        </p:nvSpPr>
        <p:spPr bwMode="auto">
          <a:xfrm>
            <a:off x="6096000" y="2508184"/>
            <a:ext cx="502920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90000"/>
              </a:lnSpc>
              <a:buClr>
                <a:schemeClr val="tx1"/>
              </a:buClr>
              <a:defRPr/>
            </a:pPr>
            <a:r>
              <a:rPr lang="en-US" dirty="0" err="1">
                <a:latin typeface="Arial" panose="020B0604020202020204" pitchFamily="34" charset="0"/>
                <a:cs typeface="Arial" panose="020B0604020202020204" pitchFamily="34" charset="0"/>
              </a:rPr>
              <a:t>Rimegepant</a:t>
            </a:r>
            <a:r>
              <a:rPr lang="en-US" dirty="0">
                <a:latin typeface="Arial" panose="020B0604020202020204" pitchFamily="34" charset="0"/>
                <a:cs typeface="Arial" panose="020B0604020202020204" pitchFamily="34" charset="0"/>
              </a:rPr>
              <a:t> or </a:t>
            </a:r>
            <a:r>
              <a:rPr lang="en-US" dirty="0" err="1">
                <a:latin typeface="Arial" panose="020B0604020202020204" pitchFamily="34" charset="0"/>
                <a:cs typeface="Arial" panose="020B0604020202020204" pitchFamily="34" charset="0"/>
              </a:rPr>
              <a:t>atogepant</a:t>
            </a:r>
            <a:endParaRPr lang="en-US" dirty="0">
              <a:latin typeface="Arial" panose="020B0604020202020204" pitchFamily="34" charset="0"/>
              <a:cs typeface="Arial" panose="020B0604020202020204" pitchFamily="34" charset="0"/>
            </a:endParaRPr>
          </a:p>
          <a:p>
            <a:pPr eaLnBrk="1" hangingPunct="1">
              <a:lnSpc>
                <a:spcPct val="90000"/>
              </a:lnSpc>
              <a:buClr>
                <a:schemeClr val="tx1"/>
              </a:buClr>
              <a:defRPr/>
            </a:pPr>
            <a:r>
              <a:rPr lang="en-US" dirty="0" err="1">
                <a:latin typeface="Arial" panose="020B0604020202020204" pitchFamily="34" charset="0"/>
                <a:cs typeface="Arial" panose="020B0604020202020204" pitchFamily="34" charset="0"/>
              </a:rPr>
              <a:t>mAb</a:t>
            </a:r>
            <a:endParaRPr lang="en-US" dirty="0">
              <a:latin typeface="Arial" panose="020B0604020202020204" pitchFamily="34" charset="0"/>
              <a:cs typeface="Arial" panose="020B0604020202020204" pitchFamily="34" charset="0"/>
            </a:endParaRPr>
          </a:p>
          <a:p>
            <a:pPr eaLnBrk="1" hangingPunct="1">
              <a:lnSpc>
                <a:spcPct val="90000"/>
              </a:lnSpc>
              <a:buClr>
                <a:schemeClr val="tx1"/>
              </a:buClr>
              <a:defRPr/>
            </a:pPr>
            <a:r>
              <a:rPr lang="en-US" dirty="0">
                <a:latin typeface="Arial" panose="020B0604020202020204" pitchFamily="34" charset="0"/>
                <a:cs typeface="Arial" panose="020B0604020202020204" pitchFamily="34" charset="0"/>
              </a:rPr>
              <a:t>Venlafaxine </a:t>
            </a:r>
          </a:p>
          <a:p>
            <a:pPr eaLnBrk="1" hangingPunct="1">
              <a:lnSpc>
                <a:spcPct val="90000"/>
              </a:lnSpc>
              <a:buClr>
                <a:schemeClr val="tx1"/>
              </a:buClr>
              <a:defRPr/>
            </a:pPr>
            <a:r>
              <a:rPr lang="en-US" dirty="0">
                <a:latin typeface="Arial" panose="020B0604020202020204" pitchFamily="34" charset="0"/>
                <a:cs typeface="Arial" panose="020B0604020202020204" pitchFamily="34" charset="0"/>
              </a:rPr>
              <a:t>Device: Any</a:t>
            </a:r>
          </a:p>
          <a:p>
            <a:pPr eaLnBrk="1" hangingPunct="1">
              <a:lnSpc>
                <a:spcPct val="90000"/>
              </a:lnSpc>
              <a:buClr>
                <a:schemeClr val="tx1"/>
              </a:buClr>
              <a:defRPr/>
            </a:pPr>
            <a:endParaRPr lang="en-US" dirty="0">
              <a:latin typeface="Arial" panose="020B0604020202020204" pitchFamily="34" charset="0"/>
              <a:cs typeface="Arial" panose="020B0604020202020204" pitchFamily="34" charset="0"/>
            </a:endParaRPr>
          </a:p>
          <a:p>
            <a:pPr eaLnBrk="1" hangingPunct="1">
              <a:lnSpc>
                <a:spcPct val="90000"/>
              </a:lnSpc>
              <a:buClr>
                <a:schemeClr val="tx1"/>
              </a:buClr>
              <a:defRPr/>
            </a:pPr>
            <a:endParaRPr lang="en-US"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AE6D6DF-982E-AFEC-3B31-9C8F5851D7C0}"/>
              </a:ext>
            </a:extLst>
          </p:cNvPr>
          <p:cNvSpPr txBox="1"/>
          <p:nvPr/>
        </p:nvSpPr>
        <p:spPr>
          <a:xfrm>
            <a:off x="6096000" y="1527309"/>
            <a:ext cx="4390946" cy="769441"/>
          </a:xfrm>
          <a:prstGeom prst="rect">
            <a:avLst/>
          </a:prstGeom>
          <a:noFill/>
        </p:spPr>
        <p:txBody>
          <a:bodyPr wrap="none" rtlCol="0">
            <a:spAutoFit/>
          </a:bodyPr>
          <a:lstStyle/>
          <a:p>
            <a:r>
              <a:rPr lang="en-US" sz="4400" dirty="0">
                <a:solidFill>
                  <a:srgbClr val="11AF05"/>
                </a:solidFill>
                <a:latin typeface="Arial" panose="020B0604020202020204" pitchFamily="34" charset="0"/>
              </a:rPr>
              <a:t>Preventive ideas</a:t>
            </a:r>
          </a:p>
        </p:txBody>
      </p:sp>
      <p:sp>
        <p:nvSpPr>
          <p:cNvPr id="7" name="TextBox 6">
            <a:extLst>
              <a:ext uri="{FF2B5EF4-FFF2-40B4-BE49-F238E27FC236}">
                <a16:creationId xmlns:a16="http://schemas.microsoft.com/office/drawing/2014/main" id="{EC181847-7BCC-4D60-5D19-4BC761946307}"/>
              </a:ext>
            </a:extLst>
          </p:cNvPr>
          <p:cNvSpPr txBox="1"/>
          <p:nvPr/>
        </p:nvSpPr>
        <p:spPr>
          <a:xfrm>
            <a:off x="1066800" y="1523998"/>
            <a:ext cx="3135795" cy="769441"/>
          </a:xfrm>
          <a:prstGeom prst="rect">
            <a:avLst/>
          </a:prstGeom>
          <a:noFill/>
        </p:spPr>
        <p:txBody>
          <a:bodyPr wrap="none" rtlCol="0">
            <a:spAutoFit/>
          </a:bodyPr>
          <a:lstStyle/>
          <a:p>
            <a:r>
              <a:rPr lang="en-US" sz="4400" dirty="0">
                <a:solidFill>
                  <a:srgbClr val="11AF05"/>
                </a:solidFill>
                <a:latin typeface="Arial" panose="020B0604020202020204" pitchFamily="34" charset="0"/>
              </a:rPr>
              <a:t>Acute ideas</a:t>
            </a:r>
          </a:p>
        </p:txBody>
      </p:sp>
      <p:sp>
        <p:nvSpPr>
          <p:cNvPr id="8" name="Rectangle 3">
            <a:extLst>
              <a:ext uri="{FF2B5EF4-FFF2-40B4-BE49-F238E27FC236}">
                <a16:creationId xmlns:a16="http://schemas.microsoft.com/office/drawing/2014/main" id="{9AF7772A-5C85-3BA7-7F9D-6513CD2ACD10}"/>
              </a:ext>
            </a:extLst>
          </p:cNvPr>
          <p:cNvSpPr txBox="1">
            <a:spLocks noChangeArrowheads="1"/>
          </p:cNvSpPr>
          <p:nvPr/>
        </p:nvSpPr>
        <p:spPr bwMode="auto">
          <a:xfrm>
            <a:off x="1066800" y="2508184"/>
            <a:ext cx="502920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lnSpc>
                <a:spcPct val="90000"/>
              </a:lnSpc>
              <a:buClr>
                <a:schemeClr val="tx1"/>
              </a:buClr>
              <a:defRPr/>
            </a:pPr>
            <a:r>
              <a:rPr lang="en-US" dirty="0">
                <a:latin typeface="Arial" panose="020B0604020202020204" pitchFamily="34" charset="0"/>
                <a:cs typeface="Arial" panose="020B0604020202020204" pitchFamily="34" charset="0"/>
              </a:rPr>
              <a:t>Re-introduce any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non-</a:t>
            </a:r>
            <a:r>
              <a:rPr lang="en-US" dirty="0" err="1">
                <a:latin typeface="Arial" panose="020B0604020202020204" pitchFamily="34" charset="0"/>
                <a:cs typeface="Arial" panose="020B0604020202020204" pitchFamily="34" charset="0"/>
              </a:rPr>
              <a:t>gepant</a:t>
            </a:r>
            <a:endParaRPr lang="en-US" dirty="0">
              <a:latin typeface="Arial" panose="020B0604020202020204" pitchFamily="34" charset="0"/>
              <a:cs typeface="Arial" panose="020B0604020202020204" pitchFamily="34" charset="0"/>
            </a:endParaRPr>
          </a:p>
          <a:p>
            <a:pPr eaLnBrk="1" hangingPunct="1">
              <a:lnSpc>
                <a:spcPct val="90000"/>
              </a:lnSpc>
              <a:buClr>
                <a:schemeClr val="tx1"/>
              </a:buClr>
              <a:defRPr/>
            </a:pPr>
            <a:r>
              <a:rPr lang="en-US" dirty="0">
                <a:latin typeface="Arial" panose="020B0604020202020204" pitchFamily="34" charset="0"/>
                <a:cs typeface="Arial" panose="020B0604020202020204" pitchFamily="34" charset="0"/>
              </a:rPr>
              <a:t>Lasmiditan</a:t>
            </a:r>
          </a:p>
          <a:p>
            <a:pPr eaLnBrk="1" hangingPunct="1">
              <a:lnSpc>
                <a:spcPct val="90000"/>
              </a:lnSpc>
              <a:buClr>
                <a:schemeClr val="tx1"/>
              </a:buClr>
              <a:defRPr/>
            </a:pPr>
            <a:r>
              <a:rPr lang="en-US" dirty="0">
                <a:latin typeface="Arial" panose="020B0604020202020204" pitchFamily="34" charset="0"/>
                <a:cs typeface="Arial" panose="020B0604020202020204" pitchFamily="34" charset="0"/>
              </a:rPr>
              <a:t>Combination approach</a:t>
            </a:r>
          </a:p>
          <a:p>
            <a:pPr eaLnBrk="1" hangingPunct="1">
              <a:lnSpc>
                <a:spcPct val="90000"/>
              </a:lnSpc>
              <a:buClr>
                <a:schemeClr val="tx1"/>
              </a:buClr>
              <a:defRPr/>
            </a:pPr>
            <a:r>
              <a:rPr lang="en-US" dirty="0">
                <a:latin typeface="Arial" panose="020B0604020202020204" pitchFamily="34" charset="0"/>
                <a:cs typeface="Arial" panose="020B0604020202020204" pitchFamily="34" charset="0"/>
              </a:rPr>
              <a:t>Device: Any</a:t>
            </a:r>
          </a:p>
        </p:txBody>
      </p:sp>
    </p:spTree>
    <p:extLst>
      <p:ext uri="{BB962C8B-B14F-4D97-AF65-F5344CB8AC3E}">
        <p14:creationId xmlns:p14="http://schemas.microsoft.com/office/powerpoint/2010/main" val="1199199719"/>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96FE1-CFDB-4D97-95F5-21B2BFB52DC0}"/>
              </a:ext>
            </a:extLst>
          </p:cNvPr>
          <p:cNvSpPr>
            <a:spLocks noGrp="1"/>
          </p:cNvSpPr>
          <p:nvPr>
            <p:ph type="title"/>
          </p:nvPr>
        </p:nvSpPr>
        <p:spPr/>
        <p:txBody>
          <a:bodyPr/>
          <a:lstStyle/>
          <a:p>
            <a:r>
              <a:rPr lang="en-US" dirty="0"/>
              <a:t>Comorbidities – Please Ask Us!</a:t>
            </a:r>
          </a:p>
        </p:txBody>
      </p:sp>
      <p:sp>
        <p:nvSpPr>
          <p:cNvPr id="3" name="Text Placeholder 2">
            <a:extLst>
              <a:ext uri="{FF2B5EF4-FFF2-40B4-BE49-F238E27FC236}">
                <a16:creationId xmlns:a16="http://schemas.microsoft.com/office/drawing/2014/main" id="{23099BAA-FD5E-643F-EDD3-7C933F254CD6}"/>
              </a:ext>
            </a:extLst>
          </p:cNvPr>
          <p:cNvSpPr>
            <a:spLocks noGrp="1"/>
          </p:cNvSpPr>
          <p:nvPr>
            <p:ph type="body" sz="quarter" idx="1"/>
          </p:nvPr>
        </p:nvSpPr>
        <p:spPr/>
        <p:txBody>
          <a:bodyPr/>
          <a:lstStyle/>
          <a:p>
            <a:endParaRPr lang="en-US"/>
          </a:p>
        </p:txBody>
      </p:sp>
      <p:pic>
        <p:nvPicPr>
          <p:cNvPr id="4" name="Content Placeholder 6" descr="People sitting in group">
            <a:extLst>
              <a:ext uri="{FF2B5EF4-FFF2-40B4-BE49-F238E27FC236}">
                <a16:creationId xmlns:a16="http://schemas.microsoft.com/office/drawing/2014/main" id="{E5E60169-DE7D-D2E8-E84F-FF1E4D03716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959600" y="2254515"/>
            <a:ext cx="4826000" cy="3217333"/>
          </a:xfrm>
          <a:prstGeom prst="rect">
            <a:avLst/>
          </a:prstGeom>
          <a:ln w="12700">
            <a:miter lim="400000"/>
          </a:ln>
        </p:spPr>
      </p:pic>
      <p:graphicFrame>
        <p:nvGraphicFramePr>
          <p:cNvPr id="5" name="TextBox 1">
            <a:extLst>
              <a:ext uri="{FF2B5EF4-FFF2-40B4-BE49-F238E27FC236}">
                <a16:creationId xmlns:a16="http://schemas.microsoft.com/office/drawing/2014/main" id="{150D5507-03AB-1D8B-409E-10D8C6C0FE9F}"/>
              </a:ext>
            </a:extLst>
          </p:cNvPr>
          <p:cNvGraphicFramePr/>
          <p:nvPr>
            <p:extLst>
              <p:ext uri="{D42A27DB-BD31-4B8C-83A1-F6EECF244321}">
                <p14:modId xmlns:p14="http://schemas.microsoft.com/office/powerpoint/2010/main" val="1840606800"/>
              </p:ext>
            </p:extLst>
          </p:nvPr>
        </p:nvGraphicFramePr>
        <p:xfrm>
          <a:off x="776121" y="1676400"/>
          <a:ext cx="5319879"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8419255"/>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00063-E674-8969-3BEF-5209D988075E}"/>
              </a:ext>
            </a:extLst>
          </p:cNvPr>
          <p:cNvSpPr>
            <a:spLocks noGrp="1"/>
          </p:cNvSpPr>
          <p:nvPr>
            <p:ph type="title"/>
          </p:nvPr>
        </p:nvSpPr>
        <p:spPr/>
        <p:txBody>
          <a:bodyPr/>
          <a:lstStyle/>
          <a:p>
            <a:r>
              <a:rPr lang="en-US" dirty="0"/>
              <a:t>Summary</a:t>
            </a:r>
          </a:p>
        </p:txBody>
      </p:sp>
      <p:sp>
        <p:nvSpPr>
          <p:cNvPr id="3" name="Text Placeholder 2">
            <a:extLst>
              <a:ext uri="{FF2B5EF4-FFF2-40B4-BE49-F238E27FC236}">
                <a16:creationId xmlns:a16="http://schemas.microsoft.com/office/drawing/2014/main" id="{D706FD5E-7240-000C-E196-E65C77859382}"/>
              </a:ext>
            </a:extLst>
          </p:cNvPr>
          <p:cNvSpPr>
            <a:spLocks noGrp="1"/>
          </p:cNvSpPr>
          <p:nvPr>
            <p:ph type="body" sz="quarter" idx="1"/>
          </p:nvPr>
        </p:nvSpPr>
        <p:spPr/>
        <p:txBody>
          <a:bodyPr/>
          <a:lstStyle/>
          <a:p>
            <a:endParaRPr lang="en-US"/>
          </a:p>
        </p:txBody>
      </p:sp>
      <p:sp>
        <p:nvSpPr>
          <p:cNvPr id="4" name="Content Placeholder 3">
            <a:extLst>
              <a:ext uri="{FF2B5EF4-FFF2-40B4-BE49-F238E27FC236}">
                <a16:creationId xmlns:a16="http://schemas.microsoft.com/office/drawing/2014/main" id="{922E169A-EE56-AB83-662B-FB8E5AC11E22}"/>
              </a:ext>
            </a:extLst>
          </p:cNvPr>
          <p:cNvSpPr txBox="1">
            <a:spLocks/>
          </p:cNvSpPr>
          <p:nvPr/>
        </p:nvSpPr>
        <p:spPr>
          <a:xfrm>
            <a:off x="719666" y="1490693"/>
            <a:ext cx="10752667" cy="4760855"/>
          </a:xfrm>
          <a:prstGeom prst="rect">
            <a:avLst/>
          </a:prstGeom>
        </p:spPr>
        <p:txBody>
          <a:bodyPr>
            <a:normAutofit/>
          </a:bodyPr>
          <a:lst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47" marR="0" indent="-32146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8"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defTabSz="762000" eaLnBrk="1" hangingPunct="1">
              <a:buClr>
                <a:schemeClr val="tx1"/>
              </a:buClr>
              <a:defRPr/>
            </a:pPr>
            <a:r>
              <a:rPr lang="en-GB" dirty="0"/>
              <a:t>Migraine is </a:t>
            </a:r>
            <a:r>
              <a:rPr lang="en-GB" dirty="0">
                <a:solidFill>
                  <a:srgbClr val="0070C0"/>
                </a:solidFill>
              </a:rPr>
              <a:t>common</a:t>
            </a:r>
            <a:r>
              <a:rPr lang="en-GB" dirty="0"/>
              <a:t>, </a:t>
            </a:r>
            <a:r>
              <a:rPr lang="en-GB" dirty="0">
                <a:solidFill>
                  <a:srgbClr val="0070C0"/>
                </a:solidFill>
              </a:rPr>
              <a:t>burdensome</a:t>
            </a:r>
            <a:r>
              <a:rPr lang="en-GB" dirty="0"/>
              <a:t>, </a:t>
            </a:r>
            <a:r>
              <a:rPr lang="en-GB" dirty="0">
                <a:solidFill>
                  <a:srgbClr val="0070C0"/>
                </a:solidFill>
              </a:rPr>
              <a:t>underdiagnosed</a:t>
            </a:r>
            <a:r>
              <a:rPr lang="en-GB" dirty="0"/>
              <a:t>, and fraught with </a:t>
            </a:r>
            <a:r>
              <a:rPr lang="en-GB" dirty="0">
                <a:solidFill>
                  <a:srgbClr val="0070C0"/>
                </a:solidFill>
              </a:rPr>
              <a:t>treatment gaps </a:t>
            </a:r>
          </a:p>
          <a:p>
            <a:pPr defTabSz="762000" eaLnBrk="1" hangingPunct="1">
              <a:buClr>
                <a:schemeClr val="tx1"/>
              </a:buClr>
              <a:defRPr/>
            </a:pPr>
            <a:endParaRPr lang="en-GB" dirty="0">
              <a:solidFill>
                <a:srgbClr val="0070C0"/>
              </a:solidFill>
            </a:endParaRPr>
          </a:p>
          <a:p>
            <a:pPr defTabSz="762000" eaLnBrk="1" hangingPunct="1">
              <a:buClr>
                <a:schemeClr val="tx1"/>
              </a:buClr>
              <a:defRPr/>
            </a:pPr>
            <a:r>
              <a:rPr lang="en-GB" dirty="0"/>
              <a:t>We’re learning more about headache pathophysiology continually, with </a:t>
            </a:r>
            <a:r>
              <a:rPr lang="en-GB" dirty="0">
                <a:solidFill>
                  <a:srgbClr val="0070C0"/>
                </a:solidFill>
              </a:rPr>
              <a:t>significant treatment implications</a:t>
            </a:r>
          </a:p>
          <a:p>
            <a:pPr defTabSz="762000" eaLnBrk="1" hangingPunct="1">
              <a:buClr>
                <a:schemeClr val="tx1"/>
              </a:buClr>
              <a:defRPr/>
            </a:pPr>
            <a:endParaRPr lang="en-GB" dirty="0">
              <a:solidFill>
                <a:srgbClr val="0070C0"/>
              </a:solidFill>
            </a:endParaRPr>
          </a:p>
          <a:p>
            <a:pPr defTabSz="762000" eaLnBrk="1" hangingPunct="1">
              <a:buClr>
                <a:schemeClr val="tx1"/>
              </a:buClr>
              <a:defRPr/>
            </a:pPr>
            <a:r>
              <a:rPr lang="en-GB" dirty="0">
                <a:solidFill>
                  <a:srgbClr val="0070C0"/>
                </a:solidFill>
              </a:rPr>
              <a:t>Antagonizing CGRP </a:t>
            </a:r>
            <a:r>
              <a:rPr lang="en-GB" dirty="0"/>
              <a:t>is a targeted approach to migraine, both for </a:t>
            </a:r>
            <a:r>
              <a:rPr lang="en-GB" dirty="0">
                <a:solidFill>
                  <a:srgbClr val="0070C0"/>
                </a:solidFill>
              </a:rPr>
              <a:t>acute</a:t>
            </a:r>
            <a:r>
              <a:rPr lang="en-GB" dirty="0"/>
              <a:t> treatment and </a:t>
            </a:r>
            <a:r>
              <a:rPr lang="en-GB" dirty="0">
                <a:solidFill>
                  <a:srgbClr val="0070C0"/>
                </a:solidFill>
              </a:rPr>
              <a:t>prevention</a:t>
            </a:r>
          </a:p>
          <a:p>
            <a:pPr defTabSz="762000" eaLnBrk="1" hangingPunct="1">
              <a:buClr>
                <a:schemeClr val="tx1"/>
              </a:buClr>
              <a:defRPr/>
            </a:pPr>
            <a:endParaRPr lang="en-GB" dirty="0">
              <a:solidFill>
                <a:srgbClr val="0070C0"/>
              </a:solidFill>
            </a:endParaRPr>
          </a:p>
          <a:p>
            <a:pPr defTabSz="762000" eaLnBrk="1" hangingPunct="1">
              <a:buClr>
                <a:schemeClr val="tx1"/>
              </a:buClr>
              <a:defRPr/>
            </a:pPr>
            <a:r>
              <a:rPr lang="en-GB" dirty="0"/>
              <a:t>A </a:t>
            </a:r>
            <a:r>
              <a:rPr lang="en-GB" dirty="0">
                <a:solidFill>
                  <a:srgbClr val="0070C0"/>
                </a:solidFill>
              </a:rPr>
              <a:t>tailored</a:t>
            </a:r>
            <a:r>
              <a:rPr lang="en-GB" dirty="0"/>
              <a:t>, </a:t>
            </a:r>
            <a:r>
              <a:rPr lang="en-GB" dirty="0">
                <a:solidFill>
                  <a:srgbClr val="0070C0"/>
                </a:solidFill>
              </a:rPr>
              <a:t>patient-</a:t>
            </a:r>
            <a:r>
              <a:rPr lang="en-GB" dirty="0" err="1">
                <a:solidFill>
                  <a:srgbClr val="0070C0"/>
                </a:solidFill>
              </a:rPr>
              <a:t>centered</a:t>
            </a:r>
            <a:r>
              <a:rPr lang="en-GB" dirty="0"/>
              <a:t> approach tends to yield the </a:t>
            </a:r>
            <a:r>
              <a:rPr lang="en-GB" dirty="0">
                <a:solidFill>
                  <a:srgbClr val="0070C0"/>
                </a:solidFill>
              </a:rPr>
              <a:t>best outcomes</a:t>
            </a:r>
          </a:p>
        </p:txBody>
      </p:sp>
    </p:spTree>
    <p:extLst>
      <p:ext uri="{BB962C8B-B14F-4D97-AF65-F5344CB8AC3E}">
        <p14:creationId xmlns:p14="http://schemas.microsoft.com/office/powerpoint/2010/main" val="2503693680"/>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104B1-CBBC-1037-C114-F1B7BC0285D7}"/>
              </a:ext>
            </a:extLst>
          </p:cNvPr>
          <p:cNvSpPr>
            <a:spLocks noGrp="1"/>
          </p:cNvSpPr>
          <p:nvPr>
            <p:ph type="title"/>
          </p:nvPr>
        </p:nvSpPr>
        <p:spPr/>
        <p:txBody>
          <a:bodyPr/>
          <a:lstStyle/>
          <a:p>
            <a:r>
              <a:rPr lang="en-US" dirty="0"/>
              <a:t>Missing the Moments of Life</a:t>
            </a:r>
          </a:p>
        </p:txBody>
      </p:sp>
      <p:sp>
        <p:nvSpPr>
          <p:cNvPr id="3" name="Text Placeholder 2">
            <a:extLst>
              <a:ext uri="{FF2B5EF4-FFF2-40B4-BE49-F238E27FC236}">
                <a16:creationId xmlns:a16="http://schemas.microsoft.com/office/drawing/2014/main" id="{3A6B11C2-1FA4-AAC5-FD74-9B3170DAEF7E}"/>
              </a:ext>
            </a:extLst>
          </p:cNvPr>
          <p:cNvSpPr>
            <a:spLocks noGrp="1"/>
          </p:cNvSpPr>
          <p:nvPr>
            <p:ph type="body" sz="quarter" idx="1"/>
          </p:nvPr>
        </p:nvSpPr>
        <p:spPr/>
        <p:txBody>
          <a:bodyPr/>
          <a:lstStyle/>
          <a:p>
            <a:endParaRPr lang="en-US"/>
          </a:p>
        </p:txBody>
      </p:sp>
      <p:pic>
        <p:nvPicPr>
          <p:cNvPr id="4" name="Picture 3">
            <a:extLst>
              <a:ext uri="{FF2B5EF4-FFF2-40B4-BE49-F238E27FC236}">
                <a16:creationId xmlns:a16="http://schemas.microsoft.com/office/drawing/2014/main" id="{4D311895-245D-070D-7940-FF2F78C992B3}"/>
              </a:ext>
            </a:extLst>
          </p:cNvPr>
          <p:cNvPicPr>
            <a:picLocks noChangeAspect="1"/>
          </p:cNvPicPr>
          <p:nvPr/>
        </p:nvPicPr>
        <p:blipFill>
          <a:blip r:embed="rId2"/>
          <a:stretch>
            <a:fillRect/>
          </a:stretch>
        </p:blipFill>
        <p:spPr>
          <a:xfrm>
            <a:off x="776121" y="1600207"/>
            <a:ext cx="5319879" cy="3657416"/>
          </a:xfrm>
          <a:prstGeom prst="rect">
            <a:avLst/>
          </a:prstGeom>
          <a:noFill/>
        </p:spPr>
      </p:pic>
      <p:sp>
        <p:nvSpPr>
          <p:cNvPr id="5" name="TextBox 4">
            <a:extLst>
              <a:ext uri="{FF2B5EF4-FFF2-40B4-BE49-F238E27FC236}">
                <a16:creationId xmlns:a16="http://schemas.microsoft.com/office/drawing/2014/main" id="{12BFCD60-A830-B1C8-ECC3-F30C9F24D374}"/>
              </a:ext>
            </a:extLst>
          </p:cNvPr>
          <p:cNvSpPr txBox="1"/>
          <p:nvPr/>
        </p:nvSpPr>
        <p:spPr bwMode="auto">
          <a:xfrm>
            <a:off x="6959604" y="1600207"/>
            <a:ext cx="4825999" cy="4525963"/>
          </a:xfrm>
          <a:prstGeom prst="rect">
            <a:avLst/>
          </a:prstGeom>
          <a:noFill/>
          <a:ln>
            <a:noFill/>
          </a:ln>
        </p:spPr>
        <p:txBody>
          <a:bodyPr vert="horz" wrap="square" lIns="91440" tIns="45720" rIns="91440" bIns="45720" numCol="1" rtlCol="0" anchor="t" anchorCtr="0" compatLnSpc="1">
            <a:prstTxWarp prst="textNoShape">
              <a:avLst/>
            </a:prstTxWarp>
            <a:normAutofit/>
          </a:bodyPr>
          <a:lstStyle/>
          <a:p>
            <a:pPr marL="457200" indent="-457200">
              <a:spcBef>
                <a:spcPct val="20000"/>
              </a:spcBef>
              <a:buFont typeface="Arial" panose="020B0604020202020204" pitchFamily="34" charset="0"/>
              <a:buChar char="•"/>
            </a:pPr>
            <a:r>
              <a:rPr lang="en-US" sz="2801" dirty="0">
                <a:latin typeface="Arial" panose="020B0604020202020204" pitchFamily="34" charset="0"/>
              </a:rPr>
              <a:t>Migraine since birth</a:t>
            </a:r>
          </a:p>
          <a:p>
            <a:pPr marL="457200" indent="-457200">
              <a:spcBef>
                <a:spcPct val="20000"/>
              </a:spcBef>
              <a:buFont typeface="Arial" panose="020B0604020202020204" pitchFamily="34" charset="0"/>
              <a:buChar char="•"/>
            </a:pPr>
            <a:r>
              <a:rPr lang="en-US" sz="2801" dirty="0">
                <a:latin typeface="Arial" panose="020B0604020202020204" pitchFamily="34" charset="0"/>
              </a:rPr>
              <a:t>Misdiagnosed </a:t>
            </a:r>
          </a:p>
          <a:p>
            <a:pPr marL="457200" indent="-457200">
              <a:spcBef>
                <a:spcPct val="20000"/>
              </a:spcBef>
              <a:buFont typeface="Arial" panose="020B0604020202020204" pitchFamily="34" charset="0"/>
              <a:buChar char="•"/>
            </a:pPr>
            <a:r>
              <a:rPr lang="en-US" sz="2801" dirty="0">
                <a:latin typeface="Arial" panose="020B0604020202020204" pitchFamily="34" charset="0"/>
              </a:rPr>
              <a:t>No advanced degree </a:t>
            </a:r>
          </a:p>
          <a:p>
            <a:pPr marL="457200" indent="-457200">
              <a:spcBef>
                <a:spcPct val="20000"/>
              </a:spcBef>
              <a:buFont typeface="Arial" panose="020B0604020202020204" pitchFamily="34" charset="0"/>
              <a:buChar char="•"/>
            </a:pPr>
            <a:r>
              <a:rPr lang="en-US" sz="2801" dirty="0">
                <a:latin typeface="Arial" panose="020B0604020202020204" pitchFamily="34" charset="0"/>
              </a:rPr>
              <a:t>Left career behind</a:t>
            </a:r>
          </a:p>
          <a:p>
            <a:pPr marL="457200" indent="-457200">
              <a:spcBef>
                <a:spcPct val="20000"/>
              </a:spcBef>
              <a:buFont typeface="Arial" panose="020B0604020202020204" pitchFamily="34" charset="0"/>
              <a:buChar char="•"/>
            </a:pPr>
            <a:r>
              <a:rPr lang="en-US" sz="2801" dirty="0">
                <a:latin typeface="Arial" panose="020B0604020202020204" pitchFamily="34" charset="0"/>
              </a:rPr>
              <a:t>Canceled plans </a:t>
            </a:r>
          </a:p>
          <a:p>
            <a:pPr marL="457200" indent="-457200">
              <a:spcBef>
                <a:spcPct val="20000"/>
              </a:spcBef>
              <a:buFont typeface="Arial" panose="020B0604020202020204" pitchFamily="34" charset="0"/>
              <a:buChar char="•"/>
            </a:pPr>
            <a:r>
              <a:rPr lang="en-US" sz="2801" dirty="0">
                <a:latin typeface="Arial" panose="020B0604020202020204" pitchFamily="34" charset="0"/>
              </a:rPr>
              <a:t>2 of 3 daughters inherited</a:t>
            </a:r>
          </a:p>
        </p:txBody>
      </p:sp>
    </p:spTree>
    <p:extLst>
      <p:ext uri="{BB962C8B-B14F-4D97-AF65-F5344CB8AC3E}">
        <p14:creationId xmlns:p14="http://schemas.microsoft.com/office/powerpoint/2010/main" val="41892203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9E05A-2C9A-16C6-0044-936230BB5F9C}"/>
              </a:ext>
            </a:extLst>
          </p:cNvPr>
          <p:cNvSpPr>
            <a:spLocks noGrp="1"/>
          </p:cNvSpPr>
          <p:nvPr>
            <p:ph type="title"/>
          </p:nvPr>
        </p:nvSpPr>
        <p:spPr/>
        <p:txBody>
          <a:bodyPr/>
          <a:lstStyle/>
          <a:p>
            <a:r>
              <a:rPr lang="en-US" dirty="0"/>
              <a:t>Headache Is Underdiagnosed</a:t>
            </a:r>
          </a:p>
        </p:txBody>
      </p:sp>
      <p:sp>
        <p:nvSpPr>
          <p:cNvPr id="3" name="Text Placeholder 2">
            <a:extLst>
              <a:ext uri="{FF2B5EF4-FFF2-40B4-BE49-F238E27FC236}">
                <a16:creationId xmlns:a16="http://schemas.microsoft.com/office/drawing/2014/main" id="{F8682D80-C8ED-4F28-E637-57C89BF6B541}"/>
              </a:ext>
            </a:extLst>
          </p:cNvPr>
          <p:cNvSpPr>
            <a:spLocks noGrp="1"/>
          </p:cNvSpPr>
          <p:nvPr>
            <p:ph type="body" sz="quarter" idx="1"/>
          </p:nvPr>
        </p:nvSpPr>
        <p:spPr/>
        <p:txBody>
          <a:bodyPr>
            <a:normAutofit/>
          </a:bodyPr>
          <a:lstStyle/>
          <a:p>
            <a:r>
              <a:rPr lang="en-US" sz="1400" dirty="0"/>
              <a:t>Lipton RB, et al. </a:t>
            </a:r>
            <a:r>
              <a:rPr lang="en-US" sz="1400" i="1" dirty="0"/>
              <a:t>Headache</a:t>
            </a:r>
            <a:r>
              <a:rPr lang="en-US" sz="1400" dirty="0"/>
              <a:t>. 1998;38(2):87-96.</a:t>
            </a:r>
          </a:p>
        </p:txBody>
      </p:sp>
      <p:graphicFrame>
        <p:nvGraphicFramePr>
          <p:cNvPr id="4" name="Chart 3">
            <a:extLst>
              <a:ext uri="{FF2B5EF4-FFF2-40B4-BE49-F238E27FC236}">
                <a16:creationId xmlns:a16="http://schemas.microsoft.com/office/drawing/2014/main" id="{B6CDF39E-84B9-CE6A-0636-9D4B63C90096}"/>
              </a:ext>
            </a:extLst>
          </p:cNvPr>
          <p:cNvGraphicFramePr/>
          <p:nvPr>
            <p:extLst>
              <p:ext uri="{D42A27DB-BD31-4B8C-83A1-F6EECF244321}">
                <p14:modId xmlns:p14="http://schemas.microsoft.com/office/powerpoint/2010/main" val="3774287078"/>
              </p:ext>
            </p:extLst>
          </p:nvPr>
        </p:nvGraphicFramePr>
        <p:xfrm>
          <a:off x="2032000" y="990600"/>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A08687E-9AA0-E572-FB37-4E17C69EF3C2}"/>
              </a:ext>
            </a:extLst>
          </p:cNvPr>
          <p:cNvSpPr txBox="1"/>
          <p:nvPr/>
        </p:nvSpPr>
        <p:spPr>
          <a:xfrm>
            <a:off x="4973385" y="5153337"/>
            <a:ext cx="1366209" cy="369332"/>
          </a:xfrm>
          <a:prstGeom prst="rect">
            <a:avLst/>
          </a:prstGeom>
          <a:noFill/>
        </p:spPr>
        <p:txBody>
          <a:bodyPr wrap="square" rtlCol="0">
            <a:spAutoFit/>
          </a:bodyPr>
          <a:lstStyle/>
          <a:p>
            <a:pPr algn="ctr" eaLnBrk="1" fontAlgn="auto" hangingPunct="1">
              <a:spcBef>
                <a:spcPts val="0"/>
              </a:spcBef>
              <a:spcAft>
                <a:spcPts val="0"/>
              </a:spcAft>
            </a:pPr>
            <a:r>
              <a:rPr lang="en-US" dirty="0">
                <a:solidFill>
                  <a:srgbClr val="FFFFFF"/>
                </a:solidFill>
                <a:latin typeface="Arial"/>
                <a:cs typeface="+mn-cs"/>
              </a:rPr>
              <a:t>Diagnosed</a:t>
            </a:r>
          </a:p>
        </p:txBody>
      </p:sp>
      <p:sp>
        <p:nvSpPr>
          <p:cNvPr id="6" name="TextBox 5">
            <a:extLst>
              <a:ext uri="{FF2B5EF4-FFF2-40B4-BE49-F238E27FC236}">
                <a16:creationId xmlns:a16="http://schemas.microsoft.com/office/drawing/2014/main" id="{42C92B1F-C221-452C-7552-F92408E1CE63}"/>
              </a:ext>
            </a:extLst>
          </p:cNvPr>
          <p:cNvSpPr txBox="1"/>
          <p:nvPr/>
        </p:nvSpPr>
        <p:spPr>
          <a:xfrm>
            <a:off x="4881946" y="3304690"/>
            <a:ext cx="1561382" cy="369332"/>
          </a:xfrm>
          <a:prstGeom prst="rect">
            <a:avLst/>
          </a:prstGeom>
          <a:noFill/>
        </p:spPr>
        <p:txBody>
          <a:bodyPr wrap="square" rtlCol="0">
            <a:spAutoFit/>
          </a:bodyPr>
          <a:lstStyle/>
          <a:p>
            <a:pPr algn="ctr" eaLnBrk="1" fontAlgn="auto" hangingPunct="1">
              <a:spcBef>
                <a:spcPts val="0"/>
              </a:spcBef>
              <a:spcAft>
                <a:spcPts val="0"/>
              </a:spcAft>
            </a:pPr>
            <a:r>
              <a:rPr lang="en-US" dirty="0">
                <a:solidFill>
                  <a:srgbClr val="FFFFFF"/>
                </a:solidFill>
                <a:latin typeface="Arial"/>
                <a:cs typeface="+mn-cs"/>
              </a:rPr>
              <a:t>Undiagnosed</a:t>
            </a:r>
          </a:p>
        </p:txBody>
      </p:sp>
      <p:graphicFrame>
        <p:nvGraphicFramePr>
          <p:cNvPr id="7" name="Chart 6">
            <a:extLst>
              <a:ext uri="{FF2B5EF4-FFF2-40B4-BE49-F238E27FC236}">
                <a16:creationId xmlns:a16="http://schemas.microsoft.com/office/drawing/2014/main" id="{72FB29CE-8777-864A-CD70-EAEF427834B8}"/>
              </a:ext>
            </a:extLst>
          </p:cNvPr>
          <p:cNvGraphicFramePr/>
          <p:nvPr>
            <p:extLst>
              <p:ext uri="{D42A27DB-BD31-4B8C-83A1-F6EECF244321}">
                <p14:modId xmlns:p14="http://schemas.microsoft.com/office/powerpoint/2010/main" val="3280154610"/>
              </p:ext>
            </p:extLst>
          </p:nvPr>
        </p:nvGraphicFramePr>
        <p:xfrm>
          <a:off x="3914810" y="994502"/>
          <a:ext cx="980545" cy="5952708"/>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39564FF9-0EF1-FA80-49E1-514E926E535A}"/>
              </a:ext>
            </a:extLst>
          </p:cNvPr>
          <p:cNvSpPr txBox="1"/>
          <p:nvPr/>
        </p:nvSpPr>
        <p:spPr>
          <a:xfrm rot="16200000">
            <a:off x="2430701" y="3646189"/>
            <a:ext cx="2623429" cy="584775"/>
          </a:xfrm>
          <a:prstGeom prst="rect">
            <a:avLst/>
          </a:prstGeom>
          <a:noFill/>
        </p:spPr>
        <p:txBody>
          <a:bodyPr wrap="square" rtlCol="0">
            <a:spAutoFit/>
          </a:bodyPr>
          <a:lstStyle/>
          <a:p>
            <a:pPr algn="ctr" eaLnBrk="1" fontAlgn="auto" hangingPunct="1">
              <a:spcBef>
                <a:spcPts val="0"/>
              </a:spcBef>
              <a:spcAft>
                <a:spcPts val="0"/>
              </a:spcAft>
            </a:pPr>
            <a:r>
              <a:rPr lang="en-US" sz="1600" dirty="0">
                <a:solidFill>
                  <a:srgbClr val="655E5E"/>
                </a:solidFill>
                <a:latin typeface="Arial"/>
                <a:cs typeface="+mn-cs"/>
              </a:rPr>
              <a:t>Percentage of Patients with Headache</a:t>
            </a:r>
          </a:p>
        </p:txBody>
      </p:sp>
      <p:sp>
        <p:nvSpPr>
          <p:cNvPr id="9" name="Right Brace 8">
            <a:extLst>
              <a:ext uri="{FF2B5EF4-FFF2-40B4-BE49-F238E27FC236}">
                <a16:creationId xmlns:a16="http://schemas.microsoft.com/office/drawing/2014/main" id="{3D1736C5-C95E-C595-9A4E-205214DA44B7}"/>
              </a:ext>
            </a:extLst>
          </p:cNvPr>
          <p:cNvSpPr/>
          <p:nvPr/>
        </p:nvSpPr>
        <p:spPr>
          <a:xfrm>
            <a:off x="7630630" y="1618641"/>
            <a:ext cx="457200" cy="2011680"/>
          </a:xfrm>
          <a:prstGeom prst="rightBrace">
            <a:avLst>
              <a:gd name="adj1" fmla="val 109131"/>
              <a:gd name="adj2" fmla="val 49605"/>
            </a:avLst>
          </a:prstGeom>
          <a:noFill/>
          <a:ln w="28575"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D0C0C"/>
              </a:solidFill>
              <a:effectLst/>
              <a:uLnTx/>
              <a:uFillTx/>
              <a:latin typeface="Arial"/>
              <a:ea typeface="+mn-ea"/>
              <a:cs typeface="+mn-cs"/>
            </a:endParaRPr>
          </a:p>
        </p:txBody>
      </p:sp>
      <p:sp>
        <p:nvSpPr>
          <p:cNvPr id="10" name="TextBox 9">
            <a:extLst>
              <a:ext uri="{FF2B5EF4-FFF2-40B4-BE49-F238E27FC236}">
                <a16:creationId xmlns:a16="http://schemas.microsoft.com/office/drawing/2014/main" id="{339EE4C3-7024-718D-C763-75EACB18D51E}"/>
              </a:ext>
            </a:extLst>
          </p:cNvPr>
          <p:cNvSpPr txBox="1"/>
          <p:nvPr/>
        </p:nvSpPr>
        <p:spPr>
          <a:xfrm>
            <a:off x="8120993" y="2151378"/>
            <a:ext cx="3032560" cy="923330"/>
          </a:xfrm>
          <a:prstGeom prst="rect">
            <a:avLst/>
          </a:prstGeom>
          <a:solidFill>
            <a:srgbClr val="1B3255"/>
          </a:solidFill>
        </p:spPr>
        <p:txBody>
          <a:bodyPr wrap="square" lIns="0" rIns="0" rtlCol="0"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cs typeface="+mn-cs"/>
              </a:rPr>
              <a:t>Includes 24% who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cs typeface="+mn-cs"/>
              </a:rPr>
              <a:t>consulted about headache</a:t>
            </a:r>
          </a:p>
        </p:txBody>
      </p:sp>
    </p:spTree>
    <p:extLst>
      <p:ext uri="{BB962C8B-B14F-4D97-AF65-F5344CB8AC3E}">
        <p14:creationId xmlns:p14="http://schemas.microsoft.com/office/powerpoint/2010/main" val="161258029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2545F-75E4-74B9-ED50-D393F090836C}"/>
              </a:ext>
            </a:extLst>
          </p:cNvPr>
          <p:cNvSpPr>
            <a:spLocks noGrp="1"/>
          </p:cNvSpPr>
          <p:nvPr>
            <p:ph type="title"/>
          </p:nvPr>
        </p:nvSpPr>
        <p:spPr/>
        <p:txBody>
          <a:bodyPr>
            <a:normAutofit/>
          </a:bodyPr>
          <a:lstStyle/>
          <a:p>
            <a:r>
              <a:rPr lang="en-US" dirty="0"/>
              <a:t>Take a History!</a:t>
            </a:r>
          </a:p>
        </p:txBody>
      </p:sp>
      <p:sp>
        <p:nvSpPr>
          <p:cNvPr id="3" name="Text Placeholder 2">
            <a:extLst>
              <a:ext uri="{FF2B5EF4-FFF2-40B4-BE49-F238E27FC236}">
                <a16:creationId xmlns:a16="http://schemas.microsoft.com/office/drawing/2014/main" id="{01389233-5F46-783D-D0CB-047C415D123E}"/>
              </a:ext>
            </a:extLst>
          </p:cNvPr>
          <p:cNvSpPr>
            <a:spLocks noGrp="1"/>
          </p:cNvSpPr>
          <p:nvPr>
            <p:ph type="body" sz="quarter" idx="1"/>
          </p:nvPr>
        </p:nvSpPr>
        <p:spPr/>
        <p:txBody>
          <a:bodyPr/>
          <a:lstStyle/>
          <a:p>
            <a:endParaRPr lang="en-US"/>
          </a:p>
        </p:txBody>
      </p:sp>
      <p:sp>
        <p:nvSpPr>
          <p:cNvPr id="4" name="Rectangle 3">
            <a:extLst>
              <a:ext uri="{FF2B5EF4-FFF2-40B4-BE49-F238E27FC236}">
                <a16:creationId xmlns:a16="http://schemas.microsoft.com/office/drawing/2014/main" id="{CAE7A545-8769-28EA-E3EA-E4FC90BA8453}"/>
              </a:ext>
            </a:extLst>
          </p:cNvPr>
          <p:cNvSpPr txBox="1">
            <a:spLocks noChangeArrowheads="1"/>
          </p:cNvSpPr>
          <p:nvPr/>
        </p:nvSpPr>
        <p:spPr bwMode="auto">
          <a:xfrm>
            <a:off x="1066800" y="1417639"/>
            <a:ext cx="92964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45791" dir="2021404" algn="ctr" rotWithShape="0">
                    <a:srgbClr val="000000"/>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0000"/>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31"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37"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43"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49" indent="-228603" algn="l" defTabSz="91441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eaLnBrk="1" hangingPunct="1">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Where is the pain?</a:t>
            </a:r>
          </a:p>
          <a:p>
            <a:pPr marR="0" lvl="0" algn="l" defTabSz="914400" rtl="0" eaLnBrk="1" fontAlgn="base" latinLnBrk="0" hangingPunct="1">
              <a:lnSpc>
                <a:spcPct val="100000"/>
              </a:lnSpc>
              <a:spcBef>
                <a:spcPct val="20000"/>
              </a:spcBef>
              <a:spcAft>
                <a:spcPct val="0"/>
              </a:spcAft>
              <a:buClrTx/>
              <a:buSzPct val="80000"/>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Dull, throbbing, shooting, burning?</a:t>
            </a:r>
          </a:p>
          <a:p>
            <a:pPr marR="0" lvl="0" algn="l" defTabSz="914400" rtl="0" eaLnBrk="1" fontAlgn="base" latinLnBrk="0" hangingPunct="1">
              <a:lnSpc>
                <a:spcPct val="100000"/>
              </a:lnSpc>
              <a:spcBef>
                <a:spcPct val="20000"/>
              </a:spcBef>
              <a:spcAft>
                <a:spcPct val="0"/>
              </a:spcAft>
              <a:buClrTx/>
              <a:buSzPct val="80000"/>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Effect of physical exertion?</a:t>
            </a:r>
          </a:p>
          <a:p>
            <a:pPr marR="0" lvl="0" algn="l" defTabSz="914400" rtl="0" eaLnBrk="1" fontAlgn="base" latinLnBrk="0" hangingPunct="1">
              <a:lnSpc>
                <a:spcPct val="100000"/>
              </a:lnSpc>
              <a:spcBef>
                <a:spcPct val="20000"/>
              </a:spcBef>
              <a:spcAft>
                <a:spcPct val="0"/>
              </a:spcAft>
              <a:buClrTx/>
              <a:buSzPct val="80000"/>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Nausea or vomiting?</a:t>
            </a:r>
          </a:p>
          <a:p>
            <a:pPr marR="0" lvl="0" algn="l" defTabSz="914400" rtl="0" eaLnBrk="1" fontAlgn="base" latinLnBrk="0" hangingPunct="1">
              <a:lnSpc>
                <a:spcPct val="100000"/>
              </a:lnSpc>
              <a:spcBef>
                <a:spcPct val="20000"/>
              </a:spcBef>
              <a:spcAft>
                <a:spcPct val="0"/>
              </a:spcAft>
              <a:buClrTx/>
              <a:buSzPct val="80000"/>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Sensitive to light, sound, odors?</a:t>
            </a:r>
          </a:p>
          <a:p>
            <a:pPr marR="0" lvl="0" algn="l" defTabSz="914400" rtl="0" eaLnBrk="1" fontAlgn="base" latinLnBrk="0" hangingPunct="1">
              <a:lnSpc>
                <a:spcPct val="100000"/>
              </a:lnSpc>
              <a:spcBef>
                <a:spcPct val="20000"/>
              </a:spcBef>
              <a:spcAft>
                <a:spcPct val="0"/>
              </a:spcAft>
              <a:buClrTx/>
              <a:buSzPct val="80000"/>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Neck pain? Muscle tension?</a:t>
            </a:r>
          </a:p>
          <a:p>
            <a:pPr marR="0" lvl="0" algn="l" defTabSz="914400" rtl="0" eaLnBrk="1" fontAlgn="base" latinLnBrk="0" hangingPunct="1">
              <a:lnSpc>
                <a:spcPct val="100000"/>
              </a:lnSpc>
              <a:spcBef>
                <a:spcPct val="20000"/>
              </a:spcBef>
              <a:spcAft>
                <a:spcPct val="0"/>
              </a:spcAft>
              <a:buClrTx/>
              <a:buSzPct val="80000"/>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Autonomic features?</a:t>
            </a:r>
          </a:p>
          <a:p>
            <a:pPr marR="0" lvl="0" algn="l" defTabSz="914400" rtl="0" eaLnBrk="1" fontAlgn="base" latinLnBrk="0" hangingPunct="1">
              <a:lnSpc>
                <a:spcPct val="100000"/>
              </a:lnSpc>
              <a:spcBef>
                <a:spcPct val="20000"/>
              </a:spcBef>
              <a:spcAft>
                <a:spcPct val="0"/>
              </a:spcAft>
              <a:buClrTx/>
              <a:buSzPct val="80000"/>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Physical changes? </a:t>
            </a:r>
          </a:p>
          <a:p>
            <a:pPr marR="0" lvl="0" algn="l" defTabSz="914400" rtl="0" eaLnBrk="1" fontAlgn="base" latinLnBrk="0" hangingPunct="1">
              <a:lnSpc>
                <a:spcPct val="100000"/>
              </a:lnSpc>
              <a:spcBef>
                <a:spcPct val="20000"/>
              </a:spcBef>
              <a:spcAft>
                <a:spcPct val="0"/>
              </a:spcAft>
              <a:buClrTx/>
              <a:buSzPct val="80000"/>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Neurologic symptoms?</a:t>
            </a:r>
          </a:p>
          <a:p>
            <a:pPr marR="0" lvl="0" algn="l" defTabSz="914400" rtl="0" eaLnBrk="1" fontAlgn="base" latinLnBrk="0" hangingPunct="1">
              <a:lnSpc>
                <a:spcPct val="100000"/>
              </a:lnSpc>
              <a:spcBef>
                <a:spcPct val="20000"/>
              </a:spcBef>
              <a:spcAft>
                <a:spcPct val="0"/>
              </a:spcAft>
              <a:buClrTx/>
              <a:buSzPct val="80000"/>
              <a:tabLst/>
              <a:defRPr/>
            </a:pPr>
            <a:r>
              <a:rPr kumimoji="0" lang="en-US" sz="24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Past headache history?</a:t>
            </a:r>
          </a:p>
        </p:txBody>
      </p:sp>
      <p:pic>
        <p:nvPicPr>
          <p:cNvPr id="5" name="Picture 4">
            <a:extLst>
              <a:ext uri="{FF2B5EF4-FFF2-40B4-BE49-F238E27FC236}">
                <a16:creationId xmlns:a16="http://schemas.microsoft.com/office/drawing/2014/main" id="{CE0334E1-D254-3A0E-DA0D-05592FF277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91" t="1695" r="2542" b="1695"/>
          <a:stretch>
            <a:fillRect/>
          </a:stretch>
        </p:blipFill>
        <p:spPr bwMode="auto">
          <a:xfrm>
            <a:off x="7772400" y="1699420"/>
            <a:ext cx="2819400" cy="4343400"/>
          </a:xfrm>
          <a:prstGeom prst="rect">
            <a:avLst/>
          </a:prstGeom>
          <a:noFill/>
          <a:ln w="381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4675285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C600-D556-C0EB-BF52-CFC5F1D3C2C6}"/>
              </a:ext>
            </a:extLst>
          </p:cNvPr>
          <p:cNvSpPr>
            <a:spLocks noGrp="1"/>
          </p:cNvSpPr>
          <p:nvPr>
            <p:ph type="title"/>
          </p:nvPr>
        </p:nvSpPr>
        <p:spPr/>
        <p:txBody>
          <a:bodyPr>
            <a:normAutofit/>
          </a:bodyPr>
          <a:lstStyle/>
          <a:p>
            <a:r>
              <a:rPr lang="en-US" dirty="0"/>
              <a:t>3-Question Screener: ID Migraine</a:t>
            </a:r>
          </a:p>
        </p:txBody>
      </p:sp>
      <p:sp>
        <p:nvSpPr>
          <p:cNvPr id="3" name="Text Placeholder 2">
            <a:extLst>
              <a:ext uri="{FF2B5EF4-FFF2-40B4-BE49-F238E27FC236}">
                <a16:creationId xmlns:a16="http://schemas.microsoft.com/office/drawing/2014/main" id="{2471EC12-7104-2AD9-A9AA-8C1EAF6AA348}"/>
              </a:ext>
            </a:extLst>
          </p:cNvPr>
          <p:cNvSpPr>
            <a:spLocks noGrp="1"/>
          </p:cNvSpPr>
          <p:nvPr>
            <p:ph type="body" sz="quarter" idx="1"/>
          </p:nvPr>
        </p:nvSpPr>
        <p:spPr/>
        <p:txBody>
          <a:bodyPr>
            <a:normAutofit/>
          </a:bodyPr>
          <a:lstStyle/>
          <a:p>
            <a:r>
              <a:rPr lang="en-US" sz="1400" dirty="0"/>
              <a:t>Lipton RB, et al. </a:t>
            </a:r>
            <a:r>
              <a:rPr lang="en-US" sz="1400" i="1" dirty="0"/>
              <a:t>Neurology</a:t>
            </a:r>
            <a:r>
              <a:rPr lang="en-US" sz="1400" dirty="0"/>
              <a:t>. 2003;61(3):375-382.</a:t>
            </a:r>
          </a:p>
        </p:txBody>
      </p:sp>
      <p:pic>
        <p:nvPicPr>
          <p:cNvPr id="4" name="Content Placeholder 5">
            <a:extLst>
              <a:ext uri="{FF2B5EF4-FFF2-40B4-BE49-F238E27FC236}">
                <a16:creationId xmlns:a16="http://schemas.microsoft.com/office/drawing/2014/main" id="{E8473AC2-7DEE-4555-B255-270E92D8D5AD}"/>
              </a:ext>
            </a:extLst>
          </p:cNvPr>
          <p:cNvPicPr>
            <a:picLocks/>
          </p:cNvPicPr>
          <p:nvPr/>
        </p:nvPicPr>
        <p:blipFill>
          <a:blip r:embed="rId2"/>
          <a:stretch>
            <a:fillRect/>
          </a:stretch>
        </p:blipFill>
        <p:spPr>
          <a:xfrm>
            <a:off x="572377" y="2111940"/>
            <a:ext cx="3560900" cy="2194560"/>
          </a:xfrm>
          <a:prstGeom prst="rect">
            <a:avLst/>
          </a:prstGeom>
          <a:ln>
            <a:solidFill>
              <a:srgbClr val="FFFFFF">
                <a:lumMod val="50000"/>
              </a:srgbClr>
            </a:solidFill>
          </a:ln>
        </p:spPr>
      </p:pic>
      <p:sp>
        <p:nvSpPr>
          <p:cNvPr id="5" name="Rectangle 4">
            <a:extLst>
              <a:ext uri="{FF2B5EF4-FFF2-40B4-BE49-F238E27FC236}">
                <a16:creationId xmlns:a16="http://schemas.microsoft.com/office/drawing/2014/main" id="{5BB2807A-C863-DB8D-1642-EC47682736AD}"/>
              </a:ext>
            </a:extLst>
          </p:cNvPr>
          <p:cNvSpPr/>
          <p:nvPr/>
        </p:nvSpPr>
        <p:spPr>
          <a:xfrm>
            <a:off x="572996" y="4316165"/>
            <a:ext cx="3559663" cy="1005840"/>
          </a:xfrm>
          <a:prstGeom prst="rect">
            <a:avLst/>
          </a:prstGeom>
        </p:spPr>
        <p:txBody>
          <a:bodyPr wrap="square" lIns="0" tIns="0" rIns="0" bIns="0" anchor="t">
            <a:noAutofit/>
          </a:bodyPr>
          <a:lstStyle/>
          <a:p>
            <a:pPr algn="ctr" eaLnBrk="1" fontAlgn="auto" hangingPunct="1">
              <a:spcBef>
                <a:spcPts val="0"/>
              </a:spcBef>
              <a:spcAft>
                <a:spcPts val="0"/>
              </a:spcAft>
            </a:pPr>
            <a:r>
              <a:rPr lang="en-US" sz="2800" b="1" dirty="0">
                <a:solidFill>
                  <a:srgbClr val="CA2526"/>
                </a:solidFill>
                <a:latin typeface="Arial"/>
                <a:cs typeface="+mn-cs"/>
              </a:rPr>
              <a:t>P</a:t>
            </a:r>
            <a:r>
              <a:rPr lang="en-US" b="1" dirty="0">
                <a:solidFill>
                  <a:srgbClr val="0D0C0C"/>
                </a:solidFill>
                <a:latin typeface="Arial"/>
                <a:cs typeface="+mn-cs"/>
              </a:rPr>
              <a:t>hotophobia</a:t>
            </a:r>
          </a:p>
          <a:p>
            <a:pPr algn="ctr" eaLnBrk="1" fontAlgn="auto" hangingPunct="1">
              <a:spcBef>
                <a:spcPts val="0"/>
              </a:spcBef>
              <a:spcAft>
                <a:spcPts val="0"/>
              </a:spcAft>
            </a:pPr>
            <a:r>
              <a:rPr lang="en-US" dirty="0">
                <a:solidFill>
                  <a:srgbClr val="0D0C0C"/>
                </a:solidFill>
                <a:latin typeface="Arial"/>
                <a:cs typeface="+mn-cs"/>
              </a:rPr>
              <a:t>Does light bother you </a:t>
            </a:r>
          </a:p>
          <a:p>
            <a:pPr algn="ctr" eaLnBrk="1" fontAlgn="auto" hangingPunct="1">
              <a:spcBef>
                <a:spcPts val="0"/>
              </a:spcBef>
              <a:spcAft>
                <a:spcPts val="0"/>
              </a:spcAft>
            </a:pPr>
            <a:r>
              <a:rPr lang="en-US" dirty="0">
                <a:solidFill>
                  <a:srgbClr val="0D0C0C"/>
                </a:solidFill>
                <a:latin typeface="Arial"/>
                <a:cs typeface="+mn-cs"/>
              </a:rPr>
              <a:t>when you have a headache?</a:t>
            </a:r>
          </a:p>
        </p:txBody>
      </p:sp>
      <p:pic>
        <p:nvPicPr>
          <p:cNvPr id="6" name="Picture 5">
            <a:extLst>
              <a:ext uri="{FF2B5EF4-FFF2-40B4-BE49-F238E27FC236}">
                <a16:creationId xmlns:a16="http://schemas.microsoft.com/office/drawing/2014/main" id="{3DAF0CA8-98E2-3AAE-93A9-377A762E7256}"/>
              </a:ext>
            </a:extLst>
          </p:cNvPr>
          <p:cNvPicPr>
            <a:picLocks/>
          </p:cNvPicPr>
          <p:nvPr/>
        </p:nvPicPr>
        <p:blipFill>
          <a:blip r:embed="rId3"/>
          <a:stretch>
            <a:fillRect/>
          </a:stretch>
        </p:blipFill>
        <p:spPr>
          <a:xfrm>
            <a:off x="4611677" y="2111941"/>
            <a:ext cx="2968646" cy="2194560"/>
          </a:xfrm>
          <a:prstGeom prst="rect">
            <a:avLst/>
          </a:prstGeom>
          <a:ln>
            <a:solidFill>
              <a:srgbClr val="FFFFFF">
                <a:lumMod val="50000"/>
              </a:srgbClr>
            </a:solidFill>
          </a:ln>
        </p:spPr>
      </p:pic>
      <p:sp>
        <p:nvSpPr>
          <p:cNvPr id="7" name="Rectangle 6">
            <a:extLst>
              <a:ext uri="{FF2B5EF4-FFF2-40B4-BE49-F238E27FC236}">
                <a16:creationId xmlns:a16="http://schemas.microsoft.com/office/drawing/2014/main" id="{120E09F0-CF04-B43A-BD18-0E86B7551C32}"/>
              </a:ext>
            </a:extLst>
          </p:cNvPr>
          <p:cNvSpPr/>
          <p:nvPr/>
        </p:nvSpPr>
        <p:spPr>
          <a:xfrm>
            <a:off x="4600525" y="4316165"/>
            <a:ext cx="2990951" cy="1005840"/>
          </a:xfrm>
          <a:prstGeom prst="rect">
            <a:avLst/>
          </a:prstGeom>
        </p:spPr>
        <p:txBody>
          <a:bodyPr wrap="square" lIns="0" tIns="0" rIns="0" bIns="0" anchor="t">
            <a:noAutofit/>
          </a:bodyPr>
          <a:lstStyle/>
          <a:p>
            <a:pPr algn="ctr" eaLnBrk="1" fontAlgn="auto" hangingPunct="1">
              <a:spcBef>
                <a:spcPts val="0"/>
              </a:spcBef>
              <a:spcAft>
                <a:spcPts val="0"/>
              </a:spcAft>
            </a:pPr>
            <a:r>
              <a:rPr lang="en-US" sz="2800" b="1" dirty="0">
                <a:solidFill>
                  <a:srgbClr val="CA2526"/>
                </a:solidFill>
                <a:latin typeface="Arial"/>
                <a:cs typeface="+mn-cs"/>
              </a:rPr>
              <a:t>I</a:t>
            </a:r>
            <a:r>
              <a:rPr lang="en-US" b="1" dirty="0">
                <a:solidFill>
                  <a:srgbClr val="0D0C0C"/>
                </a:solidFill>
                <a:latin typeface="Arial"/>
                <a:cs typeface="+mn-cs"/>
              </a:rPr>
              <a:t>mpairment</a:t>
            </a:r>
          </a:p>
          <a:p>
            <a:pPr algn="ctr" eaLnBrk="1" fontAlgn="auto" hangingPunct="1">
              <a:spcBef>
                <a:spcPts val="0"/>
              </a:spcBef>
              <a:spcAft>
                <a:spcPts val="0"/>
              </a:spcAft>
            </a:pPr>
            <a:r>
              <a:rPr lang="en-US" dirty="0">
                <a:solidFill>
                  <a:srgbClr val="0D0C0C"/>
                </a:solidFill>
                <a:latin typeface="Arial"/>
                <a:cs typeface="+mn-cs"/>
              </a:rPr>
              <a:t>H</a:t>
            </a:r>
            <a:r>
              <a:rPr lang="en-US" spc="-30" dirty="0">
                <a:solidFill>
                  <a:srgbClr val="0D0C0C"/>
                </a:solidFill>
                <a:latin typeface="Arial"/>
                <a:cs typeface="+mn-cs"/>
              </a:rPr>
              <a:t>as headache limited activity (≥1 day) in the last 3 months?</a:t>
            </a:r>
          </a:p>
        </p:txBody>
      </p:sp>
      <p:pic>
        <p:nvPicPr>
          <p:cNvPr id="8" name="Picture 7">
            <a:extLst>
              <a:ext uri="{FF2B5EF4-FFF2-40B4-BE49-F238E27FC236}">
                <a16:creationId xmlns:a16="http://schemas.microsoft.com/office/drawing/2014/main" id="{21EBC823-F899-5F13-136A-EEB93FA1D956}"/>
              </a:ext>
            </a:extLst>
          </p:cNvPr>
          <p:cNvPicPr>
            <a:picLocks/>
          </p:cNvPicPr>
          <p:nvPr/>
        </p:nvPicPr>
        <p:blipFill>
          <a:blip r:embed="rId4"/>
          <a:stretch>
            <a:fillRect/>
          </a:stretch>
        </p:blipFill>
        <p:spPr>
          <a:xfrm>
            <a:off x="7982856" y="2111941"/>
            <a:ext cx="3566160" cy="2194560"/>
          </a:xfrm>
          <a:prstGeom prst="rect">
            <a:avLst/>
          </a:prstGeom>
          <a:ln>
            <a:solidFill>
              <a:srgbClr val="FFFFFF">
                <a:lumMod val="50000"/>
              </a:srgbClr>
            </a:solidFill>
          </a:ln>
        </p:spPr>
      </p:pic>
      <p:sp>
        <p:nvSpPr>
          <p:cNvPr id="9" name="Rectangle 8">
            <a:extLst>
              <a:ext uri="{FF2B5EF4-FFF2-40B4-BE49-F238E27FC236}">
                <a16:creationId xmlns:a16="http://schemas.microsoft.com/office/drawing/2014/main" id="{329EA42F-77EF-407C-6256-9146EB772B0A}"/>
              </a:ext>
            </a:extLst>
          </p:cNvPr>
          <p:cNvSpPr/>
          <p:nvPr/>
        </p:nvSpPr>
        <p:spPr>
          <a:xfrm>
            <a:off x="8000929" y="4316165"/>
            <a:ext cx="3530014" cy="1005840"/>
          </a:xfrm>
          <a:prstGeom prst="rect">
            <a:avLst/>
          </a:prstGeom>
        </p:spPr>
        <p:txBody>
          <a:bodyPr wrap="square" lIns="0" tIns="0" rIns="0" bIns="0" anchor="t">
            <a:noAutofit/>
          </a:bodyPr>
          <a:lstStyle/>
          <a:p>
            <a:pPr algn="ctr" eaLnBrk="1" fontAlgn="auto" hangingPunct="1">
              <a:spcBef>
                <a:spcPts val="0"/>
              </a:spcBef>
              <a:spcAft>
                <a:spcPts val="0"/>
              </a:spcAft>
            </a:pPr>
            <a:r>
              <a:rPr lang="en-US" sz="2800" b="1" dirty="0">
                <a:solidFill>
                  <a:srgbClr val="CA2526"/>
                </a:solidFill>
                <a:latin typeface="Arial"/>
                <a:cs typeface="+mn-cs"/>
              </a:rPr>
              <a:t>N</a:t>
            </a:r>
            <a:r>
              <a:rPr lang="en-US" b="1" dirty="0">
                <a:solidFill>
                  <a:srgbClr val="0D0C0C"/>
                </a:solidFill>
                <a:latin typeface="Arial"/>
                <a:cs typeface="+mn-cs"/>
              </a:rPr>
              <a:t>ausea</a:t>
            </a:r>
          </a:p>
          <a:p>
            <a:pPr algn="ctr" eaLnBrk="1" fontAlgn="auto" hangingPunct="1">
              <a:spcBef>
                <a:spcPts val="0"/>
              </a:spcBef>
              <a:spcAft>
                <a:spcPts val="0"/>
              </a:spcAft>
            </a:pPr>
            <a:r>
              <a:rPr lang="en-US" dirty="0">
                <a:solidFill>
                  <a:srgbClr val="0D0C0C"/>
                </a:solidFill>
                <a:latin typeface="Arial"/>
                <a:cs typeface="+mn-cs"/>
              </a:rPr>
              <a:t>Are you sick to your stomach when you have a headache?</a:t>
            </a:r>
          </a:p>
        </p:txBody>
      </p:sp>
      <p:sp>
        <p:nvSpPr>
          <p:cNvPr id="10" name="Rectangle 9">
            <a:extLst>
              <a:ext uri="{FF2B5EF4-FFF2-40B4-BE49-F238E27FC236}">
                <a16:creationId xmlns:a16="http://schemas.microsoft.com/office/drawing/2014/main" id="{A2301215-22DA-569A-5145-D4275D286B32}"/>
              </a:ext>
            </a:extLst>
          </p:cNvPr>
          <p:cNvSpPr/>
          <p:nvPr/>
        </p:nvSpPr>
        <p:spPr>
          <a:xfrm>
            <a:off x="3352800" y="1529838"/>
            <a:ext cx="5486400" cy="411480"/>
          </a:xfrm>
          <a:prstGeom prst="rect">
            <a:avLst/>
          </a:prstGeom>
          <a:solidFill>
            <a:srgbClr val="CA2526"/>
          </a:solidFill>
          <a:ln w="9525" cap="flat" cmpd="sng" algn="ctr">
            <a:solidFill>
              <a:srgbClr val="FFFFFF">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Arial"/>
                <a:ea typeface="+mn-ea"/>
                <a:cs typeface="+mn-cs"/>
              </a:rPr>
              <a:t>“</a:t>
            </a:r>
            <a:r>
              <a:rPr kumimoji="0" lang="en-US" sz="2400" b="1" i="0" u="none" strike="noStrike" kern="0" cap="none" spc="0" normalizeH="0" baseline="0" noProof="0" dirty="0">
                <a:ln>
                  <a:noFill/>
                </a:ln>
                <a:solidFill>
                  <a:srgbClr val="FFFFFF"/>
                </a:solidFill>
                <a:effectLst/>
                <a:uLnTx/>
                <a:uFillTx/>
                <a:latin typeface="Arial"/>
                <a:ea typeface="+mn-ea"/>
                <a:cs typeface="+mn-cs"/>
              </a:rPr>
              <a:t>PIN</a:t>
            </a:r>
            <a:r>
              <a:rPr kumimoji="0" lang="en-US" sz="2400" b="0" i="0" u="none" strike="noStrike" kern="0" cap="none" spc="0" normalizeH="0" baseline="0" noProof="0" dirty="0">
                <a:ln>
                  <a:noFill/>
                </a:ln>
                <a:solidFill>
                  <a:srgbClr val="FFFFFF"/>
                </a:solidFill>
                <a:effectLst/>
                <a:uLnTx/>
                <a:uFillTx/>
                <a:latin typeface="Arial"/>
                <a:ea typeface="+mn-ea"/>
                <a:cs typeface="+mn-cs"/>
              </a:rPr>
              <a:t>” the migraine diagnosis</a:t>
            </a:r>
          </a:p>
        </p:txBody>
      </p:sp>
      <p:sp>
        <p:nvSpPr>
          <p:cNvPr id="11" name="Rectangle 10">
            <a:extLst>
              <a:ext uri="{FF2B5EF4-FFF2-40B4-BE49-F238E27FC236}">
                <a16:creationId xmlns:a16="http://schemas.microsoft.com/office/drawing/2014/main" id="{59DBD55A-1436-3ABC-53D0-E6F5B713F98D}"/>
              </a:ext>
            </a:extLst>
          </p:cNvPr>
          <p:cNvSpPr/>
          <p:nvPr/>
        </p:nvSpPr>
        <p:spPr>
          <a:xfrm>
            <a:off x="3600326" y="5568373"/>
            <a:ext cx="4991347" cy="385548"/>
          </a:xfrm>
          <a:prstGeom prst="rect">
            <a:avLst/>
          </a:prstGeom>
          <a:solidFill>
            <a:srgbClr val="1B3255">
              <a:lumMod val="20000"/>
              <a:lumOff val="80000"/>
            </a:srgbClr>
          </a:solidFill>
          <a:ln>
            <a:solidFill>
              <a:srgbClr val="FFFFFF">
                <a:lumMod val="50000"/>
              </a:srgbClr>
            </a:solidFill>
          </a:ln>
        </p:spPr>
        <p:txBody>
          <a:bodyPr lIns="0" tIns="0" rIns="0" bIns="0" anchor="ctr">
            <a:noAutofit/>
          </a:bodyPr>
          <a:lstStyle/>
          <a:p>
            <a:pPr marL="0" marR="0" lvl="0" indent="0" algn="ctr" defTabSz="914400" eaLnBrk="1" fontAlgn="auto" latinLnBrk="0" hangingPunct="1">
              <a:lnSpc>
                <a:spcPct val="100000"/>
              </a:lnSpc>
              <a:spcBef>
                <a:spcPts val="0"/>
              </a:spcBef>
              <a:spcAft>
                <a:spcPts val="0"/>
              </a:spcAft>
              <a:buClrTx/>
              <a:buSzTx/>
              <a:buFont typeface="Wingdings" panose="05000000000000000000" pitchFamily="2" charset="2"/>
              <a:buNone/>
              <a:tabLst/>
              <a:defRPr/>
            </a:pPr>
            <a:r>
              <a:rPr kumimoji="0" lang="en-US" altLang="en-US" sz="1800" b="1" i="0" u="none" strike="noStrike" kern="0" cap="none" spc="0" normalizeH="0" baseline="0" noProof="0" dirty="0">
                <a:ln>
                  <a:noFill/>
                </a:ln>
                <a:solidFill>
                  <a:srgbClr val="0D0C0C"/>
                </a:solidFill>
                <a:effectLst/>
                <a:uLnTx/>
                <a:uFillTx/>
                <a:latin typeface="Arial"/>
                <a:ea typeface="ＭＳ Ｐゴシック" panose="020B0600070205080204" pitchFamily="34" charset="-128"/>
              </a:rPr>
              <a:t>“Yes” </a:t>
            </a:r>
            <a:r>
              <a:rPr kumimoji="0" lang="en-US" altLang="en-US" sz="1800" b="0" i="0" u="none" strike="noStrike" kern="0" cap="none" spc="0" normalizeH="0" baseline="0" noProof="0" dirty="0">
                <a:ln>
                  <a:noFill/>
                </a:ln>
                <a:solidFill>
                  <a:srgbClr val="0D0C0C"/>
                </a:solidFill>
                <a:effectLst/>
                <a:uLnTx/>
                <a:uFillTx/>
                <a:latin typeface="Arial"/>
                <a:ea typeface="ＭＳ Ｐゴシック" panose="020B0600070205080204" pitchFamily="34" charset="-128"/>
              </a:rPr>
              <a:t>to</a:t>
            </a:r>
            <a:r>
              <a:rPr kumimoji="0" lang="en-US" altLang="en-US" sz="1800" b="1" i="0" u="none" strike="noStrike" kern="0" cap="none" spc="0" normalizeH="0" baseline="0" noProof="0" dirty="0">
                <a:ln>
                  <a:noFill/>
                </a:ln>
                <a:solidFill>
                  <a:srgbClr val="0D0C0C"/>
                </a:solidFill>
                <a:effectLst/>
                <a:uLnTx/>
                <a:uFillTx/>
                <a:latin typeface="Arial"/>
                <a:ea typeface="ＭＳ Ｐゴシック" panose="020B0600070205080204" pitchFamily="34" charset="-128"/>
              </a:rPr>
              <a:t> 2 </a:t>
            </a:r>
            <a:r>
              <a:rPr kumimoji="0" lang="en-US" altLang="en-US" sz="1800" b="1" i="0" u="sng" strike="noStrike" kern="0" cap="none" spc="0" normalizeH="0" baseline="0" noProof="0" dirty="0">
                <a:ln>
                  <a:noFill/>
                </a:ln>
                <a:solidFill>
                  <a:srgbClr val="0D0C0C"/>
                </a:solidFill>
                <a:effectLst/>
                <a:uLnTx/>
                <a:uFillTx/>
                <a:latin typeface="Arial"/>
                <a:ea typeface="ＭＳ Ｐゴシック" panose="020B0600070205080204" pitchFamily="34" charset="-128"/>
              </a:rPr>
              <a:t>or</a:t>
            </a:r>
            <a:r>
              <a:rPr kumimoji="0" lang="en-US" altLang="en-US" sz="1800" b="1" i="0" u="none" strike="noStrike" kern="0" cap="none" spc="0" normalizeH="0" baseline="0" noProof="0" dirty="0">
                <a:ln>
                  <a:noFill/>
                </a:ln>
                <a:solidFill>
                  <a:srgbClr val="0D0C0C"/>
                </a:solidFill>
                <a:effectLst/>
                <a:uLnTx/>
                <a:uFillTx/>
                <a:latin typeface="Arial"/>
                <a:ea typeface="ＭＳ Ｐゴシック" panose="020B0600070205080204" pitchFamily="34" charset="-128"/>
              </a:rPr>
              <a:t> 3 </a:t>
            </a:r>
            <a:r>
              <a:rPr kumimoji="0" lang="en-US" altLang="en-US" sz="1800" b="0" i="0" u="none" strike="noStrike" kern="0" cap="none" spc="0" normalizeH="0" baseline="0" noProof="0" dirty="0">
                <a:ln>
                  <a:noFill/>
                </a:ln>
                <a:solidFill>
                  <a:srgbClr val="0D0C0C"/>
                </a:solidFill>
                <a:effectLst/>
                <a:uLnTx/>
                <a:uFillTx/>
                <a:latin typeface="Arial"/>
                <a:ea typeface="ＭＳ Ｐゴシック" panose="020B0600070205080204" pitchFamily="34" charset="-128"/>
              </a:rPr>
              <a:t>questions = </a:t>
            </a:r>
            <a:r>
              <a:rPr kumimoji="0" lang="en-US" altLang="en-US" sz="1800" b="1" i="0" u="none" strike="noStrike" kern="0" cap="none" spc="0" normalizeH="0" baseline="0" noProof="0" dirty="0">
                <a:ln>
                  <a:noFill/>
                </a:ln>
                <a:solidFill>
                  <a:srgbClr val="0D0C0C"/>
                </a:solidFill>
                <a:effectLst/>
                <a:uLnTx/>
                <a:uFillTx/>
                <a:latin typeface="Arial"/>
                <a:ea typeface="ＭＳ Ｐゴシック" panose="020B0600070205080204" pitchFamily="34" charset="-128"/>
              </a:rPr>
              <a:t>93% </a:t>
            </a:r>
            <a:r>
              <a:rPr kumimoji="0" lang="en-US" altLang="en-US" sz="1800" b="0" i="0" u="none" strike="noStrike" kern="0" cap="none" spc="0" normalizeH="0" baseline="0" noProof="0" dirty="0">
                <a:ln>
                  <a:noFill/>
                </a:ln>
                <a:solidFill>
                  <a:srgbClr val="0D0C0C"/>
                </a:solidFill>
                <a:effectLst/>
                <a:uLnTx/>
                <a:uFillTx/>
                <a:latin typeface="Arial"/>
                <a:ea typeface="ＭＳ Ｐゴシック" panose="020B0600070205080204" pitchFamily="34" charset="-128"/>
              </a:rPr>
              <a:t>have migraine</a:t>
            </a:r>
          </a:p>
        </p:txBody>
      </p:sp>
    </p:spTree>
    <p:extLst>
      <p:ext uri="{BB962C8B-B14F-4D97-AF65-F5344CB8AC3E}">
        <p14:creationId xmlns:p14="http://schemas.microsoft.com/office/powerpoint/2010/main" val="384308636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8665-E8F7-0ADC-F271-991DB817619C}"/>
              </a:ext>
            </a:extLst>
          </p:cNvPr>
          <p:cNvSpPr>
            <a:spLocks noGrp="1"/>
          </p:cNvSpPr>
          <p:nvPr>
            <p:ph type="title"/>
          </p:nvPr>
        </p:nvSpPr>
        <p:spPr/>
        <p:txBody>
          <a:bodyPr/>
          <a:lstStyle/>
          <a:p>
            <a:r>
              <a:rPr lang="en-US" dirty="0"/>
              <a:t>The Importance of Acute Treatment</a:t>
            </a:r>
          </a:p>
        </p:txBody>
      </p:sp>
      <p:sp>
        <p:nvSpPr>
          <p:cNvPr id="3" name="Text Placeholder 2">
            <a:extLst>
              <a:ext uri="{FF2B5EF4-FFF2-40B4-BE49-F238E27FC236}">
                <a16:creationId xmlns:a16="http://schemas.microsoft.com/office/drawing/2014/main" id="{1BEE8C2D-C5F6-1DC1-FEE7-F5838A82A6CD}"/>
              </a:ext>
            </a:extLst>
          </p:cNvPr>
          <p:cNvSpPr>
            <a:spLocks noGrp="1"/>
          </p:cNvSpPr>
          <p:nvPr>
            <p:ph type="body" sz="quarter" idx="1"/>
          </p:nvPr>
        </p:nvSpPr>
        <p:spPr>
          <a:xfrm>
            <a:off x="0" y="6019800"/>
            <a:ext cx="10820397" cy="838207"/>
          </a:xfrm>
        </p:spPr>
        <p:txBody>
          <a:bodyPr>
            <a:noAutofit/>
          </a:bodyPr>
          <a:lstStyle/>
          <a:p>
            <a:r>
              <a:rPr lang="en-US" sz="1400" dirty="0"/>
              <a:t>MOH = medication overuse headache.</a:t>
            </a:r>
            <a:br>
              <a:rPr lang="en-US" sz="1400" dirty="0"/>
            </a:br>
            <a:r>
              <a:rPr lang="en-US" sz="1400" dirty="0"/>
              <a:t>Mallick-Searle T, et al. </a:t>
            </a:r>
            <a:r>
              <a:rPr lang="en-US" sz="1400" i="1" dirty="0"/>
              <a:t>J Am Assoc Nurse </a:t>
            </a:r>
            <a:r>
              <a:rPr lang="en-US" sz="1400" i="1" dirty="0" err="1"/>
              <a:t>Pract</a:t>
            </a:r>
            <a:r>
              <a:rPr lang="en-US" sz="1400" dirty="0"/>
              <a:t>. 2020;33(6):419-428. </a:t>
            </a:r>
            <a:r>
              <a:rPr lang="en-US" sz="1400" dirty="0" err="1"/>
              <a:t>Vandenbussche</a:t>
            </a:r>
            <a:r>
              <a:rPr lang="en-US" sz="1400" dirty="0"/>
              <a:t> N, et al. </a:t>
            </a:r>
            <a:r>
              <a:rPr lang="en-US" sz="1400" i="1" dirty="0"/>
              <a:t>J Headache Pain</a:t>
            </a:r>
            <a:r>
              <a:rPr lang="en-US" sz="1400" dirty="0"/>
              <a:t>. 2018;19(1):50. </a:t>
            </a:r>
            <a:r>
              <a:rPr lang="en-US" sz="1400" dirty="0" err="1"/>
              <a:t>Agostoni</a:t>
            </a:r>
            <a:r>
              <a:rPr lang="en-US" sz="1400" dirty="0"/>
              <a:t> EC, et al. </a:t>
            </a:r>
            <a:r>
              <a:rPr lang="en-US" sz="1400" i="1" dirty="0"/>
              <a:t>J Headache Pain</a:t>
            </a:r>
            <a:r>
              <a:rPr lang="en-US" sz="1400" dirty="0"/>
              <a:t>. 2019;20(1):92.</a:t>
            </a:r>
          </a:p>
        </p:txBody>
      </p:sp>
      <p:sp>
        <p:nvSpPr>
          <p:cNvPr id="4" name="Text Placeholder 7">
            <a:extLst>
              <a:ext uri="{FF2B5EF4-FFF2-40B4-BE49-F238E27FC236}">
                <a16:creationId xmlns:a16="http://schemas.microsoft.com/office/drawing/2014/main" id="{DD399B73-8848-260F-0369-037EFA754241}"/>
              </a:ext>
            </a:extLst>
          </p:cNvPr>
          <p:cNvSpPr txBox="1">
            <a:spLocks/>
          </p:cNvSpPr>
          <p:nvPr/>
        </p:nvSpPr>
        <p:spPr>
          <a:xfrm>
            <a:off x="1" y="1265239"/>
            <a:ext cx="12191999" cy="453183"/>
          </a:xfrm>
          <a:prstGeom prst="rect">
            <a:avLst/>
          </a:prstGeom>
        </p:spPr>
        <p:txBody>
          <a:bodyPr/>
          <a:lstStyle>
            <a:lvl1pPr marL="342891"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1pPr>
            <a:lvl2pPr marL="778647" marR="0" indent="-32146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2pPr>
            <a:lvl3pPr marL="1188688"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3pPr>
            <a:lvl4pPr marL="1688080" marR="0" indent="-316515"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4pPr>
            <a:lvl5pPr marL="2171646" marR="0" indent="-342891"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5pPr>
            <a:lvl6pPr marL="2560253"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6pPr>
            <a:lvl7pPr marL="3017442"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7pPr>
            <a:lvl8pPr marL="3474630"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8pPr>
            <a:lvl9pPr marL="3931819" marR="0" indent="-274310" algn="l" defTabSz="457189" rtl="0" latinLnBrk="0">
              <a:lnSpc>
                <a:spcPct val="85000"/>
              </a:lnSpc>
              <a:spcBef>
                <a:spcPts val="533"/>
              </a:spcBef>
              <a:spcAft>
                <a:spcPts val="0"/>
              </a:spcAft>
              <a:buClrTx/>
              <a:buSzPct val="100000"/>
              <a:buFont typeface="Arial"/>
              <a:buChar char="•"/>
              <a:tabLst/>
              <a:defRPr sz="2400" b="0" i="0" u="none" strike="noStrike" cap="none" spc="0" baseline="0">
                <a:solidFill>
                  <a:srgbClr val="000000"/>
                </a:solidFill>
                <a:uFillTx/>
                <a:latin typeface="Arial"/>
                <a:ea typeface="Arial"/>
                <a:cs typeface="Arial"/>
                <a:sym typeface="Arial"/>
              </a:defRPr>
            </a:lvl9pPr>
          </a:lstStyle>
          <a:p>
            <a:pPr marL="0" indent="0" algn="ctr" eaLnBrk="1" fontAlgn="auto" hangingPunct="1">
              <a:buFont typeface="Arial"/>
              <a:buNone/>
            </a:pPr>
            <a:r>
              <a:rPr lang="en-US" kern="0" dirty="0"/>
              <a:t>Providing correct, adequate, acute treatment of migraine is important</a:t>
            </a:r>
          </a:p>
        </p:txBody>
      </p:sp>
      <p:sp>
        <p:nvSpPr>
          <p:cNvPr id="5" name="TextBox 4">
            <a:extLst>
              <a:ext uri="{FF2B5EF4-FFF2-40B4-BE49-F238E27FC236}">
                <a16:creationId xmlns:a16="http://schemas.microsoft.com/office/drawing/2014/main" id="{065A80E0-2C5D-02F8-111D-16D93780B251}"/>
              </a:ext>
            </a:extLst>
          </p:cNvPr>
          <p:cNvSpPr txBox="1"/>
          <p:nvPr/>
        </p:nvSpPr>
        <p:spPr>
          <a:xfrm>
            <a:off x="624844" y="2123312"/>
            <a:ext cx="4724392" cy="1846659"/>
          </a:xfrm>
          <a:prstGeom prst="rect">
            <a:avLst/>
          </a:prstGeom>
          <a:noFill/>
        </p:spPr>
        <p:txBody>
          <a:bodyPr wrap="square" lIns="0" tIns="0" rIns="0" bIns="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B050"/>
                </a:solidFill>
                <a:effectLst/>
                <a:uLnTx/>
                <a:uFillTx/>
                <a:latin typeface="Arial" panose="020B0604020202020204" pitchFamily="34" charset="0"/>
              </a:rPr>
              <a:t>Effective</a:t>
            </a:r>
            <a:r>
              <a:rPr kumimoji="0" lang="en-US" sz="2400" i="0" u="none" strike="noStrike" kern="1200" cap="none" spc="0" normalizeH="0" baseline="0" noProof="0" dirty="0">
                <a:ln>
                  <a:noFill/>
                </a:ln>
                <a:solidFill>
                  <a:srgbClr val="47484F"/>
                </a:solidFill>
                <a:effectLst/>
                <a:uLnTx/>
                <a:uFillTx/>
                <a:latin typeface="Arial" panose="020B0604020202020204" pitchFamily="34" charset="0"/>
              </a:rPr>
              <a:t> </a:t>
            </a:r>
            <a:r>
              <a:rPr kumimoji="0" lang="en-US" sz="2400" i="0" u="none" strike="noStrike" kern="1200" cap="none" spc="0" normalizeH="0" baseline="0" noProof="0" dirty="0">
                <a:ln>
                  <a:noFill/>
                </a:ln>
                <a:effectLst/>
                <a:uLnTx/>
                <a:uFillTx/>
                <a:latin typeface="Arial" panose="020B0604020202020204" pitchFamily="34" charset="0"/>
              </a:rPr>
              <a:t>acute treatment provides </a:t>
            </a:r>
            <a:r>
              <a:rPr kumimoji="0" lang="en-US" sz="2400" b="1" i="0" u="none" strike="noStrike" kern="1200" cap="none" spc="0" normalizeH="0" baseline="0" noProof="0" dirty="0">
                <a:ln>
                  <a:noFill/>
                </a:ln>
                <a:effectLst/>
                <a:uLnTx/>
                <a:uFillTx/>
                <a:latin typeface="Arial" panose="020B0604020202020204" pitchFamily="34" charset="0"/>
              </a:rPr>
              <a:t>rapid relief </a:t>
            </a:r>
            <a:r>
              <a:rPr kumimoji="0" lang="en-US" sz="2400" i="0" u="none" strike="noStrike" kern="1200" cap="none" spc="0" normalizeH="0" baseline="0" noProof="0" dirty="0">
                <a:ln>
                  <a:noFill/>
                </a:ln>
                <a:effectLst/>
                <a:uLnTx/>
                <a:uFillTx/>
                <a:latin typeface="Arial" panose="020B0604020202020204" pitchFamily="34" charset="0"/>
              </a:rPr>
              <a:t>of </a:t>
            </a:r>
            <a:r>
              <a:rPr kumimoji="0" lang="en-US" sz="2400" b="1" i="0" u="none" strike="noStrike" kern="1200" cap="none" spc="0" normalizeH="0" baseline="0" noProof="0" dirty="0">
                <a:ln>
                  <a:noFill/>
                </a:ln>
                <a:effectLst/>
                <a:uLnTx/>
                <a:uFillTx/>
                <a:latin typeface="Arial" panose="020B0604020202020204" pitchFamily="34" charset="0"/>
              </a:rPr>
              <a:t>pain, associated symptoms</a:t>
            </a:r>
            <a:r>
              <a:rPr kumimoji="0" lang="en-US" sz="2400" i="0" u="none" strike="noStrike" kern="1200" cap="none" spc="0" normalizeH="0" baseline="0" noProof="0" dirty="0">
                <a:ln>
                  <a:noFill/>
                </a:ln>
                <a:effectLst/>
                <a:uLnTx/>
                <a:uFillTx/>
                <a:latin typeface="Arial" panose="020B0604020202020204" pitchFamily="34" charset="0"/>
              </a:rPr>
              <a:t>, and </a:t>
            </a:r>
            <a:r>
              <a:rPr kumimoji="0" lang="en-US" sz="2400" b="1" i="0" u="none" strike="noStrike" kern="1200" cap="none" spc="0" normalizeH="0" baseline="0" noProof="0" dirty="0">
                <a:ln>
                  <a:noFill/>
                </a:ln>
                <a:effectLst/>
                <a:uLnTx/>
                <a:uFillTx/>
                <a:latin typeface="Arial" panose="020B0604020202020204" pitchFamily="34" charset="0"/>
              </a:rPr>
              <a:t>disability</a:t>
            </a:r>
            <a:r>
              <a:rPr kumimoji="0" lang="en-US" sz="2400" i="0" u="none" strike="noStrike" kern="1200" cap="none" spc="0" normalizeH="0" baseline="0" noProof="0" dirty="0">
                <a:ln>
                  <a:noFill/>
                </a:ln>
                <a:effectLst/>
                <a:uLnTx/>
                <a:uFillTx/>
                <a:latin typeface="Arial" panose="020B0604020202020204" pitchFamily="34" charset="0"/>
              </a:rPr>
              <a:t> related to migraine attacks with </a:t>
            </a:r>
            <a:r>
              <a:rPr kumimoji="0" lang="en-US" sz="2400" b="1" i="0" u="none" strike="noStrike" kern="1200" cap="none" spc="0" normalizeH="0" baseline="0" noProof="0" dirty="0">
                <a:ln>
                  <a:noFill/>
                </a:ln>
                <a:effectLst/>
                <a:uLnTx/>
                <a:uFillTx/>
                <a:latin typeface="Arial" panose="020B0604020202020204" pitchFamily="34" charset="0"/>
              </a:rPr>
              <a:t>minimal adverse effects</a:t>
            </a:r>
            <a:endParaRPr kumimoji="0" lang="en-US" sz="2400" i="0" u="none" strike="noStrike" kern="1200" cap="none" spc="0" normalizeH="0" baseline="30000" noProof="0" dirty="0">
              <a:ln>
                <a:noFill/>
              </a:ln>
              <a:effectLst/>
              <a:uLnTx/>
              <a:uFillTx/>
              <a:latin typeface="Arial" panose="020B0604020202020204" pitchFamily="34" charset="0"/>
            </a:endParaRPr>
          </a:p>
        </p:txBody>
      </p:sp>
      <p:sp>
        <p:nvSpPr>
          <p:cNvPr id="6" name="TextBox 5">
            <a:extLst>
              <a:ext uri="{FF2B5EF4-FFF2-40B4-BE49-F238E27FC236}">
                <a16:creationId xmlns:a16="http://schemas.microsoft.com/office/drawing/2014/main" id="{73D979F8-B1B7-BACD-75B7-F8126AF59398}"/>
              </a:ext>
            </a:extLst>
          </p:cNvPr>
          <p:cNvSpPr txBox="1"/>
          <p:nvPr/>
        </p:nvSpPr>
        <p:spPr>
          <a:xfrm>
            <a:off x="7038976" y="2123312"/>
            <a:ext cx="4481663" cy="1846659"/>
          </a:xfrm>
          <a:prstGeom prst="rect">
            <a:avLst/>
          </a:prstGeom>
          <a:noFill/>
        </p:spPr>
        <p:txBody>
          <a:bodyPr wrap="square" lIns="0" tIns="0" rIns="0" bIns="0" rtlCol="0" anchor="b"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mj-lt"/>
                <a:cs typeface="+mn-cs"/>
              </a:rPr>
              <a:t>Ineffective</a:t>
            </a:r>
            <a:r>
              <a:rPr kumimoji="0" lang="en-US" sz="2400" i="0" u="none" strike="noStrike" kern="1200" cap="none" spc="0" normalizeH="0" baseline="0" noProof="0" dirty="0">
                <a:ln>
                  <a:noFill/>
                </a:ln>
                <a:solidFill>
                  <a:srgbClr val="47484F"/>
                </a:solidFill>
                <a:effectLst/>
                <a:uLnTx/>
                <a:uFillTx/>
                <a:latin typeface="+mj-lt"/>
                <a:cs typeface="+mn-cs"/>
              </a:rPr>
              <a:t> </a:t>
            </a:r>
            <a:r>
              <a:rPr kumimoji="0" lang="en-US" sz="2400" i="0" u="none" strike="noStrike" kern="1200" cap="none" spc="0" normalizeH="0" baseline="0" noProof="0" dirty="0">
                <a:ln>
                  <a:noFill/>
                </a:ln>
                <a:effectLst/>
                <a:uLnTx/>
                <a:uFillTx/>
                <a:latin typeface="+mj-lt"/>
                <a:cs typeface="+mn-cs"/>
              </a:rPr>
              <a:t>acute treatment can lead to </a:t>
            </a:r>
            <a:r>
              <a:rPr kumimoji="0" lang="en-US" sz="2400" b="1" i="0" u="none" strike="noStrike" kern="1200" cap="none" spc="0" normalizeH="0" baseline="0" noProof="0" dirty="0">
                <a:ln>
                  <a:noFill/>
                </a:ln>
                <a:effectLst/>
                <a:uLnTx/>
                <a:uFillTx/>
                <a:latin typeface="+mj-lt"/>
                <a:cs typeface="+mn-cs"/>
              </a:rPr>
              <a:t>medication overuse </a:t>
            </a:r>
            <a:r>
              <a:rPr kumimoji="0" lang="en-US" sz="2400" i="0" u="none" strike="noStrike" kern="1200" cap="none" spc="0" normalizeH="0" baseline="0" noProof="0" dirty="0">
                <a:ln>
                  <a:noFill/>
                </a:ln>
                <a:effectLst/>
                <a:uLnTx/>
                <a:uFillTx/>
                <a:latin typeface="+mj-lt"/>
                <a:cs typeface="+mn-cs"/>
              </a:rPr>
              <a:t>and MOH, transformation to </a:t>
            </a:r>
            <a:r>
              <a:rPr kumimoji="0" lang="en-US" sz="2400" b="1" i="0" u="none" strike="noStrike" kern="1200" cap="none" spc="0" normalizeH="0" baseline="0" noProof="0" dirty="0">
                <a:ln>
                  <a:noFill/>
                </a:ln>
                <a:effectLst/>
                <a:uLnTx/>
                <a:uFillTx/>
                <a:latin typeface="+mj-lt"/>
                <a:cs typeface="+mn-cs"/>
              </a:rPr>
              <a:t>chronic migraine</a:t>
            </a:r>
            <a:r>
              <a:rPr kumimoji="0" lang="en-US" sz="2400" i="0" u="none" strike="noStrike" kern="1200" cap="none" spc="0" normalizeH="0" baseline="0" noProof="0" dirty="0">
                <a:ln>
                  <a:noFill/>
                </a:ln>
                <a:effectLst/>
                <a:uLnTx/>
                <a:uFillTx/>
                <a:latin typeface="+mj-lt"/>
                <a:cs typeface="+mn-cs"/>
              </a:rPr>
              <a:t>, and </a:t>
            </a:r>
            <a:r>
              <a:rPr kumimoji="0" lang="en-US" sz="2400" b="1" i="0" u="none" strike="noStrike" kern="1200" cap="none" spc="0" normalizeH="0" baseline="0" noProof="0" dirty="0">
                <a:ln>
                  <a:noFill/>
                </a:ln>
                <a:effectLst/>
                <a:uLnTx/>
                <a:uFillTx/>
                <a:latin typeface="+mj-lt"/>
                <a:cs typeface="+mn-cs"/>
              </a:rPr>
              <a:t>worse </a:t>
            </a:r>
            <a:br>
              <a:rPr kumimoji="0" lang="en-US" sz="2400" b="1" i="0" u="none" strike="noStrike" kern="1200" cap="none" spc="0" normalizeH="0" baseline="0" noProof="0" dirty="0">
                <a:ln>
                  <a:noFill/>
                </a:ln>
                <a:effectLst/>
                <a:uLnTx/>
                <a:uFillTx/>
                <a:latin typeface="+mj-lt"/>
                <a:cs typeface="+mn-cs"/>
              </a:rPr>
            </a:br>
            <a:r>
              <a:rPr kumimoji="0" lang="en-US" sz="2400" b="1" i="0" u="none" strike="noStrike" kern="1200" cap="none" spc="0" normalizeH="0" baseline="0" noProof="0" dirty="0">
                <a:ln>
                  <a:noFill/>
                </a:ln>
                <a:effectLst/>
                <a:uLnTx/>
                <a:uFillTx/>
                <a:latin typeface="+mj-lt"/>
                <a:cs typeface="+mn-cs"/>
              </a:rPr>
              <a:t>long-term outcomes</a:t>
            </a:r>
            <a:endParaRPr kumimoji="0" lang="en-US" sz="2400" i="0" u="none" strike="noStrike" kern="1200" cap="none" spc="0" normalizeH="0" baseline="30000" noProof="0" dirty="0">
              <a:ln>
                <a:noFill/>
              </a:ln>
              <a:effectLst/>
              <a:uLnTx/>
              <a:uFillTx/>
              <a:latin typeface="+mj-lt"/>
              <a:cs typeface="+mn-cs"/>
            </a:endParaRPr>
          </a:p>
        </p:txBody>
      </p:sp>
      <p:cxnSp>
        <p:nvCxnSpPr>
          <p:cNvPr id="7" name="Straight Connector 6">
            <a:extLst>
              <a:ext uri="{FF2B5EF4-FFF2-40B4-BE49-F238E27FC236}">
                <a16:creationId xmlns:a16="http://schemas.microsoft.com/office/drawing/2014/main" id="{DBA15A68-CF14-018B-6A2A-6D31467F807C}"/>
              </a:ext>
            </a:extLst>
          </p:cNvPr>
          <p:cNvCxnSpPr/>
          <p:nvPr/>
        </p:nvCxnSpPr>
        <p:spPr>
          <a:xfrm>
            <a:off x="6096001" y="1843945"/>
            <a:ext cx="0" cy="4328255"/>
          </a:xfrm>
          <a:prstGeom prst="line">
            <a:avLst/>
          </a:prstGeom>
          <a:ln>
            <a:solidFill>
              <a:schemeClr val="tx1">
                <a:lumMod val="40000"/>
                <a:lumOff val="6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8EE4B0F-27AC-C19F-DF85-5E89183D0090}"/>
              </a:ext>
            </a:extLst>
          </p:cNvPr>
          <p:cNvPicPr>
            <a:picLocks noChangeAspect="1"/>
          </p:cNvPicPr>
          <p:nvPr/>
        </p:nvPicPr>
        <p:blipFill>
          <a:blip r:embed="rId3"/>
          <a:stretch>
            <a:fillRect/>
          </a:stretch>
        </p:blipFill>
        <p:spPr>
          <a:xfrm>
            <a:off x="2057400" y="4152344"/>
            <a:ext cx="1859280" cy="1859280"/>
          </a:xfrm>
          <a:prstGeom prst="rect">
            <a:avLst/>
          </a:prstGeom>
        </p:spPr>
      </p:pic>
      <p:pic>
        <p:nvPicPr>
          <p:cNvPr id="9" name="Picture 8">
            <a:extLst>
              <a:ext uri="{FF2B5EF4-FFF2-40B4-BE49-F238E27FC236}">
                <a16:creationId xmlns:a16="http://schemas.microsoft.com/office/drawing/2014/main" id="{BDDE0882-13A0-1BD1-862D-A15F5B6C2B02}"/>
              </a:ext>
            </a:extLst>
          </p:cNvPr>
          <p:cNvPicPr>
            <a:picLocks noChangeAspect="1"/>
          </p:cNvPicPr>
          <p:nvPr/>
        </p:nvPicPr>
        <p:blipFill>
          <a:blip r:embed="rId4"/>
          <a:stretch>
            <a:fillRect/>
          </a:stretch>
        </p:blipFill>
        <p:spPr>
          <a:xfrm>
            <a:off x="8269880" y="4008072"/>
            <a:ext cx="2019856" cy="2019856"/>
          </a:xfrm>
          <a:prstGeom prst="rect">
            <a:avLst/>
          </a:prstGeom>
        </p:spPr>
      </p:pic>
    </p:spTree>
    <p:extLst>
      <p:ext uri="{BB962C8B-B14F-4D97-AF65-F5344CB8AC3E}">
        <p14:creationId xmlns:p14="http://schemas.microsoft.com/office/powerpoint/2010/main" val="1455328500"/>
      </p:ext>
    </p:extLst>
  </p:cSld>
  <p:clrMapOvr>
    <a:masterClrMapping/>
  </p:clrMapOvr>
  <p:transition spd="med"/>
</p:sld>
</file>

<file path=ppt/theme/theme1.xml><?xml version="1.0" encoding="utf-8"?>
<a:theme xmlns:a="http://schemas.openxmlformats.org/drawingml/2006/main" name="SDS">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Zecuity_Branded">
  <a:themeElements>
    <a:clrScheme name="Custom 4">
      <a:dk1>
        <a:srgbClr val="4BA6D2"/>
      </a:dk1>
      <a:lt1>
        <a:srgbClr val="FFFFFF"/>
      </a:lt1>
      <a:dk2>
        <a:srgbClr val="6C605A"/>
      </a:dk2>
      <a:lt2>
        <a:srgbClr val="FFFFFF"/>
      </a:lt2>
      <a:accent1>
        <a:srgbClr val="73B632"/>
      </a:accent1>
      <a:accent2>
        <a:srgbClr val="4BA6D2"/>
      </a:accent2>
      <a:accent3>
        <a:srgbClr val="149DAF"/>
      </a:accent3>
      <a:accent4>
        <a:srgbClr val="E78C23"/>
      </a:accent4>
      <a:accent5>
        <a:srgbClr val="671A69"/>
      </a:accent5>
      <a:accent6>
        <a:srgbClr val="006A2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76200">
          <a:solidFill>
            <a:schemeClr val="accent4"/>
          </a:solidFill>
          <a:tailEnd type="triangle"/>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SDS">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2C024B"/>
      </a:accent1>
      <a:accent2>
        <a:srgbClr val="C11F33"/>
      </a:accent2>
      <a:accent3>
        <a:srgbClr val="99ADB9"/>
      </a:accent3>
      <a:accent4>
        <a:srgbClr val="6C111D"/>
      </a:accent4>
      <a:accent5>
        <a:srgbClr val="65151D"/>
      </a:accent5>
      <a:accent6>
        <a:srgbClr val="8F8F8F"/>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Headache on the Frontline">
    <a:dk1>
      <a:srgbClr val="0D0C0C"/>
    </a:dk1>
    <a:lt1>
      <a:srgbClr val="FFFFFF"/>
    </a:lt1>
    <a:dk2>
      <a:srgbClr val="FFEC0E"/>
    </a:dk2>
    <a:lt2>
      <a:srgbClr val="FFFFFE"/>
    </a:lt2>
    <a:accent1>
      <a:srgbClr val="3FAC9B"/>
    </a:accent1>
    <a:accent2>
      <a:srgbClr val="811A22"/>
    </a:accent2>
    <a:accent3>
      <a:srgbClr val="CA2526"/>
    </a:accent3>
    <a:accent4>
      <a:srgbClr val="1B3255"/>
    </a:accent4>
    <a:accent5>
      <a:srgbClr val="73B632"/>
    </a:accent5>
    <a:accent6>
      <a:srgbClr val="D01E35"/>
    </a:accent6>
    <a:hlink>
      <a:srgbClr val="337EB5"/>
    </a:hlink>
    <a:folHlink>
      <a:srgbClr val="7A1C2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Headache on the Frontline">
    <a:dk1>
      <a:srgbClr val="0D0C0C"/>
    </a:dk1>
    <a:lt1>
      <a:srgbClr val="FFFFFF"/>
    </a:lt1>
    <a:dk2>
      <a:srgbClr val="FFEC0E"/>
    </a:dk2>
    <a:lt2>
      <a:srgbClr val="FFFFFE"/>
    </a:lt2>
    <a:accent1>
      <a:srgbClr val="3FAC9B"/>
    </a:accent1>
    <a:accent2>
      <a:srgbClr val="811A22"/>
    </a:accent2>
    <a:accent3>
      <a:srgbClr val="CA2526"/>
    </a:accent3>
    <a:accent4>
      <a:srgbClr val="1B3255"/>
    </a:accent4>
    <a:accent5>
      <a:srgbClr val="73B632"/>
    </a:accent5>
    <a:accent6>
      <a:srgbClr val="D01E35"/>
    </a:accent6>
    <a:hlink>
      <a:srgbClr val="337EB5"/>
    </a:hlink>
    <a:folHlink>
      <a:srgbClr val="7A1C2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4BF9594CE14644C89A70F8D170FAFCD" ma:contentTypeVersion="17" ma:contentTypeDescription="Create a new document." ma:contentTypeScope="" ma:versionID="1e2b81668cf23508740036a1f828b2a2">
  <xsd:schema xmlns:xsd="http://www.w3.org/2001/XMLSchema" xmlns:xs="http://www.w3.org/2001/XMLSchema" xmlns:p="http://schemas.microsoft.com/office/2006/metadata/properties" xmlns:ns2="522132c0-9a4f-4a80-8824-0b00f234a75b" xmlns:ns3="e93acf5f-f59b-46bb-8c22-2b43a486ab2c" targetNamespace="http://schemas.microsoft.com/office/2006/metadata/properties" ma:root="true" ma:fieldsID="b1bb1f8f1daa044c6e30eb3f13524f75" ns2:_="" ns3:_="">
    <xsd:import namespace="522132c0-9a4f-4a80-8824-0b00f234a75b"/>
    <xsd:import namespace="e93acf5f-f59b-46bb-8c22-2b43a486ab2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Filesize"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132c0-9a4f-4a80-8824-0b00f234a7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Filesize" ma:index="17" nillable="true" ma:displayName="File size" ma:format="Dropdown" ma:internalName="Filesize">
      <xsd:simpleType>
        <xsd:restriction base="dms:Text">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0f99b7d-70a6-40d3-b94c-662730ffe56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93acf5f-f59b-46bb-8c22-2b43a486ab2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02f9ee28-ccf5-4b68-966d-9d0435739218}" ma:internalName="TaxCatchAll" ma:showField="CatchAllData" ma:web="e93acf5f-f59b-46bb-8c22-2b43a486ab2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93acf5f-f59b-46bb-8c22-2b43a486ab2c" xsi:nil="true"/>
    <lcf76f155ced4ddcb4097134ff3c332f xmlns="522132c0-9a4f-4a80-8824-0b00f234a75b">
      <Terms xmlns="http://schemas.microsoft.com/office/infopath/2007/PartnerControls"/>
    </lcf76f155ced4ddcb4097134ff3c332f>
    <Filesize xmlns="522132c0-9a4f-4a80-8824-0b00f234a75b" xsi:nil="true"/>
  </documentManagement>
</p:properties>
</file>

<file path=customXml/itemProps1.xml><?xml version="1.0" encoding="utf-8"?>
<ds:datastoreItem xmlns:ds="http://schemas.openxmlformats.org/officeDocument/2006/customXml" ds:itemID="{7DBEF57B-4AF6-4C36-8963-AA833DF0160F}"/>
</file>

<file path=customXml/itemProps2.xml><?xml version="1.0" encoding="utf-8"?>
<ds:datastoreItem xmlns:ds="http://schemas.openxmlformats.org/officeDocument/2006/customXml" ds:itemID="{B2256397-16E6-4767-855B-DDB5A73427EC}"/>
</file>

<file path=customXml/itemProps3.xml><?xml version="1.0" encoding="utf-8"?>
<ds:datastoreItem xmlns:ds="http://schemas.openxmlformats.org/officeDocument/2006/customXml" ds:itemID="{FEA3A876-5380-4D0F-A89E-1D71A5EB67B6}"/>
</file>

<file path=docProps/app.xml><?xml version="1.0" encoding="utf-8"?>
<Properties xmlns="http://schemas.openxmlformats.org/officeDocument/2006/extended-properties" xmlns:vt="http://schemas.openxmlformats.org/officeDocument/2006/docPropsVTypes">
  <TotalTime>14167</TotalTime>
  <Words>5541</Words>
  <Application>Microsoft Macintosh PowerPoint</Application>
  <PresentationFormat>Widescreen</PresentationFormat>
  <Paragraphs>637</Paragraphs>
  <Slides>48</Slides>
  <Notes>12</Notes>
  <HiddenSlides>1</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48</vt:i4>
      </vt:variant>
    </vt:vector>
  </HeadingPairs>
  <TitlesOfParts>
    <vt:vector size="62" baseType="lpstr">
      <vt:lpstr>Proxima Nova Rg</vt:lpstr>
      <vt:lpstr>Arial</vt:lpstr>
      <vt:lpstr>Calibri</vt:lpstr>
      <vt:lpstr>Cambria Math</vt:lpstr>
      <vt:lpstr>Helvetica</vt:lpstr>
      <vt:lpstr>Monotype Sorts</vt:lpstr>
      <vt:lpstr>Segoe UI</vt:lpstr>
      <vt:lpstr>Tahoma</vt:lpstr>
      <vt:lpstr>Times New Roman</vt:lpstr>
      <vt:lpstr>Wingdings</vt:lpstr>
      <vt:lpstr>SDS</vt:lpstr>
      <vt:lpstr>Zecuity_Branded</vt:lpstr>
      <vt:lpstr>1_SDS</vt:lpstr>
      <vt:lpstr>1_Office Theme</vt:lpstr>
      <vt:lpstr>Novel CGRP Treatments:  A Recipe for Success in Migraine Management</vt:lpstr>
      <vt:lpstr>Disclosures</vt:lpstr>
      <vt:lpstr>Learning Objectives</vt:lpstr>
      <vt:lpstr>Why Care?</vt:lpstr>
      <vt:lpstr>Missing the Moments of Life</vt:lpstr>
      <vt:lpstr>Headache Is Underdiagnosed</vt:lpstr>
      <vt:lpstr>Take a History!</vt:lpstr>
      <vt:lpstr>3-Question Screener: ID Migraine</vt:lpstr>
      <vt:lpstr>The Importance of Acute Treatment</vt:lpstr>
      <vt:lpstr>Stratified Care for Acute Treatment</vt:lpstr>
      <vt:lpstr>Consider Preventive Medication When:</vt:lpstr>
      <vt:lpstr>Migraine Prevention Is Underutilized</vt:lpstr>
      <vt:lpstr>Principles of Preventive Treatment</vt:lpstr>
      <vt:lpstr>Principles of Preventive Treatment</vt:lpstr>
      <vt:lpstr>SOS!</vt:lpstr>
      <vt:lpstr>PowerPoint Presentation</vt:lpstr>
      <vt:lpstr>PowerPoint Presentation</vt:lpstr>
      <vt:lpstr>AHS Consensus for New Acute Tx</vt:lpstr>
      <vt:lpstr>National Headache Foundation  2022 Position Statement on Acute Treatments for Migraine</vt:lpstr>
      <vt:lpstr>National Headache Foundation  2022 Position Statement on Acute Treatments for Migraine</vt:lpstr>
      <vt:lpstr>AHS Consensus for New Preventive Tx</vt:lpstr>
      <vt:lpstr>Gepants: Small-Molecule Oral CGRP Receptor Antagonists</vt:lpstr>
      <vt:lpstr>Rimegepant: Improved Quality of Life</vt:lpstr>
      <vt:lpstr>UNIVERSE Study – Real-World Effectiveness of Ubrogepant in Patients with Treatment Failure</vt:lpstr>
      <vt:lpstr>Gepants for Prevention</vt:lpstr>
      <vt:lpstr>Rimegepant: Phase 2/3 Trial</vt:lpstr>
      <vt:lpstr>Rimegepant: Phase 2/3 Study Results</vt:lpstr>
      <vt:lpstr>Rimegepant: Phase 2/3 Study Results</vt:lpstr>
      <vt:lpstr>Rimegepant: Phase 2/3 Study AEs</vt:lpstr>
      <vt:lpstr>Atogepant: Phase 3 ADVANCE Trial</vt:lpstr>
      <vt:lpstr>ADVANCE Results</vt:lpstr>
      <vt:lpstr>Open-Label Study of Once-Daily Atogepant 60 mg</vt:lpstr>
      <vt:lpstr>Open-Label Study of Once-Daily Atogepant 60 mg</vt:lpstr>
      <vt:lpstr>Open-Label Study of Once-Daily Atogepant 60 mg: AEs in Participants Treated with Atogepant</vt:lpstr>
      <vt:lpstr>CGRP Antibody Antagonists</vt:lpstr>
      <vt:lpstr>Anti-CGRP Monoclonal Antibodies for Episodic Migraine Prevention: Responder Rates from Phase 3 Trials</vt:lpstr>
      <vt:lpstr>Anti-CGRP Monoclonal Antibodies for Chronic Migraine Prevention: Responder Rates from Pivotal Trials</vt:lpstr>
      <vt:lpstr>Long-Term Safety and Efficacy: CGRP mAbs</vt:lpstr>
      <vt:lpstr>Number Needed to Treat vs Harm Data from Migraine Prevention RCTs</vt:lpstr>
      <vt:lpstr>PowerPoint Presentation</vt:lpstr>
      <vt:lpstr>Expert Opinions: Considerations for Gepant Preventive Therapy</vt:lpstr>
      <vt:lpstr>Pearls: Preventives and Comorbidities</vt:lpstr>
      <vt:lpstr>62-Year-Old Man with Migraine</vt:lpstr>
      <vt:lpstr>62-Year-Old Man with Migraine</vt:lpstr>
      <vt:lpstr>47-Year-Old Woman with Migraine</vt:lpstr>
      <vt:lpstr>47-Year-Old Woman with Migraine</vt:lpstr>
      <vt:lpstr>Comorbidities – Please Ask Us!</vt:lpstr>
      <vt:lpstr>Summary</vt:lpstr>
    </vt:vector>
  </TitlesOfParts>
  <Company>Thomas Jefferson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sds101</dc:creator>
  <cp:lastModifiedBy>Joanna Tong</cp:lastModifiedBy>
  <cp:revision>696</cp:revision>
  <dcterms:created xsi:type="dcterms:W3CDTF">2015-11-07T23:42:54Z</dcterms:created>
  <dcterms:modified xsi:type="dcterms:W3CDTF">2022-08-23T14:38:27Z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0x01010084BF9594CE14644C89A70F8D170FAFCD</vt:lpwstr>
  </property>
</Properties>
</file>