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AA1E-20E3-E4F2-7E5C-084440CF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CB8ED-091A-1160-8098-854F1612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EE9D-55B5-4364-9EFB-48FB26005C3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79A9E-D362-6F9F-5202-87B300BA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1408B-49A2-8C12-8962-70F48B10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023F-0DF8-4749-8189-409A1749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1F2E4-C2E7-30C5-41C0-A0054AE6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4D3F2-9B9D-D4FE-2CFF-6B943EB4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8FB2-296D-AAD9-59E1-1CBBB131F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EE9D-55B5-4364-9EFB-48FB26005C3C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C8EC-7E24-3882-33D6-5368884AD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813E-2925-2CB1-B5EF-ED6034B7E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023F-0DF8-4749-8189-409A1749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5222F-E04E-3A4E-52E2-38C75223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4298A-E937-56C3-1016-BC72DF84A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3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48C614-C34E-D8C9-05B5-24884B67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Clinical Burden of CMV Reactivation After HSCT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4E3EF-2120-823E-3ADC-9B5B91408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8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06DFF1-3F88-D150-7B58-ACD0A583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Who Is at CMV Reactivation Risk?</a:t>
            </a:r>
            <a:br>
              <a:rPr lang="en-GB" sz="3200">
                <a:latin typeface="+mj-lt"/>
              </a:rPr>
            </a:br>
            <a:r>
              <a:rPr lang="en-GB" sz="2800" i="1">
                <a:latin typeface="+mj-lt"/>
              </a:rPr>
              <a:t>Seropositive or Seronegative Recipients From Seropositive Donors</a:t>
            </a:r>
            <a:endParaRPr lang="en-US" sz="28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7B07C-FB1E-B480-2D79-7E63CC88DE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B540B3-D8A8-7D4C-36B2-2F17442F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Economic Burden of CMVi in HSCT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E39A7-0706-0E65-482C-727208FEA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D9DD0-A02F-CF91-E9F0-F953941C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Economic Burden of CMVi in HSCT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17AC4-CDE0-2F6D-A705-C31534193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5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D1F25-E1C0-39E4-FB4A-4897450A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Cost-Effectiveness of CMV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92A8D-ACD2-9001-DDDB-6C2731655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110959-48E5-EF10-D3C6-B2634F2B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Cost-Effectiveness of CMV Prophylaxis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F5BCD-067B-B74C-3283-6AF21218D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3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6FA19-5CC9-55E2-FF91-8B41266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Risk Factors for CMV Reactivation After Allo-HSCT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2479E-6225-DABE-2211-491DCEEB4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3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32F651-8EC2-B4BE-6119-FDC3AD02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C20AC-9CD9-DE8B-18E6-3DBC175659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E28AD5-38F8-9156-4DA2-F31A254A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Serology Is Used for CMV Risk Stratification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0F4FD-6297-20A4-BC3D-66750F9B6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00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82BC4A-8359-D6B9-67FD-74334861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CMV Prophylaxis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Strategies</a:t>
            </a:r>
            <a:endParaRPr lang="en-US" sz="28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B9896-A309-0F68-701D-2E8305C94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C096A-70D2-E31E-DAF9-8355C960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D2AAC-EA97-F347-F6D8-EE0397A267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2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E2862-031C-2137-F154-5D636242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CMV Prophylaxis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Treatment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81656-F8FF-CEC4-61DF-1BB638017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E757B-97D7-C73E-1F4E-4F279CE9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Monitoring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7639E-0EB3-8C33-3703-BC195603A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4D788-9343-C1D6-B424-1ECE7912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Viremia Threshold to Start Therapy</a:t>
            </a:r>
            <a:endParaRPr lang="en-US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CF7A0-3B11-5770-FEAA-259F42523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6B9984-148E-BD81-D2AF-723FBA52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Treatment Options When Viremia Is Detected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7691B-3A3B-C9D7-8C6D-BEEB7833A1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80E4D-EE49-DFAD-54C2-AD459593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A04FF-1763-57D5-5712-95910C9A0C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4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9CBDB2-CFDF-466B-87CC-3D8A6599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40CC6-A8DB-6388-B9F2-FB870224FF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2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76F0AB-8FF1-AF7E-76D7-42FA938B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CMV Management Strategies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2AE7C-5032-98CB-9D62-8FBA91DD3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3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4FC64-8692-7BAC-D114-71B33BC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Preemptive Therapy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30151-171E-3611-9541-DE6188A7B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5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E35D90-DF0E-727C-64C9-85AA1EDB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Preemptive Therapy and Prophylaxis 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AB727-E996-FD29-203E-D2DFB835B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7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6CA42C-C875-19F6-2959-89E47A1A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CMV Prophylaxis With High-Dose Valaciclovir</a:t>
            </a:r>
            <a:br>
              <a:rPr lang="en-GB">
                <a:latin typeface="+mj-lt"/>
              </a:rPr>
            </a:br>
            <a:r>
              <a:rPr lang="en-GB" sz="3100" i="1">
                <a:latin typeface="+mj-lt"/>
              </a:rPr>
              <a:t>Retrospective Analysis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04805-9A83-31EF-CD18-7072238FE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FAEBA-41F7-47A7-C47D-0E8FD4DC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8AF10-E98C-7A5F-5749-03C9C14DC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3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A1FD0-238A-B42A-F5BC-C73105607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Letermovir Use for CMV Primary Prophylaxis</a:t>
            </a:r>
            <a:br>
              <a:rPr lang="en-US" sz="3200"/>
            </a:br>
            <a:r>
              <a:rPr lang="en-US" sz="3100" i="1"/>
              <a:t>Real-World Outcomes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52D1C-309B-F8D7-B054-4BF940388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5F88D-5623-2E7A-6253-6CBD0094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Rehospitalization After Letermovir CMV Primary Prophylaxis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Postanalysis Phase 3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92CD6-0B8E-283D-39BE-DD49F6D44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CAA341-6FA2-5701-E931-7B6544E2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Treatment Considerations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5DC20-36FC-9CEB-7173-9AF9643C0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0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35DDAE-86B8-A59E-7CAB-55298A73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Rebound CMV Infection in High-Risk Patients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Postmarketing Setting</a:t>
            </a:r>
            <a:endParaRPr lang="en-US" sz="28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0290A-DD75-B990-4C2F-EDCAEADDE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27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076144-920F-523C-60FB-3D07083A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Extended Letermovir Prophylaxis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Retrospective Study</a:t>
            </a:r>
            <a:endParaRPr lang="en-US" sz="28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7D977-7C98-BE8B-3E03-C623FD83A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2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01CBC-3F0C-C848-B66B-F3D74CE4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2B29F-25DB-E745-C5B6-8FE0F81DA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5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5A830-3273-4224-AFD8-7184F674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8E1D8-4811-9FC8-8277-41509F852C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4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80882-03BF-BE9A-EB57-9CEBCACD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ECIL Guidelines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E2DB7-42D8-A348-2922-7497881F86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4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8018A5-18A9-6997-4567-40514D91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+mj-lt"/>
              </a:rPr>
              <a:t>Antiviral Prophylaxis After Allo-HSCT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FC5C3-BEF6-93FE-9BFA-D3A7B3AE9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1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18107-9252-9238-A80C-711D0839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+mj-lt"/>
              </a:rPr>
              <a:t>Recommendations NOT Favoring Use of Immunoglobulins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292BB-6125-1396-4198-971B6E512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3DC92-C4D3-5157-3A01-514FF7C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CMV in HSCT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2CCEC-BF02-A7C6-192F-CE8CE7B8B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3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D3001-912B-C7BB-8562-EFC84AF1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ASTCT Guidelines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CEFCB-D6B2-DADB-1370-14B8D2C53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7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C9D72-0757-9446-6921-6695978D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+mj-lt"/>
              </a:rPr>
              <a:t>Antiviral Prophylaxis After Allo-HSCT</a:t>
            </a:r>
            <a:endParaRPr lang="en-GB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6576E-5906-5DF5-5B25-A79A0A3C1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A6914D-2759-F899-5335-0D3C8AFF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Indications</a:t>
            </a:r>
            <a:br>
              <a:rPr lang="en-GB"/>
            </a:br>
            <a:r>
              <a:rPr lang="en-GB" sz="3100" i="1"/>
              <a:t>Letermovir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8E71A-4EB6-855E-252F-F9EE06DADF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25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8EF78F-71F9-BB8F-9A29-0D35808F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Considerations</a:t>
            </a:r>
            <a:br>
              <a:rPr lang="en-GB"/>
            </a:br>
            <a:r>
              <a:rPr lang="en-GB" sz="3100" i="1"/>
              <a:t>Letermovir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6F5A1-2D79-A0A6-6B7B-289E58EFE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047F42-E8BF-0955-59A2-EF6FD4C0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Letermovir</a:t>
            </a:r>
            <a:br>
              <a:rPr lang="en-US">
                <a:latin typeface="+mj-lt"/>
              </a:rPr>
            </a:br>
            <a:r>
              <a:rPr lang="en-US" sz="3100" i="1">
                <a:latin typeface="+mj-lt"/>
              </a:rPr>
              <a:t>Viral Reactivation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4C201-64FA-718B-1A31-02057085B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33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AA7108-13AC-F755-D5D4-5FAA54A3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1E3BA-FA2C-E766-C3A7-427AB3FDB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1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CCD243-3C83-B93D-6C74-CE508186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Latent CMV Reactivation in HSCT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D0925-5999-904C-F005-FAD98C781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AFD3C9-F488-B601-E545-CD86EFF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Latent CMV Reactivation in HSCT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47D26-BB37-2025-44E1-B88A4F518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4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D6929D-9A2F-F6C3-3678-67A760FA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Latent CMV Reactivation in HSCT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FC5E9-E3EC-3EA2-93FF-FC25D80B8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6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C6DFD6-C54B-6F2E-5887-3654D94D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+mj-lt"/>
              </a:rPr>
              <a:t>CMV Disease</a:t>
            </a:r>
            <a:br>
              <a:rPr lang="en-GB" sz="2800">
                <a:latin typeface="+mj-lt"/>
              </a:rPr>
            </a:br>
            <a:r>
              <a:rPr lang="en-GB" sz="2800" i="1">
                <a:latin typeface="+mj-lt"/>
              </a:rPr>
              <a:t>Life-Threatening End-Organ Manifestation of CMVi</a:t>
            </a:r>
            <a:endParaRPr lang="en-US" sz="28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18FB8-FD6F-AAEE-7FDF-51C0CD3F6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27EFF3-6E2F-B570-F788-67370FE4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CMV Reactivation After HSCT</a:t>
            </a:r>
            <a:br>
              <a:rPr lang="en-GB">
                <a:latin typeface="+mj-lt"/>
              </a:rPr>
            </a:br>
            <a:r>
              <a:rPr lang="en-GB" sz="3100" i="1">
                <a:latin typeface="+mj-lt"/>
              </a:rPr>
              <a:t>DNAemia </a:t>
            </a:r>
            <a:endParaRPr lang="en-US" sz="3100" i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70D4A-A2CB-D0CB-E79A-93B407C44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C6B6496C0B74AAA5D012D5AA76AF2" ma:contentTypeVersion="17" ma:contentTypeDescription="Create a new document." ma:contentTypeScope="" ma:versionID="fcc8d8c618f35f4b58b831d1a9bc7098">
  <xsd:schema xmlns:xsd="http://www.w3.org/2001/XMLSchema" xmlns:xs="http://www.w3.org/2001/XMLSchema" xmlns:p="http://schemas.microsoft.com/office/2006/metadata/properties" xmlns:ns2="225e1383-d34d-4a71-be02-64bc6da1f6fb" xmlns:ns3="e93acf5f-f59b-46bb-8c22-2b43a486ab2c" targetNamespace="http://schemas.microsoft.com/office/2006/metadata/properties" ma:root="true" ma:fieldsID="4ec9005716d69c5963c225914fd5e828" ns2:_="" ns3:_="">
    <xsd:import namespace="225e1383-d34d-4a71-be02-64bc6da1f6fb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umb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e1383-d34d-4a71-be02-64bc6da1f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3" nillable="true" ma:displayName="Number" ma:format="Dropdown" ma:internalName="Number" ma:percentage="FALSE">
      <xsd:simpleType>
        <xsd:restriction base="dms:Number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25e1383-d34d-4a71-be02-64bc6da1f6fb">
      <Terms xmlns="http://schemas.microsoft.com/office/infopath/2007/PartnerControls"/>
    </lcf76f155ced4ddcb4097134ff3c332f>
    <Number xmlns="225e1383-d34d-4a71-be02-64bc6da1f6fb" xsi:nil="true"/>
  </documentManagement>
</p:properties>
</file>

<file path=customXml/itemProps1.xml><?xml version="1.0" encoding="utf-8"?>
<ds:datastoreItem xmlns:ds="http://schemas.openxmlformats.org/officeDocument/2006/customXml" ds:itemID="{DFC4AE54-1E1E-42B6-816A-946DEBD94731}"/>
</file>

<file path=customXml/itemProps2.xml><?xml version="1.0" encoding="utf-8"?>
<ds:datastoreItem xmlns:ds="http://schemas.openxmlformats.org/officeDocument/2006/customXml" ds:itemID="{15906E4F-7F1E-4489-A24B-05A936C4E140}"/>
</file>

<file path=customXml/itemProps3.xml><?xml version="1.0" encoding="utf-8"?>
<ds:datastoreItem xmlns:ds="http://schemas.openxmlformats.org/officeDocument/2006/customXml" ds:itemID="{2BA2485A-3721-463C-8A83-4A8A9A9703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Widescreen</PresentationFormat>
  <Paragraphs>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CMV in HSCT</vt:lpstr>
      <vt:lpstr>Outcomes of Latent CMV Reactivation in HSCT</vt:lpstr>
      <vt:lpstr>Outcomes of Latent CMV Reactivation in HSCT</vt:lpstr>
      <vt:lpstr>Outcomes of Latent CMV Reactivation in HSCT</vt:lpstr>
      <vt:lpstr>CMV Disease Life-Threatening End-Organ Manifestation of CMVi</vt:lpstr>
      <vt:lpstr>CMV Reactivation After HSCT DNAemia </vt:lpstr>
      <vt:lpstr>Clinical Burden of CMV Reactivation After HSCT</vt:lpstr>
      <vt:lpstr>Who Is at CMV Reactivation Risk? Seropositive or Seronegative Recipients From Seropositive Donors</vt:lpstr>
      <vt:lpstr>Economic Burden of CMVi in HSCT</vt:lpstr>
      <vt:lpstr>Economic Burden of CMVi in HSCT</vt:lpstr>
      <vt:lpstr>Cost-Effectiveness of CMV Prophylaxis</vt:lpstr>
      <vt:lpstr>Cost-Effectiveness of CMV Prophylaxis</vt:lpstr>
      <vt:lpstr>Risk Factors for CMV Reactivation After Allo-HSCT</vt:lpstr>
      <vt:lpstr>PowerPoint Presentation</vt:lpstr>
      <vt:lpstr>Serology Is Used for CMV Risk Stratification</vt:lpstr>
      <vt:lpstr>CMV Prophylaxis Strategies</vt:lpstr>
      <vt:lpstr>CMV Prophylaxis Treatment</vt:lpstr>
      <vt:lpstr>Monitoring</vt:lpstr>
      <vt:lpstr>Viremia Threshold to Start Therapy</vt:lpstr>
      <vt:lpstr>Treatment Options When Viremia Is Detected</vt:lpstr>
      <vt:lpstr>Conclusions</vt:lpstr>
      <vt:lpstr>PowerPoint Presentation</vt:lpstr>
      <vt:lpstr>CMV Management Strategies</vt:lpstr>
      <vt:lpstr>Preemptive Therapy</vt:lpstr>
      <vt:lpstr>Preemptive Therapy and Prophylaxis </vt:lpstr>
      <vt:lpstr>CMV Prophylaxis With High-Dose Valaciclovir Retrospective Analysis</vt:lpstr>
      <vt:lpstr>Letermovir Use for CMV Primary Prophylaxis Real-World Outcomes</vt:lpstr>
      <vt:lpstr>Rehospitalization After Letermovir CMV Primary Prophylaxis Postanalysis Phase 3</vt:lpstr>
      <vt:lpstr>Treatment Considerations</vt:lpstr>
      <vt:lpstr>Rebound CMV Infection in High-Risk Patients Postmarketing Setting</vt:lpstr>
      <vt:lpstr>Extended Letermovir Prophylaxis Retrospective Study</vt:lpstr>
      <vt:lpstr>Conclusions</vt:lpstr>
      <vt:lpstr>PowerPoint Presentation</vt:lpstr>
      <vt:lpstr>ECIL Guidelines</vt:lpstr>
      <vt:lpstr>Antiviral Prophylaxis After Allo-HSCT</vt:lpstr>
      <vt:lpstr>Recommendations NOT Favoring Use of Immunoglobulins</vt:lpstr>
      <vt:lpstr>ASTCT Guidelines</vt:lpstr>
      <vt:lpstr>Antiviral Prophylaxis After Allo-HSCT</vt:lpstr>
      <vt:lpstr>Treatment Indications Letermovir</vt:lpstr>
      <vt:lpstr>Treatment Considerations Letermovir</vt:lpstr>
      <vt:lpstr>Letermovir Viral Reactivation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Je-Anne</dc:creator>
  <cp:lastModifiedBy>Kelly, Je-Anne</cp:lastModifiedBy>
  <cp:revision>1</cp:revision>
  <dcterms:created xsi:type="dcterms:W3CDTF">2023-03-22T12:39:42Z</dcterms:created>
  <dcterms:modified xsi:type="dcterms:W3CDTF">2023-03-22T12:39:42Z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0x010100462C6B6496C0B74AAA5D012D5AA76AF2</vt:lpwstr>
  </property>
</Properties>
</file>