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6783-61E2-43FC-A77A-5A6AD75AF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22363-01D5-41BE-9057-F49F0064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8821-71C4-4264-BFCE-CD4221D079CA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A1002-F4E6-44C9-A9F9-5A8DC8C0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76386-8160-4CD4-BF92-6F7A947A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F033-B00D-41F8-BA8E-069B94175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2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0B137-9B9B-4B83-B833-8BEDA9A5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72D00-51C4-472D-9D56-07FF75490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FBAEB-90B5-4D63-9C60-790CF2DC8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B8821-71C4-4264-BFCE-CD4221D079CA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00ACD-959D-4395-A171-8406E5612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26AFB-6DA1-4846-9847-970B63D49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F033-B00D-41F8-BA8E-069B94175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6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D1B474-6AA2-4876-BFBF-0EBF96DE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</a:rPr>
              <a:t>Turning the Light on for </a:t>
            </a:r>
            <a:br>
              <a:rPr lang="en-US">
                <a:effectLst/>
              </a:rPr>
            </a:br>
            <a:r>
              <a:rPr lang="en-US">
                <a:effectLst/>
              </a:rPr>
              <a:t>Paroxysmal Nocturnal Hemoglobinuria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59CE5-4CDF-4242-AC7C-6930EEB10C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4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847E22-B3D2-4D7F-A516-583D63B7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PNH Basics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598EE-90F5-4280-8C8A-134B80F918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25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04E18-EB64-4BBE-AAD4-C217A488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en-US" noProof="0"/>
              <a:t>Thrombosis in PNH: Pathophysiology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B294D-A4B8-4D31-AAB2-807E4EC668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343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A25305-9804-4FA5-B9BC-06928016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 Management Options for PNH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CC5D9-7879-41FB-8663-73D54AB6A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33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7DCFAB-414D-4D8C-9435-2F811253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 Treatment for PNH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9A7DC-3612-4E3E-A6B5-32686B8339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9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6ED426-7A5D-4B05-A9FD-721C6BF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Complement Inhibition Do in PNH?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F103C-604D-410D-A3C9-010EBFD37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4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FC4399-E03C-4569-90D5-1EB03ABB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Standard of Care for PNH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25AE4-12C0-490C-B9E6-9A8600CEE6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0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D3A45E-043A-4D5E-9903-1C3F32C20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Eculizumab: Humanized First-in-Class Anti-C5 Antibody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2D0E3-4A99-4C26-8526-E461CFFE3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21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EA8D43-5946-455E-8E91-2D37FCAD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Trials With Ravulizumab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64C55-6725-4852-89D9-5721A34CBE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0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7E7BB2-4660-438E-8A56-6A5FC089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Unmet Need: Treatment With Eculizumab</a:t>
            </a:r>
            <a:br>
              <a:rPr lang="en-US" altLang="en-US"/>
            </a:br>
            <a:r>
              <a:rPr lang="en-US" altLang="en-US"/>
              <a:t>Suboptimal Responders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C06B4-729F-42FF-A52A-A318BEE342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1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6386FB-83D8-4BD5-AEB2-F3C9A6FC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Clinical Impact of Extravascular Hemolysis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F3921-AB88-42F4-B9B8-1808877E76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12D4F7-5AF3-4726-8DE9-37E43B88F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77F84-172E-439B-8D1A-E9A6C5086C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77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307656-4D1B-4EFE-9341-A18CCCAE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Pegcetacoplan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C187E-8C3C-4D4F-8D9C-C1C7D685F7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13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686084-F1B5-4546-B327-45EC1432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Pegcetacoplan</a:t>
            </a:r>
            <a:br>
              <a:rPr lang="en-US"/>
            </a:br>
            <a:r>
              <a:rPr lang="en-US"/>
              <a:t>Hemoglobin Levels From Baseline to Week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04A8F-539C-432E-85E5-F613C4D56E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55DD02-2BB3-47E6-A31F-5AD821CC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Iptacopan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E0C53-2D4B-4127-A954-E84DE91C2D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41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3BA1E5-81E3-48DC-BCD2-F1E1CCD9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Iptacopan: Summary of Endpoints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AE819-BA36-4E21-8B28-C676620C47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99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DF0B90-41C0-4510-9FE1-861CB3BE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A4334-C774-47D6-A2A9-5F2548937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44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80E4C-93B1-4D7A-86E9-51BE0555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0FB02C-3532-4327-8DBB-7BCB7CCBF6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23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A18D2B-8B52-45C5-95BD-FF3FB3A5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45403-94D1-4A87-985F-88448261D9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5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43A374-49C4-4C03-B0D3-2A0D561A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CFF4B-627F-485D-BAB1-E4BEF90FF8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6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DC856D-2C0E-4B8E-B124-8CC570C0F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Rare Disease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D8D53-F40B-40A4-BC17-A7B4A188C5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91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4DA2C4-FA5E-45A7-8B42-E8B76DB7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Manifestations of PNH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17146-B38B-49A0-95CD-0663C14265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7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D953F5-B1F6-4212-8BB0-B7E2F2728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D2BD4-2BA6-4384-A3C2-ADD012B42C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A2A03C-3550-462C-BF2B-DFF6EFAA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Signs and Symptoms of PNH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F0688-D13C-4BFD-A0B6-061F702370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C60BBA-A526-45AE-9205-44844352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PNH Diagnosis Can Be Complex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DD4F9-5E7C-4D7D-845C-6488899E47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95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28245E-8D03-478B-9AD7-8A69FB8F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Pathway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845C2-E97E-47F8-810A-7434AA22C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6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631885-C43D-4913-8669-1BB9AB14E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PNH Key Measure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A9DC4-9707-42CA-AB53-B03D240822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4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24DE00-1B1E-4011-91D1-4FF3499C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Discussions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EDDD8-8FD2-4BDB-A6F1-F342D8544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45AE27-A931-4656-9E0F-7E864F6F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71-Year-Old Patient Presented in 1991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6DE8A-11E3-484C-84FF-04DF5923C7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75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8D28ED-E5F7-45FF-B2E1-B0E1AAB6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71-Year-Old Patient Presented in 1991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F4A00-BF6E-43F2-9992-A50FE5EFCE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20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4C8CEE-8398-425D-8DEE-FE1A4653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of PNH Without Complement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5D735-D5BA-4FC5-BC57-2224294254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2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9C3A9D-C31F-4A22-A9E9-1B87141B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Perspective: Managing Clone Increase in Patients Ineligible for Complement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FFC13-E395-44D9-ACC1-4F471DD0BC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80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A78215-71BA-492A-9D32-37730FAAE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32-Year-Old Patient Presented in 2012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F6980-5F62-4701-A11A-153DFB23D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3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9F8A06-06C5-4278-AC89-5CE75FFF6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D64DD-F54D-42A6-8A4B-585F62270C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31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760141-6084-4703-96E4-1C5138EB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32-Year-Old Patient Presented in 2012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BC278-3250-4F72-A605-2BF8B4D2B1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16DE7-D9A8-4E02-9803-B4A63556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32-Year-Old Patient Presented in 2012: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8DE52-A81E-4C5C-A6FD-5FDF00BF29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5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129E76-143E-4BA4-9C58-99FA8F06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32-Year-Old Patient Presented in 2012: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360FE-1843-49DB-9FA9-CE113B0E87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12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ADA076-5BA3-458A-8FC1-11869F3D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Considerations for Guiding Therapy Selection: UK Criteria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6EB5C-4F04-4945-A9D3-D9831A6CCA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36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492069-151A-46A9-9DF8-4B3CB965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Eculizumab</a:t>
            </a:r>
            <a:br>
              <a:rPr lang="en-GB"/>
            </a:br>
            <a:r>
              <a:rPr lang="en-GB" sz="3100" i="1"/>
              <a:t>C5 Inhibitor Monoclonal Antibody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59CD0-A032-4D33-8D22-7D10EBCC5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9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AF2E21-A886-4B45-8E81-FAD42F04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Ravulizumab</a:t>
            </a:r>
            <a:br>
              <a:rPr lang="en-GB"/>
            </a:br>
            <a:r>
              <a:rPr lang="en-GB" sz="3100" i="1"/>
              <a:t>C5 Inhibitor Monoclonal Antibody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CECC5-DD35-4454-BC2C-142485401E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59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C1C54-0711-4AFE-B7D4-EFC847EA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42-Year-Old Patient Presented in 1997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4E556-0B7C-416F-9607-2C7EF98DCE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9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635292-C1D3-4C21-8F9E-B647DDDF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42-Year-Old Patient Presented in 1997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6DCFB-7E91-454A-B437-BD461965A3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36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AAC6EB-B012-4C6F-B93A-6B03023DB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42-Year-Old Patient Presented in 1997: 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0F590-CE36-434E-AFA2-1B15E2249E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08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1FA9C4-10E6-42F3-832D-7B964B8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Considerations for Considering Pegcetacoplan</a:t>
            </a:r>
            <a:br>
              <a:rPr lang="en-US"/>
            </a:br>
            <a:r>
              <a:rPr lang="en-US"/>
              <a:t>Expert Perspective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7BB9D-C9C8-4667-9FFD-C9C5F1688F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1B2869-5FFE-4AD2-BE68-23BE858A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Paroxysmal Nocturnal Hemoglobinuria (PNH)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A3E5D-F7C1-4221-B70E-611542A85F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49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308523-9115-4097-A4E3-433DB1F1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Opinions: Managing Adverse Events From </a:t>
            </a:r>
            <a:br>
              <a:rPr lang="en-US"/>
            </a:br>
            <a:r>
              <a:rPr lang="en-US"/>
              <a:t>Complement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B2F67-6AFB-456E-8624-AB79672608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5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8F267-CCF2-48C6-B168-820EDB91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Boxed Warning for Complement Inhibitors Indicated for PNH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2263E-AFC9-4C08-A6E1-AD1ADA91F7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8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542A7C-671D-4390-BBE9-3F4F4EAF7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Identification and Management of Potential Adverse Events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7B1A-7E01-4384-986A-B9DCE4624E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5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22E8F2-E775-4AC1-8A88-62D9BE3FB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Identification and Management of Potential Adverse Events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7D007-E9A7-4D96-A540-CFC4682F4B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22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5B26BC-DCC4-4DC5-A212-F876E736F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Perspective: Potential Challenges and Barriers in Treating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8F9E8-20E0-479A-89AB-E302FEB0A1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39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0A818A-CE68-48F3-BF77-F51E937D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for Optimal Outcomes</a:t>
            </a:r>
            <a:br>
              <a:rPr lang="en-US"/>
            </a:br>
            <a:r>
              <a:rPr lang="en-US"/>
              <a:t>Expert Perspectives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DDF07-F0C3-4CA6-AF86-2DF06D7717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CC7776-F6A8-4CB4-84D1-73103F51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43B9C-3DDB-4D7F-BCDC-699AFBA1BB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0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5FAEC6-8C08-4280-BED6-667E609E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1FA85-7A2A-44FF-B562-666FED43D1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808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360BCC-2081-42D0-B2BB-444768BA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PNH:  Before Effective Therapy</a:t>
            </a:r>
            <a:br>
              <a:rPr lang="en-US"/>
            </a:br>
            <a:r>
              <a:rPr lang="en-US"/>
              <a:t>“The Letter”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F974C-92F7-428C-8A4F-64E37B6917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97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F05028-9E9C-4456-A5C7-05359D61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Anti-Complement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540AD-AA85-4B3B-A42D-F720FAD41B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B6F47B-6F50-458C-AFEF-A10D06DB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PNH?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526D8-106A-430B-B49B-413ACF597A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4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1210D4-BA52-417E-BC4F-F222773F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Clinical Management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1E3FD-9ECA-4AAC-888E-2AD7C6A135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337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C96F6F-10B5-46E8-B37A-F97AEF26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to Care</a:t>
            </a:r>
            <a:br>
              <a:rPr lang="en-US"/>
            </a:br>
            <a:r>
              <a:rPr lang="en-US"/>
              <a:t>Lifelong Therapy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2D016-A3D0-4F71-85E9-ECFAC0162E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121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A96A8E-E041-4679-A64D-1D5D3546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Perspective</a:t>
            </a:r>
            <a:br>
              <a:rPr lang="en-US"/>
            </a:br>
            <a:r>
              <a:rPr lang="en-US"/>
              <a:t>Barriers to Care: Implications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9C159-582A-4F46-AFB0-64DC3304BA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361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41CC27-E4F6-48B3-B6CF-3C42A494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Maintenance of Long-Term Safety and Follow-Up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D1342-C912-44C0-AD60-25DC36CE66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9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5C50DD-F988-4784-92DA-F35A4E8C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+mj-lt"/>
              </a:rPr>
              <a:t>A Multidisciplinary Care Team Approach Is Essential in the Long-Term Management of This Patient Group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ED488-7022-40D8-980D-849994CD35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565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43328A-804B-43B6-BD3D-08230280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Role of the Specialist Nurse in the MDT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0DB04-E16F-4680-A936-083FA5400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933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44E30A-A27F-4D9D-BB29-02A7430C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0C238-1E3E-4047-97A6-5A11EB2348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4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3E8F38-1FA6-4161-AA61-81909567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PNH Mechanisms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4AE82-A0B9-481A-9474-59AA828DEF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5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9F7C96-BC0A-4EB5-8AD4-E3518805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Identifying Patients at Risk for PNH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3563D-F970-4F02-B394-D67074CC34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3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264416-D1E4-4946-8833-BA054A4F6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PNH and Other BMF Syndromes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05CE6-31E2-4C8C-86E8-4300098285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160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C976F132-24F9-40AE-8A91-2684C86549C4}"/>
</file>

<file path=customXml/itemProps2.xml><?xml version="1.0" encoding="utf-8"?>
<ds:datastoreItem xmlns:ds="http://schemas.openxmlformats.org/officeDocument/2006/customXml" ds:itemID="{DA9DB551-44F1-4E2B-A51B-297E85BA4F3F}"/>
</file>

<file path=customXml/itemProps3.xml><?xml version="1.0" encoding="utf-8"?>
<ds:datastoreItem xmlns:ds="http://schemas.openxmlformats.org/officeDocument/2006/customXml" ds:itemID="{F093CF93-F0FD-4499-BED1-3B5AFDC13C8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Microsoft Office PowerPoint</Application>
  <PresentationFormat>Widescreen</PresentationFormat>
  <Paragraphs>61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Turning the Light on for  Paroxysmal Nocturnal Hemoglobinuria</vt:lpstr>
      <vt:lpstr>PowerPoint Presentation</vt:lpstr>
      <vt:lpstr>Agenda</vt:lpstr>
      <vt:lpstr>PowerPoint Presentation</vt:lpstr>
      <vt:lpstr>Paroxysmal Nocturnal Hemoglobinuria (PNH)</vt:lpstr>
      <vt:lpstr>What Is PNH?</vt:lpstr>
      <vt:lpstr>PNH Mechanisms </vt:lpstr>
      <vt:lpstr>Identifying Patients at Risk for PNH</vt:lpstr>
      <vt:lpstr>PNH and Other BMF Syndromes</vt:lpstr>
      <vt:lpstr>PNH Basics </vt:lpstr>
      <vt:lpstr>Thrombosis in PNH: Pathophysiology</vt:lpstr>
      <vt:lpstr>Historic Management Options for PNH </vt:lpstr>
      <vt:lpstr>Modern Treatment for PNH </vt:lpstr>
      <vt:lpstr>What Does Complement Inhibition Do in PNH?</vt:lpstr>
      <vt:lpstr>Current Standard of Care for PNH</vt:lpstr>
      <vt:lpstr>Eculizumab: Humanized First-in-Class Anti-C5 Antibody</vt:lpstr>
      <vt:lpstr>Clinical Trials With Ravulizumab</vt:lpstr>
      <vt:lpstr>Unmet Need: Treatment With Eculizumab Suboptimal Responders</vt:lpstr>
      <vt:lpstr>Clinical Impact of Extravascular Hemolysis</vt:lpstr>
      <vt:lpstr>Pegcetacoplan</vt:lpstr>
      <vt:lpstr>Pegcetacoplan Hemoglobin Levels From Baseline to Week 16</vt:lpstr>
      <vt:lpstr>Iptacopan</vt:lpstr>
      <vt:lpstr>Iptacopan: Summary of Endpoints</vt:lpstr>
      <vt:lpstr>Conclusion</vt:lpstr>
      <vt:lpstr>PowerPoint Presentation</vt:lpstr>
      <vt:lpstr>Aims</vt:lpstr>
      <vt:lpstr>Introduction </vt:lpstr>
      <vt:lpstr>A Rare Disease </vt:lpstr>
      <vt:lpstr>Clinical Manifestations of PNH</vt:lpstr>
      <vt:lpstr>Signs and Symptoms of PNH</vt:lpstr>
      <vt:lpstr>A PNH Diagnosis Can Be Complex</vt:lpstr>
      <vt:lpstr>Patient Pathway</vt:lpstr>
      <vt:lpstr>PNH Key Measure</vt:lpstr>
      <vt:lpstr>Case Study Discussions</vt:lpstr>
      <vt:lpstr>71-Year-Old Patient Presented in 1991</vt:lpstr>
      <vt:lpstr>71-Year-Old Patient Presented in 1991 (cont)</vt:lpstr>
      <vt:lpstr>Treatment of PNH Without Complement Inhibitors</vt:lpstr>
      <vt:lpstr>Expert Perspective: Managing Clone Increase in Patients Ineligible for Complement Inhibitors</vt:lpstr>
      <vt:lpstr>32-Year-Old Patient Presented in 2012</vt:lpstr>
      <vt:lpstr>32-Year-Old Patient Presented in 2012 (cont)</vt:lpstr>
      <vt:lpstr>32-Year-Old Patient Presented in 2012: Treatment</vt:lpstr>
      <vt:lpstr>32-Year-Old Patient Presented in 2012: Treatment</vt:lpstr>
      <vt:lpstr>Practical Considerations for Guiding Therapy Selection: UK Criteria </vt:lpstr>
      <vt:lpstr>Eculizumab C5 Inhibitor Monoclonal Antibody</vt:lpstr>
      <vt:lpstr>Ravulizumab C5 Inhibitor Monoclonal Antibody</vt:lpstr>
      <vt:lpstr>42-Year-Old Patient Presented in 1997</vt:lpstr>
      <vt:lpstr>42-Year-Old Patient Presented in 1997 (cont)</vt:lpstr>
      <vt:lpstr>42-Year-Old Patient Presented in 1997: Conclusion</vt:lpstr>
      <vt:lpstr>Practical Considerations for Considering Pegcetacoplan Expert Perspective</vt:lpstr>
      <vt:lpstr>Expert Opinions: Managing Adverse Events From  Complement Inhibitors</vt:lpstr>
      <vt:lpstr>Boxed Warning for Complement Inhibitors Indicated for PNH</vt:lpstr>
      <vt:lpstr>Identification and Management of Potential Adverse Events </vt:lpstr>
      <vt:lpstr>Identification and Management of Potential Adverse Events (cont) </vt:lpstr>
      <vt:lpstr>Expert Perspective: Potential Challenges and Barriers in Treating Patients</vt:lpstr>
      <vt:lpstr>Factors for Optimal Outcomes Expert Perspectives</vt:lpstr>
      <vt:lpstr>Conclusion</vt:lpstr>
      <vt:lpstr>PowerPoint Presentation</vt:lpstr>
      <vt:lpstr>PNH:  Before Effective Therapy “The Letter”</vt:lpstr>
      <vt:lpstr>Anti-Complement Therapy</vt:lpstr>
      <vt:lpstr>Ongoing Clinical Management Issues</vt:lpstr>
      <vt:lpstr>Barriers to Care Lifelong Therapy </vt:lpstr>
      <vt:lpstr>Expert Perspective Barriers to Care: Implications</vt:lpstr>
      <vt:lpstr>Maintenance of Long-Term Safety and Follow-Up </vt:lpstr>
      <vt:lpstr>A Multidisciplinary Care Team Approach Is Essential in the Long-Term Management of This Patient Group </vt:lpstr>
      <vt:lpstr>The Role of the Specialist Nurse in the MDT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the Light on for  Paroxysmal Nocturnal Hemoglobinuria</dc:title>
  <dc:creator>Eckstein, Zachary</dc:creator>
  <cp:lastModifiedBy>Eckstein, Zachary</cp:lastModifiedBy>
  <cp:revision>1</cp:revision>
  <dcterms:created xsi:type="dcterms:W3CDTF">2023-05-17T18:29:58Z</dcterms:created>
  <dcterms:modified xsi:type="dcterms:W3CDTF">2023-05-17T18:29:58Z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