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8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3D326-27E7-44D8-AB35-884A4BB4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64A7A-7DCA-4638-89D1-84636ED86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5B91-9259-4BDB-9CC4-3CEBF9C7AF8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B4441-C817-4296-A23B-46D26F87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D6E71-A004-4181-9AB3-8B260E52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6A139-C964-49C2-B02B-9391CA33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1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F5D78-EF73-4C04-9618-8C4035BC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DF4C4-43A8-4FFE-AB7B-9025E3CA7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4C30C-50DB-43B9-875B-E9B70011D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E5B91-9259-4BDB-9CC4-3CEBF9C7AF8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461A-8495-4BC5-88F8-B7B9769A1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6B8CF-7D1B-4DC1-91A6-ADAFEAE52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6A139-C964-49C2-B02B-9391CA33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59AFFD-A0B8-41E4-B95C-62969D88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D9BA0-7ACA-4EF8-9AA9-151DA48CAE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75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0EDF6E-1A62-4E32-BCB6-73026D9C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Thrombotic Microangiopathy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B16AB-791D-46BB-9FB6-CC2B7F19B5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5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D88F1B-F21E-4449-9310-2D0E1E5E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 of Thrombotic Microangiopathy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87297-5A59-4735-B135-78ABD2A5E1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21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A30066-5D9C-4EAF-B4EE-05618288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 of TTP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2AEEC-C064-4F72-A59F-CE1238C482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91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B73FC3-F9F5-47B6-B51A-1C3DD788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Prediction of ADAMTS13 Activity in Acquired TMAs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D5721-A0D1-4296-90B3-25243BA8E3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3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0604AC-5BDA-4F2F-BA1B-4EADB473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Predicting Severely Deficient (&lt; 10%) ADAMTS13 Activity (TTP)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57597-10AF-4771-883A-00618EECDE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0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261E1B-620E-4257-943C-37D3A0E3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ADAMTS13 Activity After Starting PEX</a:t>
            </a:r>
            <a:br>
              <a:rPr lang="en-US"/>
            </a:br>
            <a:r>
              <a:rPr lang="en-US" i="1"/>
              <a:t>Should I Still Order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C11E1-B7F0-4E8D-90C8-586C5CAF7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47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4C441E-21F0-4C6D-81DD-F9B75C65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E226D-7934-43B7-95A2-3BD370CEF9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1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353C49-1F1F-4B33-B320-8BA2E669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3AF6D-2250-4864-8088-6B0BAF2D19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5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6FD10B-01B3-4F02-B2E0-168B17BA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Treatment of iTTP </a:t>
            </a:r>
            <a:br>
              <a:rPr lang="en-US"/>
            </a:br>
            <a:r>
              <a:rPr lang="en-US" i="1"/>
              <a:t>Goals of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4314D-EA2E-4550-A89D-3C2DB010F3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0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1ADD56-BA3C-46E0-ADE7-9E392D0D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Clinical Issues in TTP</a:t>
            </a:r>
            <a:br>
              <a:rPr lang="en-US"/>
            </a:br>
            <a:r>
              <a:rPr lang="en-US" i="1"/>
              <a:t>Exacerbations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A3F3F-C2EF-4401-BF44-FC708D4AFF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1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7D012C-AEB9-420F-AFC4-16E8340D2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3D60D-6658-485F-B266-AFF78E8A5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93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D95EF6-8A07-4FBA-8032-41F59F22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Treatment of TTP</a:t>
            </a:r>
            <a:br>
              <a:rPr lang="en-US"/>
            </a:br>
            <a:r>
              <a:rPr lang="en-US" i="1"/>
              <a:t>Immune-Suppressive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26C7F-FD14-4A51-845B-5B8CB2D58D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04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64A109-E94B-4C65-B7C8-A4CA5925D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Treatment of TTP</a:t>
            </a:r>
            <a:br>
              <a:rPr lang="en-US"/>
            </a:br>
            <a:r>
              <a:rPr lang="en-US" i="1"/>
              <a:t>Immune-Suppressive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84ECF-E6E3-4999-B6E4-303AAD640F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42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DA116B-E638-42E0-A144-29190B05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Targeted Therapy of TTP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3F5C4-1D3C-488E-A5A5-9D3778EF5F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4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34C2C5-6A0F-4CC0-BE53-22B6626D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Caplacizumab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909DE-A8B8-4AB3-9E9D-6F8CB1F94D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1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C21829-2945-4197-A454-3A55E142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Caplacizumab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16FFA8-0534-49A8-B901-A97571159B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2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5D190A-FE6D-4F9D-882C-B0B5CBC3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C3A3D-3658-4EBC-9D64-26FEEEDC3B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2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ED3627-3D65-45DE-A0F4-AFC25E7C2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Long-Term Complications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E8699-BD9E-4E87-8AF0-67C8D93710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93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7651AF-4A11-411E-9196-EB02CDE0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Unmet Needs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20D41-9A2B-4344-9ED9-65A536BEE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68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33E347-1B82-433A-8AE8-1C9A014F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Immunomodulation</a:t>
            </a:r>
            <a:br>
              <a:rPr lang="en-US"/>
            </a:br>
            <a:r>
              <a:rPr lang="en-US" i="1"/>
              <a:t>Steroids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2BE76-D519-45AD-9017-31B89A98E5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28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C6ECB0-ED59-416C-84BE-B81FD690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Immunomodulation</a:t>
            </a:r>
            <a:br>
              <a:rPr lang="en-US"/>
            </a:br>
            <a:r>
              <a:rPr lang="en-US" i="1"/>
              <a:t>Rituximab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6D12E-2B9E-44B1-AF74-C9F2151A5E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1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8E7729-9A7B-4F32-A50F-2A55CF0E7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C16C4-10C3-4C3A-B0E8-3F28FD8828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49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600593-DD0F-45E2-B0B0-BCE1CA34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Clinical Studies — Rituximab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A6D82-BA0B-4D3D-A205-C5F183666A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0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AC941C-F084-4A30-A430-9A682898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Caplacizumab-yhdp</a:t>
            </a:r>
            <a:br>
              <a:rPr lang="en-US"/>
            </a:br>
            <a:r>
              <a:rPr lang="en-US" i="1"/>
              <a:t>Pharmacodynamics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A7C54-D494-4167-8BF8-0445F9ABB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52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FD28EF-1D26-474F-99D3-C19967DA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Caplacizumab-yhdp</a:t>
            </a:r>
            <a:br>
              <a:rPr lang="en-US"/>
            </a:br>
            <a:r>
              <a:rPr lang="en-US" i="1"/>
              <a:t>Pharmacokinetics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49820-2EEA-4EBD-9F32-030D9E6852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90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598033-6694-4702-B41D-60FF4873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Caplacizumab-yhdp</a:t>
            </a:r>
            <a:br>
              <a:rPr lang="en-US"/>
            </a:br>
            <a:r>
              <a:rPr lang="en-US" i="1"/>
              <a:t>AEs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EACD1-C33E-413B-B2B1-4176E64D00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76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715E3-81B7-4DDE-8F99-6B0BFF68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Clinical Studies—Caplacizumab-yhdp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9B6CA-48B9-4372-9993-A096ED4BBB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7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FDF4EA-571C-45BC-B26D-E653A08C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Clinical Studies—Caplacizumab-yhdp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70EC8-40F3-40C2-B446-4172B7EF19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65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3DC1B2-D3F1-4D0C-8ADC-97A381FC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Clinical Studies—Caplacizumab-yhdp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8BD1E-3BE8-4F7B-BF44-0B9596C216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95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C84D3D-3510-4A97-833E-503D049A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Therapeutic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9902C-EC7D-4081-A650-AD64E826B2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9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6CD803-5B88-46AB-8087-B2E1B8B4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TTP</a:t>
            </a:r>
            <a:br>
              <a:rPr lang="en-US"/>
            </a:br>
            <a:r>
              <a:rPr lang="en-US" i="1"/>
              <a:t>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128B0-0DA5-4F38-AD9E-A75993F8D8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37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BEE1E8-80ED-4A30-8879-4D8422F1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4C058-F9DE-4035-9A26-3605EF117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7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81A64B-ABB6-45FF-8166-8D5BCD418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2AFC2-25FD-4972-8AA6-EB3AA8560D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2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8BB94B-B877-4503-9598-C8819D6B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Caplacizumab </a:t>
            </a:r>
            <a:br>
              <a:rPr lang="en-US"/>
            </a:br>
            <a:r>
              <a:rPr lang="en-US" i="1"/>
              <a:t>The Balancing 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F396A-1287-40CA-B715-E35C77790E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6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977C18-DA5E-4F25-8B66-20BAB9B2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Pharmacy and Therapeutics Considerations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2D26E-0DAF-4D68-AD45-1B9820BA2D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98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0B7023-C192-4836-B34B-228039B5F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Treatment Algorithms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47B9C-68EC-4BDE-9F56-5931E4DE14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29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10B178-0DE1-4074-B3C2-435383B5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 and Cons of Algorithms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D1EF2-2E6A-47A1-BA58-119D00D016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8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5E85F6-7213-458B-BE62-6AB8B0E9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Caplacizumab Cost-Effectiveness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5E36F-5CDC-450F-AE7D-59E220D042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C6B441-15F5-445D-8204-1CD366FF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Markov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50F41-0D70-41FE-817E-62226BF578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74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8166DA-B8A9-4E7A-9DA3-93BBE65E3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8423D-1515-4877-A75D-ABC8F6C954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24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77C228-63C5-4468-BBD8-6A5D89E3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Inputs for Economic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07570-8218-46E1-B4B3-B322734303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67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E57631-D609-45C4-83CB-7070A2D4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to US Hospitals With Caplacizumab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ADEAA-7429-4E5D-BB48-0AEB07833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2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E18F6B-6FAB-4E53-9B75-06244837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Caplacizumab Dosing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8691B-75D8-4FF3-B3EB-1538015010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A6EBF3-BFE9-4656-80F7-96B3CD6D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D3071-28E1-4784-9545-3E62B6F21B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0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B1A8A8-843B-4233-99CE-26EDF138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ADAMTS13-Guided Caplacizumab?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E5555-EED5-4E95-9EFE-6E4182AAA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9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BF0C6B-1806-43BC-8DAC-9ACFD1977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Caplacizumab Administration and Preparation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AAFBA-659F-44C5-BB65-D4F4AC15EB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34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A2A973-18F1-405D-9D3F-403AC328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Caplacizumab Safety</a:t>
            </a:r>
            <a:br>
              <a:rPr lang="en-US"/>
            </a:br>
            <a:r>
              <a:rPr lang="en-US" i="1"/>
              <a:t>Bleeding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BEB03-E0CB-4681-9033-AC94F7275F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620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29D069-8937-4F07-B49D-78C20FC8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Caplacizumab, Anticoagulation, and Procedures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CF4F2-7805-4C2E-A195-010B85AAA5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3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564BC0-C565-4BEC-9C2A-517545D3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Rituximab in aTTP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BABDD-95FD-426A-933B-B8870B1F96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36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D4C289-9C72-4570-80E9-85728DEE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Savings With Inpatient Rituximab?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107C8-5C0B-40F3-ADEA-3EF4356508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74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F88999-9AE7-4547-BF6D-B0DBBBF89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Inpatient Rituximab and TTP Relapse 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9D11B-8570-4810-A48D-E45D3302E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94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8B6DA4-59C2-4744-9940-83B91BEF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Inpatient Rituximab Cost/HCRU Savings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D2313-3832-4A5F-A6E0-E1BDCE5DEB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78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E34598-8721-4986-87E2-C34DF1C81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Low-Dose Rituximab in aTTP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90F15-5658-4DF5-96A2-822B57DC3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17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13F79E-8DBD-4AE5-A717-D8C02BC1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Rituximab Dosing in aTTP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68FBF-5A35-45ED-A724-A995282C1B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9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D2F759-25F2-46F3-82D4-EE68B17C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DPSKAMATTD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8B3D9-D88D-426F-90B6-D552A47218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9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333131-59BC-47C4-8CB2-39DED47D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Expert Perspectives</a:t>
            </a:r>
            <a:br>
              <a:rPr lang="en-US"/>
            </a:br>
            <a:r>
              <a:rPr lang="en-US"/>
              <a:t>Patient Education aTTP-Directed Treatments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4C5B6-FEA8-4761-8D1E-AC55E1EBD6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10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CED791-8B13-475A-B12F-E1B07C89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Pharmacist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F7A14-091E-4ADA-976F-1A1521F667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526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238943-1943-4043-A0EE-A5F23011F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BFCA29-2A70-451E-9E9C-665B5CFB02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34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22908B-8C02-4A68-85F5-7C053281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Acute Thrombocytopenia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9680D-C397-4A72-A852-3DCBF00292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18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E6A0AF-5DAB-475E-BCA2-A9662CE4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Acute Thrombocytopenia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397CC-30A9-46A7-819D-6CB9F6A863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974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47AA52-6FE8-4AEA-A873-91C6E903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Panel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F57A3-0558-4A42-8180-1538B96BAC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35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52D095-DE6F-4CCE-85A6-F67F789F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Initiation of Therapy – Panel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F2B0D-EC4E-437D-BB69-F8108F823C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951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10CB87-985C-4366-9D81-BC91375E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ISTH Guidelines</a:t>
            </a:r>
            <a:br>
              <a:rPr lang="en-US"/>
            </a:br>
            <a:r>
              <a:rPr lang="en-US" i="1"/>
              <a:t>Rituximab and iTTP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9B6DA-5D9B-4C35-BB3F-9334004B7B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40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973A32-F129-454B-8FCE-377EA0EA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ISTH Guidelines</a:t>
            </a:r>
            <a:br>
              <a:rPr lang="en-US"/>
            </a:br>
            <a:r>
              <a:rPr lang="en-US" i="1"/>
              <a:t>Caplacizumab and iTTP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569E9-F7BD-410A-8DF5-37AD787332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251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21BF05-DB3C-4E87-AF7D-C33E95B3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Caplacizumab After Hospital Discharge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AC41A-7DF8-4A9E-834E-F6CAEAC08A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3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33D68-E44F-43BF-B3BF-12F4A0A1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Acute Thrombocytopenia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00575-C756-4D3E-9129-46B313CDDA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07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26509A-5217-4A3B-A87F-11D20990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Caplacizumab After Hospital Discharge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2BDA1-BF78-467B-A87F-0C4FE14E3F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536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58485E-333B-40F6-8E1B-F67087D0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ADAMTS13 Activity and the Risk for Exacerbation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236D0-C257-4389-B580-FAAD25E99D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590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CD6121-8BC1-4217-801F-D4818598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DFBDD-4658-47C1-BF05-C384821879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689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036116-D835-47F4-AD04-F4C6C78E0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30297-13D4-430D-A5C6-9A4BE2340C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6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75BDC6-2626-453D-A548-F418627F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Pathology of aTTP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75322-C51D-4E68-987A-784718924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4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3A1CB7-E516-48EC-9C40-E63A4F523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Expert Perspectives</a:t>
            </a:r>
            <a:br>
              <a:rPr lang="en-US"/>
            </a:br>
            <a:r>
              <a:rPr lang="en-US" i="1"/>
              <a:t>Acute Thrombocytopenia — Thought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C59E3C-E421-4475-9BC5-28F74CDD7C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12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7" ma:contentTypeDescription="Create a new document." ma:contentTypeScope="" ma:versionID="8a11b0400542e313059abda2066d507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d232688f3954c7332d0fc71bff66819d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8B3113EB-1EA0-4F94-97F5-40CCDF9289C4}"/>
</file>

<file path=customXml/itemProps2.xml><?xml version="1.0" encoding="utf-8"?>
<ds:datastoreItem xmlns:ds="http://schemas.openxmlformats.org/officeDocument/2006/customXml" ds:itemID="{BC0BCD21-A973-4694-B124-ED111885344A}"/>
</file>

<file path=customXml/itemProps3.xml><?xml version="1.0" encoding="utf-8"?>
<ds:datastoreItem xmlns:ds="http://schemas.openxmlformats.org/officeDocument/2006/customXml" ds:itemID="{F6A7EC6E-83BF-4C01-AC84-00C81FC54C2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Widescreen</PresentationFormat>
  <Paragraphs>65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Agenda</vt:lpstr>
      <vt:lpstr>PowerPoint Presentation</vt:lpstr>
      <vt:lpstr>DPSKAMATTD</vt:lpstr>
      <vt:lpstr>Acute Thrombocytopenia Case</vt:lpstr>
      <vt:lpstr>Pathology of aTTP</vt:lpstr>
      <vt:lpstr>Expert Perspectives Acute Thrombocytopenia — Thought Process</vt:lpstr>
      <vt:lpstr>Thrombotic Microangiopathy </vt:lpstr>
      <vt:lpstr>Differential Diagnosis of Thrombotic Microangiopathy</vt:lpstr>
      <vt:lpstr>Pathophysiology of TTP</vt:lpstr>
      <vt:lpstr>Prediction of ADAMTS13 Activity in Acquired TMAs</vt:lpstr>
      <vt:lpstr>Predicting Severely Deficient (&lt; 10%) ADAMTS13 Activity (TTP)</vt:lpstr>
      <vt:lpstr>ADAMTS13 Activity After Starting PEX Should I Still Order It?</vt:lpstr>
      <vt:lpstr>TTP Therapy</vt:lpstr>
      <vt:lpstr>TTP Therapy</vt:lpstr>
      <vt:lpstr>Treatment of iTTP  Goals of Therapy</vt:lpstr>
      <vt:lpstr>Clinical Issues in TTP Exacerbations </vt:lpstr>
      <vt:lpstr>Treatment of TTP Immune-Suppressive Therapy</vt:lpstr>
      <vt:lpstr>Treatment of TTP Immune-Suppressive Therapy</vt:lpstr>
      <vt:lpstr>Targeted Therapy of TTP</vt:lpstr>
      <vt:lpstr>Caplacizumab</vt:lpstr>
      <vt:lpstr>Caplacizumab</vt:lpstr>
      <vt:lpstr>PowerPoint Presentation</vt:lpstr>
      <vt:lpstr>TTP Long-Term Complications </vt:lpstr>
      <vt:lpstr>TTP Unmet Needs</vt:lpstr>
      <vt:lpstr>Immunomodulation Steroids</vt:lpstr>
      <vt:lpstr>Immunomodulation Rituximab</vt:lpstr>
      <vt:lpstr>TTP Clinical Studies — Rituximab</vt:lpstr>
      <vt:lpstr>Caplacizumab-yhdp Pharmacodynamics</vt:lpstr>
      <vt:lpstr>Caplacizumab-yhdp Pharmacokinetics</vt:lpstr>
      <vt:lpstr>Caplacizumab-yhdp AEs</vt:lpstr>
      <vt:lpstr>TTP Clinical Studies—Caplacizumab-yhdp</vt:lpstr>
      <vt:lpstr>TTP Clinical Studies—Caplacizumab-yhdp</vt:lpstr>
      <vt:lpstr>TTP Clinical Studies—Caplacizumab-yhdp</vt:lpstr>
      <vt:lpstr>TTP Therapeutic Response</vt:lpstr>
      <vt:lpstr>TTP Monitoring</vt:lpstr>
      <vt:lpstr>PowerPoint Presentation</vt:lpstr>
      <vt:lpstr>Caplacizumab  The Balancing Act</vt:lpstr>
      <vt:lpstr>Pharmacy and Therapeutics Considerations</vt:lpstr>
      <vt:lpstr>Proposed Treatment Algorithms</vt:lpstr>
      <vt:lpstr>Pros and Cons of Algorithms</vt:lpstr>
      <vt:lpstr>Caplacizumab Cost-Effectiveness</vt:lpstr>
      <vt:lpstr>Markov Model</vt:lpstr>
      <vt:lpstr>Economic Model</vt:lpstr>
      <vt:lpstr>Cost Inputs for Economic Model</vt:lpstr>
      <vt:lpstr>Cost to US Hospitals With Caplacizumab</vt:lpstr>
      <vt:lpstr>Caplacizumab Dosing</vt:lpstr>
      <vt:lpstr>ADAMTS13-Guided Caplacizumab?</vt:lpstr>
      <vt:lpstr>Caplacizumab Administration and Preparation</vt:lpstr>
      <vt:lpstr>Caplacizumab Safety Bleeding</vt:lpstr>
      <vt:lpstr>Caplacizumab, Anticoagulation, and Procedures</vt:lpstr>
      <vt:lpstr>Rituximab in aTTP</vt:lpstr>
      <vt:lpstr>Cost Savings With Inpatient Rituximab?</vt:lpstr>
      <vt:lpstr>Inpatient Rituximab and TTP Relapse Rates</vt:lpstr>
      <vt:lpstr>Inpatient Rituximab Cost/HCRU Savings</vt:lpstr>
      <vt:lpstr>Low-Dose Rituximab in aTTP</vt:lpstr>
      <vt:lpstr>Comparing Rituximab Dosing in aTTP</vt:lpstr>
      <vt:lpstr>Expert Perspectives Patient Education aTTP-Directed Treatments</vt:lpstr>
      <vt:lpstr>Role of Pharmacist</vt:lpstr>
      <vt:lpstr>PowerPoint Presentation</vt:lpstr>
      <vt:lpstr>Acute Thrombocytopenia Case</vt:lpstr>
      <vt:lpstr>Acute Thrombocytopenia Case</vt:lpstr>
      <vt:lpstr>Panel Discussion</vt:lpstr>
      <vt:lpstr>Initiation of Therapy – Panel Discussion</vt:lpstr>
      <vt:lpstr>ISTH Guidelines Rituximab and iTTP Treatment</vt:lpstr>
      <vt:lpstr>ISTH Guidelines Caplacizumab and iTTP Treatment</vt:lpstr>
      <vt:lpstr>Caplacizumab After Hospital Discharge</vt:lpstr>
      <vt:lpstr>Caplacizumab After Hospital Discharge</vt:lpstr>
      <vt:lpstr>ADAMTS13 Activity and the Risk for Exacerbation</vt:lpstr>
      <vt:lpstr>Concluding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Eckstein, Zachary</dc:creator>
  <cp:lastModifiedBy>Eckstein, Zachary</cp:lastModifiedBy>
  <cp:revision>1</cp:revision>
  <dcterms:created xsi:type="dcterms:W3CDTF">2023-05-18T16:14:22Z</dcterms:created>
  <dcterms:modified xsi:type="dcterms:W3CDTF">2023-05-18T16:14:22Z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