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2DE0-A36C-B7F8-8136-05F8B432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1573A-0D98-0726-EA10-C15D7F1E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EFEA0-0B9F-471C-82A5-EEB64A02776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01CB5-388E-F777-E6D0-57B06885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B7582-01B9-AE03-D468-1B5B4FAE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3B2D-85B5-4729-A16A-F26FB509D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2A8D1-A443-CBD8-E98B-8E5C1AB48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D86F7-5904-B992-85E7-A4BB0E8A9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3C207-633A-8FD1-15E9-C5FA2CA9A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EFEA0-0B9F-471C-82A5-EEB64A02776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17D0-F2BA-D668-0CAD-703ED13D3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2829E-354F-3A8B-3A3D-BCCA70197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63B2D-85B5-4729-A16A-F26FB509D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D6F928-C431-D081-292E-D2329966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Personalized Fertility Care</a:t>
            </a:r>
            <a:endParaRPr lang="en-US" sz="44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5EB0DA-58A7-0BDA-3552-6564AA37F8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97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C50F81-A2EA-FD69-143D-7E6D910C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Conception Rates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83BD3-7ACB-70FC-0FE0-B195A6BDD8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C4AB05-4019-97B2-D055-A8DE6213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Age-Related Decline in Female Fertility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A3ED9-013E-2C02-5762-A471A583E2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00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29EC9F-F86C-73FF-F8E7-E4E81954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Earlier Evaluation (Prior to 1 Year)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9A851-B779-AB8A-9AAB-F5F2820F5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0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232D27-A571-F040-6083-630D1381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Female Infertility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FBF10-EA73-27FE-67E4-CE0BE4190D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9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E6CE3C-F427-4535-12C0-C8ECDD16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Male Infertility Tests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3E9CF-AEB6-70E3-3233-D4A606A7DB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7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25D481-6D30-905F-4D37-0B9BA1E7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Ovulatory Dysfunction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0756D-1420-CED4-CFA5-4E542BEF93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06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80434-92AC-F1AB-79DD-CB6F4F6B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Probability of Conception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6BDF9-5581-EA7F-4446-BE467DA258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9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9498F3-5C50-92DD-F2FD-9A501EEE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Anti-Müllerian Hormone</a:t>
            </a:r>
            <a:endParaRPr lang="en-US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235E2-90A5-2D67-53D3-1DBD275203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05147F-DCC8-1CF3-5D5F-0DF190F6F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Lack of Access Due to Insurance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0F3539-F15A-26FE-FF89-1441E1D3E6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3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1AF34-DF19-1BA3-2E16-C56F177E6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Women Seeking Help to Become Pregnant Tend to Be Age 35+, White, Higher Income, and Privately Insured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5551E-4DA4-DF9C-C7CE-F6FDDB1F3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53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A26AD5-BDCC-D369-1613-34A96060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32E11-0F0A-B697-B780-4C2B29607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56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09EB5F-2EBD-438B-26E3-0FCC7EDC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Disparities in Access to Infertility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0E6A1-B9AA-8746-6803-DD7DCAA899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36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70B39B-DD59-8869-1BBC-E82667BC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Disparities in Access to Effective Treatment for Infertility in the United States: An Ethics Committee Opinion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99204-09AF-6C30-E90A-23DCE1860E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4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267256-629D-20BA-1BB2-11FCC6D88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Women and Their Partners Seek Various Fertility Services to Help Become Pregnant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B83D2-302C-9BC0-FC8D-F50A8E86B2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33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CBCBF8-87DA-ADA5-22CB-EE43C0D67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D8120-AD0B-8E88-3265-937FCA4AC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EB1CD2-9F6F-A8ED-C536-B69C4FCF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Video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5BD61-F026-499E-BFBF-5C1BF442A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7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B8AE87-DAC7-3DD8-3C54-FFC3155A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C33F6-E60B-AA1D-F357-59D2C0132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50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261748-59A7-031F-8412-E4C31D98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 of Infertility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2DD9A7-81DC-05C1-6D0F-BDA377FD09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5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9E48B2-2184-A8A4-B0F9-CDF240B6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Timing of Infertility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37421-CC54-3D6B-1A00-BDEDA9E9D6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6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990E23-C554-3218-894A-34C099021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Rationale for Duration of Time Prior to Evaluation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C2C97-159E-65DB-1773-3C6A689B84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3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CA53F4-5D6E-496C-012B-C7898BED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Natural Conception Rates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B7A0A-DD30-A2E5-AED2-A7F60798B1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5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F16C13-8DBA-F2A7-6FA1-AC8F270D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4C1D8-A7A0-55B5-E338-8DB488A74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4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CB82E3-6602-7F72-90D4-FA8E904A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Age and Fertility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A5154-48F0-4115-1B64-F109360B0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96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1CFA0E-0F2F-A00B-EDF1-B5F60BE5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Recommended Workup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B2941-95F6-FBA7-890E-A88443398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9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2C9610-048B-CFA7-4513-5C4CBE5A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Reserve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D57A2-7A85-7CC9-54E8-A5E2D9041D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58BA3-EB05-A02F-A12B-66021710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and Tubal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BFD20-DA8D-E107-A089-C93F0BFDF0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A59DE-493D-EFBE-C3C3-F71AC30B9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F9B6A-DA6C-3BCB-4E76-1A83910922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4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1C4F59-9843-56EC-5402-C95634E7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Earlier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133C3-8A29-8614-A5F7-71DD397FC6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0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6FD2F-BFFC-3DD1-0D6B-AD5037EE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Costs and Risks of Earlier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B6833-D0A5-0A55-DD60-BDAB2DE410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5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5C8674-502C-0588-08CE-394D460F1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Individualizing Timing of Fertility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10DFA-85B1-8214-C130-39885D460F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6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C69BE0-40CA-FDAD-5582-7E746B1D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498F2-7A33-A385-1E07-83F143FBF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54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BCE2C3-DDD1-8945-7CB1-9410E5B8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D3E6B3-20A2-9C74-3EA0-62C6EC5732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4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18F8BE-FFE1-3064-24ED-51ABC054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941B0-0CC4-6AFF-DFA2-2AE7287E8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05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82013F-EC8D-CBEB-A1EC-CAA02EF2C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and Methods for Triaging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4F6A5-068B-CAF6-BD4E-1D2487549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743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BD384E-EF5E-178E-4B20-3760ABFE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and Methods for Triaging Patients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13A61-3702-C9CC-BC04-73E367DC6F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78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672E01-5AB7-FEDF-0461-4B28A2BB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Reserve Testing: Getting Ahead of the Biological Clock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C70E5-414A-DAE5-D6EC-C5870ED25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62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230017-3A06-D6AA-55B2-2B56ACEE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Entire Menstrual Cycles to Forecast Fertility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2457C-3561-42FF-C434-64B3547FDE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43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B9459-3D6F-F716-8442-B300D578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in a Normal Menstrual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BEF39-B8B7-91C9-8A83-830F5F814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69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205FC-F032-3D85-3AC5-368D27E6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Daily Salivary Estradiol in Normally Cycling Women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B3EC7-AEC6-7B60-10E8-A936DC1DF6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1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AA3D63-4C8B-E635-FDC2-09F52EBB3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Urinary Hormone Patterns in 30 Normally Cycling Women in Relation to Serum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70D18-CCC8-5BF7-0183-EC9F88283E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9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34EB4D-CD23-52FD-1907-AA5C3058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Salivary Progesterone in Women of Varying 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D87E3-6655-52F2-0ED5-F8354519EC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61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0F2C60-79BD-9C31-F0EE-A7C3C706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Decreasing Luteal Phase Progesterone With Reproductive Aging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5DE63-5073-B0E6-BCD6-7056ECF21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44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70F7F0-3BEE-4E25-D699-A0EEABFF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Erratic Hormone Patterns in Perimenopause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219F1E-C7E0-4D0A-206A-E7A0F8C19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6473E0-A59A-C57C-BDA9-BA6198FB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C9F07F-34AE-99A8-8B01-DA3815B2BA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467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83557A-08CE-11E4-EF99-179CC637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Caveats With Urine and Salivary Steroid Hormone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A28C63-035C-F9C1-AB48-3492049DDC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24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C78E41-92BE-AEE7-E5BC-41C04EA3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of Ovulation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7C9511-62AA-B8FB-C7B0-347E75335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984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87D4F9-DAA4-217E-E7D3-8EADB06F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What to Look for in an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9F0DC-4322-D7F4-F7DE-B94EBF9FD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98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A61146-51C1-5D5C-53D1-1C4C3CA18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What Is the Value of Self-Testing of Sex Steroids Across the Menstrual Cycle?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DEAEC-0742-390D-40FD-026D51AAF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55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0569F4-5137-F3D6-AA13-7DF36C5E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Daily Sex Steroid Measurements Cannot 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339B0-E844-8EE6-8BC0-9909CED0C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319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D1DC0-9E67-A21E-CAE0-A2DA8E39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Luteal Phase Deficiency Even a Thing?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04E0D7-386B-6600-CA30-9D8E753C90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92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43E884-D1B1-F685-9DB6-34B0052E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77EA9D-66C3-CF6F-23EA-51547E99A7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67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9874A-AE3F-60CA-D4EC-FC41B5E0B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DC4D9-9A23-8934-CF89-8634C9F73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94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C1E1F-8469-1AE6-C927-8294847E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Challenges in Assessing Ovulation Cycles and Hormones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BD46F-675D-2824-E023-CD0C71AC0F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9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CC382A-F49E-71C0-38DA-D79DA868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Current Options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86934-19F8-6D06-A64E-10F76C800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1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B425E-6D2D-66DC-70FF-615F08B4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Are Multiple Reasons Someone May Seek Fertility Assistance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DB567-9AA4-F58A-721C-371298690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03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004C5-47F8-3CEF-5B12-8423C7BC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Current Challenges of Estrogen/Progesterone Testing</a:t>
            </a:r>
            <a:endParaRPr lang="en-US" i="1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F7C2A-C137-8D70-13B4-5F27F767E0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92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765835-72A8-08E5-01A6-A39463B45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j-lt"/>
              </a:rPr>
              <a:t>Additional Possibilities for Estrogen/Progesterone Testing</a:t>
            </a:r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7B370-D9AA-31AF-68E7-E26FA5BEC9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36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4C466A-F6C3-412F-7D9E-3722C9DE5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01A71-670D-1AFD-8B2B-1D3C34154A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656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FA41FA-2CCA-D0B0-7A2A-4BDC9A2B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60B6F-B4D7-6A8D-AA58-F51E077003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1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4BBF91-1280-1C7F-D2E3-429E7861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Are Multiple Reasons Someone May Seek Fertility Assistance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D7F81-C3CA-1F07-D574-6A7D3EB679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9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89E35F-A04D-3A11-1F89-C7AAD72D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Fertility Facts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7A3D85-394C-5419-1BDA-45F8D391C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9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FBBA00-B382-C78B-DEAB-C5AF25CFE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Natural Conception Rates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5A93D-6893-2D00-7E31-31B4D12E84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6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8A39EF29D134DAA9197EC4119E106" ma:contentTypeVersion="15" ma:contentTypeDescription="Create a new document." ma:contentTypeScope="" ma:versionID="030f1f22225d871bb8a5f328f4b45a7f">
  <xsd:schema xmlns:xsd="http://www.w3.org/2001/XMLSchema" xmlns:xs="http://www.w3.org/2001/XMLSchema" xmlns:p="http://schemas.microsoft.com/office/2006/metadata/properties" xmlns:ns2="ccfc8f96-be75-4408-b343-78d5960098a4" xmlns:ns3="e93acf5f-f59b-46bb-8c22-2b43a486ab2c" targetNamespace="http://schemas.microsoft.com/office/2006/metadata/properties" ma:root="true" ma:fieldsID="6a8501da5a767fcd063fd812db8ca97f" ns2:_="" ns3:_="">
    <xsd:import namespace="ccfc8f96-be75-4408-b343-78d5960098a4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c8f96-be75-4408-b343-78d5960098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ccfc8f96-be75-4408-b343-78d5960098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A23B52-EE4C-4481-9CCA-4D1A3C5D3C7C}"/>
</file>

<file path=customXml/itemProps2.xml><?xml version="1.0" encoding="utf-8"?>
<ds:datastoreItem xmlns:ds="http://schemas.openxmlformats.org/officeDocument/2006/customXml" ds:itemID="{98B9D142-E3A7-4447-9489-38E89947496B}"/>
</file>

<file path=customXml/itemProps3.xml><?xml version="1.0" encoding="utf-8"?>
<ds:datastoreItem xmlns:ds="http://schemas.openxmlformats.org/officeDocument/2006/customXml" ds:itemID="{1D750AB1-2281-4808-ADB1-9578F2B5D0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Widescreen</PresentationFormat>
  <Paragraphs>56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Roboto Condensed</vt:lpstr>
      <vt:lpstr>Office Theme</vt:lpstr>
      <vt:lpstr>Personalized Fertility Care</vt:lpstr>
      <vt:lpstr>PowerPoint Presentation</vt:lpstr>
      <vt:lpstr>PowerPoint Presentation</vt:lpstr>
      <vt:lpstr>Agenda</vt:lpstr>
      <vt:lpstr>PowerPoint Presentation</vt:lpstr>
      <vt:lpstr>There Are Multiple Reasons Someone May Seek Fertility Assistance</vt:lpstr>
      <vt:lpstr>There Are Multiple Reasons Someone May Seek Fertility Assistance</vt:lpstr>
      <vt:lpstr>Fertility Facts</vt:lpstr>
      <vt:lpstr>Natural Conception Rates</vt:lpstr>
      <vt:lpstr>Natural Conception Rates</vt:lpstr>
      <vt:lpstr>Age-Related Decline in Female Fertility</vt:lpstr>
      <vt:lpstr>Earlier Evaluation (Prior to 1 Year)</vt:lpstr>
      <vt:lpstr>Female Infertility Tests</vt:lpstr>
      <vt:lpstr>Male Infertility Tests</vt:lpstr>
      <vt:lpstr>Ovulatory Dysfunction</vt:lpstr>
      <vt:lpstr>Probability of Conception</vt:lpstr>
      <vt:lpstr>Anti-Müllerian Hormone</vt:lpstr>
      <vt:lpstr>Lack of Access Due to Insurance Coverage</vt:lpstr>
      <vt:lpstr>Women Seeking Help to Become Pregnant Tend to Be Age 35+, White, Higher Income, and Privately Insured</vt:lpstr>
      <vt:lpstr>Disparities in Access to Infertility Care</vt:lpstr>
      <vt:lpstr>Disparities in Access to Effective Treatment for Infertility in the United States: An Ethics Committee Opinion</vt:lpstr>
      <vt:lpstr>Women and Their Partners Seek Various Fertility Services to Help Become Pregnant</vt:lpstr>
      <vt:lpstr>Summary</vt:lpstr>
      <vt:lpstr>Patient Video</vt:lpstr>
      <vt:lpstr>PowerPoint Presentation</vt:lpstr>
      <vt:lpstr>Definition of Infertility</vt:lpstr>
      <vt:lpstr>Recommended Timing of Infertility Evaluation</vt:lpstr>
      <vt:lpstr>Rationale for Duration of Time Prior to Evaluation </vt:lpstr>
      <vt:lpstr>Natural Conception Rates</vt:lpstr>
      <vt:lpstr>Female Age and Fertility</vt:lpstr>
      <vt:lpstr>Recommended Workup</vt:lpstr>
      <vt:lpstr>Ovarian Reserve Testing</vt:lpstr>
      <vt:lpstr>Uterine and Tubal Assessment</vt:lpstr>
      <vt:lpstr>Male Evaluation</vt:lpstr>
      <vt:lpstr>Benefits of Earlier Evaluation</vt:lpstr>
      <vt:lpstr>Costs and Risks of Earlier Evaluation</vt:lpstr>
      <vt:lpstr>Individualizing Timing of Fertility Evaluation</vt:lpstr>
      <vt:lpstr>Summary</vt:lpstr>
      <vt:lpstr>PowerPoint Presentation</vt:lpstr>
      <vt:lpstr>Tools and Methods for Triaging Patients</vt:lpstr>
      <vt:lpstr>Tools and Methods for Triaging Patients (cont)</vt:lpstr>
      <vt:lpstr>Ovarian Reserve Testing: Getting Ahead of the Biological Clock</vt:lpstr>
      <vt:lpstr>Testing Entire Menstrual Cycles to Forecast Fertility</vt:lpstr>
      <vt:lpstr>What Happens in a Normal Menstrual Cycle</vt:lpstr>
      <vt:lpstr>Daily Salivary Estradiol in Normally Cycling Women</vt:lpstr>
      <vt:lpstr>Urinary Hormone Patterns in 30 Normally Cycling Women in Relation to Serum</vt:lpstr>
      <vt:lpstr>Salivary Progesterone in Women of Varying Ages</vt:lpstr>
      <vt:lpstr>Decreasing Luteal Phase Progesterone With Reproductive Aging</vt:lpstr>
      <vt:lpstr>Erratic Hormone Patterns in Perimenopause</vt:lpstr>
      <vt:lpstr>Caveats With Urine and Salivary Steroid Hormone Measurements</vt:lpstr>
      <vt:lpstr>Detection of Ovulation</vt:lpstr>
      <vt:lpstr>What to Look for in an Algorithm</vt:lpstr>
      <vt:lpstr>What Is the Value of Self-Testing of Sex Steroids Across the Menstrual Cycle?</vt:lpstr>
      <vt:lpstr>What Daily Sex Steroid Measurements Cannot Do</vt:lpstr>
      <vt:lpstr>Is Luteal Phase Deficiency Even a Thing?</vt:lpstr>
      <vt:lpstr>Summary</vt:lpstr>
      <vt:lpstr>PowerPoint Presentation</vt:lpstr>
      <vt:lpstr>Challenges in Assessing Ovulation Cycles and Hormones</vt:lpstr>
      <vt:lpstr>Current Options</vt:lpstr>
      <vt:lpstr>Current Challenges of Estrogen/Progesterone Testing</vt:lpstr>
      <vt:lpstr>Additional Possibilities for Estrogen/Progesterone Testing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Fertility Care</dc:title>
  <dc:creator>Doscher, Phoebe</dc:creator>
  <cp:lastModifiedBy>Doscher, Phoebe</cp:lastModifiedBy>
  <cp:revision>1</cp:revision>
  <dcterms:created xsi:type="dcterms:W3CDTF">2023-05-30T18:29:58Z</dcterms:created>
  <dcterms:modified xsi:type="dcterms:W3CDTF">2023-05-30T18:29:58Z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0x0101003EA8A39EF29D134DAA9197EC4119E106</vt:lpwstr>
  </property>
</Properties>
</file>