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43C47-7F11-4692-845F-C21DE84A8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1199A5-DA25-439F-B1DD-FED5DE1BD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733C1-2080-45A7-A76D-4296BF57F11D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28611D-D722-4168-9215-B841A8FDB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67268E-B224-42AF-88C5-43BFB42A9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70E22-F5C1-4855-B859-EE31F89C8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341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58A1EA-6074-419A-AC6F-36869FF6A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B0C977-5319-4871-93E3-38A0F696F4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F8D832-2633-455F-98DB-56BA78F8E8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733C1-2080-45A7-A76D-4296BF57F11D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D076EF-4E4E-4EDB-80E8-3995419184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D1321C-F46C-4E95-9073-B01DD423F2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70E22-F5C1-4855-B859-EE31F89C8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727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FD39078-ADA9-4A8A-A9ED-62E59EBF7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A9C022-A1EC-4169-8110-76FFC49636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107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0EF2933-6B6C-4DFA-99DC-F4D454958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Initial Assessment and Management of the Patient With IgAN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57D42F-DC2C-4DED-8C89-5A7315A95A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501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79B9C10-AA31-4ECA-A3AF-DF85EE515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Supportive Care in IgAN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08916E-4255-423B-A686-7CEC3DCAB7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706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F3CCFDF-8233-44F4-ACE3-368388C93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Treatment Continuum of IgAN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4ED880-4E57-4578-A027-59E9A88C39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205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A5C7731-6895-4F21-810A-2C17BE4C1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Roboto Condensed"/>
                <a:ea typeface="Roboto Condensed"/>
                <a:cs typeface="Roboto Condensed"/>
              </a:rPr>
              <a:t> IgAN-Specific Therapies with Accelerated FDA Approval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2452B0-3F31-4C69-A985-0B70C4F303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622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29ED136-8B4B-43F2-A194-C698E7BC8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Goals of Therapy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101668-95E8-4007-80B4-E488B8810CE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289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06A054C-FA07-489D-9DCF-71504FCB9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IgAN</a:t>
            </a:r>
            <a:br>
              <a:rPr lang="en-US" sz="2800"/>
            </a:br>
            <a:r>
              <a:rPr lang="en-US" sz="2800" i="1"/>
              <a:t>Challenges With Immunosuppressive Treatments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3F6444-3C46-4D9F-B23E-2058F0EA2C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593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5150BA7-A5ED-44E4-8CA8-8DE3C4FB7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Clinical Trial Enrollment for High Risk Patients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9D78E0-5607-4A0D-9168-A9EB0698F48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424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CBD68F0-6577-4225-839A-DC77CC9A3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Voice of the Patient</a:t>
            </a:r>
            <a:br>
              <a:rPr lang="en-US"/>
            </a:br>
            <a:r>
              <a:rPr lang="en-US" sz="3100" i="1"/>
              <a:t>NKF-IGA Nephropathy Foundation of America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C59DFE-D36B-4EE2-8BBB-3B309F37D5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051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FD0B019-AD7F-4C21-8432-6748E2F19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Roboto Condensed"/>
                <a:ea typeface="Roboto Condensed"/>
                <a:cs typeface="Roboto Condensed"/>
              </a:rPr>
              <a:t>Approved or Emerging Therapies Based on Improved Understanding of IgAN Pathogenesis</a:t>
            </a:r>
            <a:endParaRPr lang="en-US" sz="3200" dirty="0">
              <a:latin typeface="Roboto Condensed"/>
              <a:ea typeface="Roboto Condensed"/>
              <a:cs typeface="Roboto Condense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D8FCFD-1903-4DCD-8B50-5D3A331641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5733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3247121-B24E-43A3-B560-3AFEC3F7D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Understanding the Pathogenesis of IgAN</a:t>
            </a:r>
            <a:br>
              <a:rPr lang="en-US">
                <a:latin typeface="+mj-lt"/>
              </a:rPr>
            </a:br>
            <a:r>
              <a:rPr lang="en-US" sz="3100" b="0" i="1">
                <a:latin typeface="+mj-lt"/>
              </a:rPr>
              <a:t>Endothelin Pathway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1402E5-78A3-4894-8773-C45CD92EDE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660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68F2117-0DF6-4ADA-AAAC-46B3FE126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32654A-A644-4FF2-BEEA-59FFC7AE87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3770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2213D52-FC22-41EF-A2C6-9C5BB38D6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Roboto Condensed"/>
                <a:ea typeface="Roboto Condensed"/>
                <a:cs typeface="Roboto Condensed"/>
              </a:rPr>
              <a:t>IgAN Clinical Trials</a:t>
            </a:r>
            <a:br>
              <a:rPr lang="en-US" sz="3600">
                <a:latin typeface="Roboto Condensed"/>
                <a:ea typeface="Roboto Condensed"/>
                <a:cs typeface="Roboto Condensed"/>
              </a:rPr>
            </a:br>
            <a:r>
              <a:rPr lang="en-US" sz="3100" i="1">
                <a:latin typeface="Roboto Condensed"/>
                <a:ea typeface="Roboto Condensed"/>
                <a:cs typeface="Roboto Condensed"/>
              </a:rPr>
              <a:t>Investigational Agents Targeting the Endothelin Pathway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7280D4-9223-4DFF-84DD-CA97122FD1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5261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A15D66A-9DFC-4308-BD1D-D0DE1580F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Understanding the Pathogenesis of IgAN</a:t>
            </a:r>
            <a:br>
              <a:rPr lang="en-US">
                <a:latin typeface="+mj-lt"/>
              </a:rPr>
            </a:br>
            <a:r>
              <a:rPr lang="en-US" sz="3100" i="1">
                <a:latin typeface="+mj-lt"/>
              </a:rPr>
              <a:t>B-Cell Pathway</a:t>
            </a:r>
            <a:endParaRPr lang="en-GB" i="1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99C2BE-3C58-4C22-AA0D-3565438A91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1327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8DA8AEB-F811-4A94-B72C-B132F27EC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Roboto Condensed"/>
                <a:ea typeface="Roboto Condensed"/>
                <a:cs typeface="Roboto Condensed"/>
              </a:rPr>
              <a:t>IgAN Clinical Trials</a:t>
            </a:r>
            <a:br>
              <a:rPr lang="en-US" sz="2800">
                <a:latin typeface="Roboto Condensed"/>
                <a:ea typeface="Roboto Condensed"/>
                <a:cs typeface="Roboto Condensed"/>
              </a:rPr>
            </a:br>
            <a:r>
              <a:rPr lang="en-US" sz="2800" i="1">
                <a:latin typeface="Roboto Condensed"/>
                <a:ea typeface="Roboto Condensed"/>
                <a:cs typeface="Roboto Condensed"/>
              </a:rPr>
              <a:t>Investigational Agents Targeting the B-Cell Pathway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0B11E2-47C8-4A9F-8FE5-FE290EEB1E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6450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565DF1F-8537-4735-910D-B5E84CF3D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Complement Activation in Glomerular Disease 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ED7CBA-C4D4-4869-9358-8816E071D1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9067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21D276D-4647-43B5-A939-62871AEC8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Complement Activation in Glomerular Disease 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7C61EB-D07C-4B56-A68E-18F019ACF9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4555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860184D-D765-4D72-9F6E-27920BB9C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 Condensed"/>
                <a:ea typeface="+mj-ea"/>
                <a:cs typeface="+mj-cs"/>
              </a:rPr>
              <a:t>Complement Pathways </a:t>
            </a:r>
            <a:r>
              <a:rPr lang="en-US" sz="3200">
                <a:latin typeface="Roboto Condensed"/>
              </a:rPr>
              <a:t>in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 Condensed"/>
                <a:ea typeface="+mj-ea"/>
                <a:cs typeface="+mj-cs"/>
              </a:rPr>
              <a:t> IgAN Pathogenesis</a:t>
            </a:r>
            <a:br>
              <a:rPr kumimoji="0" lang="en-US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oboto Condensed"/>
                <a:ea typeface="+mj-ea"/>
                <a:cs typeface="+mj-cs"/>
              </a:rPr>
            </a:br>
            <a:r>
              <a:rPr lang="en-US" sz="2800" i="1">
                <a:latin typeface="Roboto Condensed"/>
                <a:ea typeface="Roboto Condensed"/>
                <a:cs typeface="Roboto Condensed"/>
              </a:rPr>
              <a:t>Involvement of Lectin and Alternative Pathways</a:t>
            </a:r>
            <a:endParaRPr lang="en-US" sz="2800" i="1" dirty="0">
              <a:latin typeface="Roboto Condensed"/>
              <a:ea typeface="Roboto Condensed"/>
              <a:cs typeface="Roboto Condense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AD1FC2-3184-4F13-8AD5-571DBF3DC7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0094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7CC5920-541D-4233-B4E8-7815821B9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Roboto Condensed"/>
                <a:ea typeface="Roboto Condensed"/>
                <a:cs typeface="Roboto Condensed"/>
              </a:rPr>
              <a:t>IgAN Clinical Trials</a:t>
            </a:r>
            <a:br>
              <a:rPr lang="en-US" sz="3600">
                <a:latin typeface="Roboto Condensed"/>
                <a:ea typeface="Roboto Condensed"/>
                <a:cs typeface="Roboto Condensed"/>
              </a:rPr>
            </a:br>
            <a:r>
              <a:rPr lang="en-US" sz="3100" i="1">
                <a:latin typeface="Roboto Condensed"/>
                <a:ea typeface="Roboto Condensed"/>
                <a:cs typeface="Roboto Condensed"/>
              </a:rPr>
              <a:t>Investigational Agents Targeting the Complement Pathway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9639E2-E460-40E3-9B9B-04CB4CF4B8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6544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338F293-638D-401F-91F8-4BF1AE3AB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Roboto Condensed"/>
                <a:ea typeface="Roboto Condensed"/>
                <a:cs typeface="Roboto Condensed"/>
              </a:rPr>
              <a:t>IgAN Clinical Trials</a:t>
            </a:r>
            <a:br>
              <a:rPr lang="en-US" sz="3600">
                <a:latin typeface="Roboto Condensed"/>
                <a:ea typeface="Roboto Condensed"/>
                <a:cs typeface="Roboto Condensed"/>
              </a:rPr>
            </a:br>
            <a:r>
              <a:rPr lang="en-US" sz="3100" i="1">
                <a:latin typeface="Roboto Condensed"/>
                <a:ea typeface="Roboto Condensed"/>
                <a:cs typeface="Roboto Condensed"/>
              </a:rPr>
              <a:t>Investigational Agents Targeting the Complement Pathway (cont)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325586-72C9-4718-825A-DD9CDF24251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9895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01C6FCD-C0A7-4C0F-96BC-48086B4DD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5E81E4-CBE8-4D96-B4C1-2B8AAA755E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4642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33E4837-484B-4AB8-B69C-756ACEF67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162A94-C8AA-4F25-B073-3CE488483A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187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50DA860-C510-408D-A7D3-1A2CBED22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Background on IgA Nephropathy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F5CE7F-D65B-4D7E-AB00-48ECF8AA44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823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D73A010-C8C8-4394-9180-B7C39A028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/>
              <a:t>The 4-Hit Hypothesis</a:t>
            </a:r>
            <a:endParaRPr lang="en-US" altLang="en-US" i="1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545822-FE0C-4676-B24E-44A95D857F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703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F8C98D0-1C50-4630-AEE3-D3BEE10F2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IgAN Epidemiology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451F88-FD7A-4ABA-878A-9109717874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74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D56481B-5034-4184-8A4C-A09E8734A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IgAN Clinical Presentations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99CA09-1855-468B-AB18-905B0EF45D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711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D5361C0-A356-417F-A102-C23788CE9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International IgAN Prediction Tool at Biopsy</a:t>
            </a:r>
            <a:br>
              <a:rPr lang="en-US"/>
            </a:br>
            <a:r>
              <a:rPr lang="en-US" sz="3100" i="1"/>
              <a:t>Determining Prognosis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3DE00A-39D3-41AF-8677-02F0408623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387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FE02E64-7449-4918-AB0C-62F5FDFFE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Implications of Proteinuria in the Prognosis of IgAN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6E7E8A-16AC-4737-ADA6-6C75A77B52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263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B74236A-D703-447B-B6D1-A15D51E3C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Importance of Reduction of Proteinuria in IgAN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8C9022-4CF9-47E2-9578-790BD56565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5704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93acf5f-f59b-46bb-8c22-2b43a486ab2c" xsi:nil="true"/>
    <lcf76f155ced4ddcb4097134ff3c332f xmlns="f804b179-0660-4c2f-ab29-c11d32565d8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47BD4B29C991438B7570355EA9B552" ma:contentTypeVersion="17" ma:contentTypeDescription="Create a new document." ma:contentTypeScope="" ma:versionID="2b5f33a14b3875f7aad8083ff37bd682">
  <xsd:schema xmlns:xsd="http://www.w3.org/2001/XMLSchema" xmlns:xs="http://www.w3.org/2001/XMLSchema" xmlns:p="http://schemas.microsoft.com/office/2006/metadata/properties" xmlns:ns2="f804b179-0660-4c2f-ab29-c11d32565d81" xmlns:ns3="e93acf5f-f59b-46bb-8c22-2b43a486ab2c" targetNamespace="http://schemas.microsoft.com/office/2006/metadata/properties" ma:root="true" ma:fieldsID="3abc5ffb0838484fddc6c0a9663642bb" ns2:_="" ns3:_="">
    <xsd:import namespace="f804b179-0660-4c2f-ab29-c11d32565d81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04b179-0660-4c2f-ab29-c11d32565d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0f99b7d-70a6-40d3-b94c-662730ffe5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2f9ee28-ccf5-4b68-966d-9d0435739218}" ma:internalName="TaxCatchAll" ma:showField="CatchAllData" ma:web="e93acf5f-f59b-46bb-8c22-2b43a486ab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A594A18-78E2-4E09-8C16-183FAF1F91C1}">
  <ds:schemaRefs>
    <ds:schemaRef ds:uri="http://schemas.microsoft.com/office/2006/metadata/properties"/>
    <ds:schemaRef ds:uri="http://schemas.microsoft.com/office/infopath/2007/PartnerControls"/>
    <ds:schemaRef ds:uri="e93acf5f-f59b-46bb-8c22-2b43a486ab2c"/>
    <ds:schemaRef ds:uri="f804b179-0660-4c2f-ab29-c11d32565d81"/>
  </ds:schemaRefs>
</ds:datastoreItem>
</file>

<file path=customXml/itemProps2.xml><?xml version="1.0" encoding="utf-8"?>
<ds:datastoreItem xmlns:ds="http://schemas.openxmlformats.org/officeDocument/2006/customXml" ds:itemID="{77B60EAA-165A-4C81-83AA-97A3D15E8B5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EE7E96-4C72-49E0-8617-5D67AE8D0D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04b179-0660-4c2f-ab29-c11d32565d81"/>
    <ds:schemaRef ds:uri="e93acf5f-f59b-46bb-8c22-2b43a486ab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181</Words>
  <Application>Microsoft Office PowerPoint</Application>
  <PresentationFormat>Widescreen</PresentationFormat>
  <Paragraphs>26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Background on IgA Nephropathy</vt:lpstr>
      <vt:lpstr> The 4-Hit Hypothesis</vt:lpstr>
      <vt:lpstr>IgAN Epidemiology</vt:lpstr>
      <vt:lpstr>IgAN Clinical Presentations</vt:lpstr>
      <vt:lpstr>International IgAN Prediction Tool at Biopsy Determining Prognosis</vt:lpstr>
      <vt:lpstr>Implications of Proteinuria in the Prognosis of IgAN</vt:lpstr>
      <vt:lpstr>Importance of Reduction of Proteinuria in IgAN</vt:lpstr>
      <vt:lpstr>Initial Assessment and Management of the Patient With IgAN</vt:lpstr>
      <vt:lpstr>Supportive Care in IgAN</vt:lpstr>
      <vt:lpstr>Treatment Continuum of IgAN</vt:lpstr>
      <vt:lpstr> IgAN-Specific Therapies with Accelerated FDA Approval</vt:lpstr>
      <vt:lpstr>Goals of Therapy</vt:lpstr>
      <vt:lpstr>IgAN Challenges With Immunosuppressive Treatments</vt:lpstr>
      <vt:lpstr>Clinical Trial Enrollment for High Risk Patients</vt:lpstr>
      <vt:lpstr>The Voice of the Patient NKF-IGA Nephropathy Foundation of America</vt:lpstr>
      <vt:lpstr>Approved or Emerging Therapies Based on Improved Understanding of IgAN Pathogenesis</vt:lpstr>
      <vt:lpstr>Understanding the Pathogenesis of IgAN Endothelin Pathway</vt:lpstr>
      <vt:lpstr>IgAN Clinical Trials Investigational Agents Targeting the Endothelin Pathway</vt:lpstr>
      <vt:lpstr>Understanding the Pathogenesis of IgAN B-Cell Pathway</vt:lpstr>
      <vt:lpstr>IgAN Clinical Trials Investigational Agents Targeting the B-Cell Pathway</vt:lpstr>
      <vt:lpstr>Complement Activation in Glomerular Disease </vt:lpstr>
      <vt:lpstr>Complement Activation in Glomerular Disease </vt:lpstr>
      <vt:lpstr>Complement Pathways in IgAN Pathogenesis Involvement of Lectin and Alternative Pathways</vt:lpstr>
      <vt:lpstr>IgAN Clinical Trials Investigational Agents Targeting the Complement Pathway</vt:lpstr>
      <vt:lpstr>IgAN Clinical Trials Investigational Agents Targeting the Complement Pathway (cont)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Fernandez Doble, Paula S.</dc:creator>
  <cp:lastModifiedBy>Fernandez Doble, Paula S.</cp:lastModifiedBy>
  <cp:revision>3</cp:revision>
  <dcterms:created xsi:type="dcterms:W3CDTF">2023-07-25T17:05:41Z</dcterms:created>
  <dcterms:modified xsi:type="dcterms:W3CDTF">2023-07-28T19:35:10Z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0x010100FC47BD4B29C991438B7570355EA9B552</vt:lpwstr>
  </property>
</Properties>
</file>