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4D39D-CA3C-4270-9B63-68678D60B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771517-810F-4B26-B9F4-171E634AB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E456-ED95-4ADF-BFB3-0EF6AF5C2653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C51B2-7A04-4AA2-8D88-3AB2B4B5F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47925C-E075-4F5E-A16E-24814C661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1BE63-63F3-42C0-88EE-A2B0B728A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8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593699-160C-4834-9BD6-8575B0541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D22C2-802D-4307-B1CC-529172D04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E0479-46C6-4A1C-A29F-ACD4833CD6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FE456-ED95-4ADF-BFB3-0EF6AF5C2653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4B7D9-546A-4540-BC59-4FC1C4997E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1F31D-0524-45CB-8F48-2C6323863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1BE63-63F3-42C0-88EE-A2B0B728A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0C6DA2-EEE1-451A-B8F2-DBCD53619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77EF70-A1A4-4A6A-949B-95D9B7C545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26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3CF810-421B-46BD-B296-E79DD944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REVEAL</a:t>
            </a:r>
            <a:br>
              <a:rPr lang="en-US" sz="2800"/>
            </a:br>
            <a:r>
              <a:rPr lang="en-US" sz="2800" i="1"/>
              <a:t>Evaluating Anacetrapib in Patients With ASCVD</a:t>
            </a:r>
            <a:endParaRPr lang="en-US" sz="28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144E98-E021-445C-8153-4E52AB8610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99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1F050F-523B-4D96-BF68-69AC144D9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CTT Meta-Analysis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6B197D-DD52-4973-A4CF-5A7DD95A60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99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70BA8F-59BB-4939-B4AF-07574912F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Strategies to Control LDL-C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1608BF-6E07-4B2E-90CA-32A5D1F4A7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74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082099-759C-4F4E-B838-0674B6600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>
                <a:latin typeface="Roboto Condensed"/>
                <a:ea typeface="Roboto Condensed"/>
                <a:cs typeface="Roboto Condensed"/>
              </a:rPr>
              <a:t>IMPROVE-IT </a:t>
            </a:r>
            <a:br>
              <a:rPr lang="en-US" sz="3200"/>
            </a:br>
            <a:r>
              <a:rPr lang="en-US" sz="2800" i="1">
                <a:latin typeface="Roboto Condensed"/>
                <a:ea typeface="Roboto Condensed"/>
                <a:cs typeface="Roboto Condensed"/>
              </a:rPr>
              <a:t>CV Risk Reduction With Statin + Ezetimibe After ACS</a:t>
            </a:r>
            <a:endParaRPr lang="en-US" sz="3200" i="1" dirty="0">
              <a:latin typeface="Roboto Condensed"/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48D4BB-9A15-46A2-9EC5-C43F8A5316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95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F13181-74BB-41F8-ADCD-15F653A64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Roboto Condensed"/>
                <a:ea typeface="Roboto Condensed"/>
                <a:cs typeface="Roboto Condensed"/>
              </a:rPr>
              <a:t>FOURIER and ODYSSEY Outcomes</a:t>
            </a:r>
            <a:br>
              <a:rPr lang="en-US" sz="2800" i="1">
                <a:ea typeface="Roboto Condensed"/>
                <a:cs typeface="Roboto Condensed"/>
              </a:rPr>
            </a:br>
            <a:r>
              <a:rPr lang="en-US" sz="2800" i="1">
                <a:latin typeface="Roboto Condensed"/>
                <a:ea typeface="Roboto Condensed"/>
                <a:cs typeface="Roboto Condensed"/>
              </a:rPr>
              <a:t>CV Risk Reduction With PCSK9 Inhibitors</a:t>
            </a:r>
            <a:endParaRPr lang="en-US" sz="2800" i="1" dirty="0">
              <a:latin typeface="Roboto Condensed"/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9D1193-D577-4CEC-BFE3-0F2A1097BF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0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CD25E0-C8F7-4A4B-A163-77FBDBAB4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CLEAR Outcomes </a:t>
            </a:r>
            <a:br>
              <a:rPr lang="en-US" sz="2800"/>
            </a:br>
            <a:r>
              <a:rPr lang="en-US" sz="2800" i="1"/>
              <a:t>CV Outcomes With Bempedoic Acid in Statin-Intolerant Patients </a:t>
            </a:r>
            <a:endParaRPr lang="en-US" sz="28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783F4E-20C4-46EC-A19B-EA909B4452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63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 hidden="1">
                <a:extLst>
                  <a:ext uri="{FF2B5EF4-FFF2-40B4-BE49-F238E27FC236}">
                    <a16:creationId xmlns:a16="http://schemas.microsoft.com/office/drawing/2014/main" id="{9ADC09A7-2EDD-41CC-89FF-AFEF452FC6C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200" dirty="0"/>
                  <a:t>Very Potent LDL-C Reduction in Very-High-Risk Patients</a:t>
                </a:r>
                <a:br>
                  <a:rPr lang="en-US" sz="3200" dirty="0"/>
                </a:br>
                <a:r>
                  <a:rPr lang="en-US" sz="2800" i="1" dirty="0"/>
                  <a:t>Achieving Plaque Stabilization 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2800" i="1" dirty="0"/>
                  <a:t> Regression)</a:t>
                </a:r>
                <a:endParaRPr lang="en-US" sz="2400" i="1" dirty="0"/>
              </a:p>
            </p:txBody>
          </p:sp>
        </mc:Choice>
        <mc:Fallback xmlns="">
          <p:sp>
            <p:nvSpPr>
              <p:cNvPr id="2" name="Title 1" hidden="1">
                <a:extLst>
                  <a:ext uri="{FF2B5EF4-FFF2-40B4-BE49-F238E27FC236}">
                    <a16:creationId xmlns:a16="http://schemas.microsoft.com/office/drawing/2014/main" id="{9ADC09A7-2EDD-41CC-89FF-AFEF452FC6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2B8EDE5-D2E0-4704-A59B-B9514C8646E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98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7C6E4B-94C2-4783-B175-D39986AB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Imaging Studies Support Lower LDL-C Levels</a:t>
            </a:r>
            <a:br>
              <a:rPr lang="en-GB" sz="2400"/>
            </a:br>
            <a:r>
              <a:rPr lang="en-GB" sz="2800" i="1"/>
              <a:t>Expert Perspectives</a:t>
            </a:r>
            <a:endParaRPr lang="en-US" sz="24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107BDA-83BD-4808-91B6-9B506B086A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24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ED8EE9-54A2-4734-9EFD-0EA7D2B73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Imaging Studies Support Lower LDL-C Levels</a:t>
            </a:r>
            <a:br>
              <a:rPr lang="en-GB" sz="2400"/>
            </a:br>
            <a:r>
              <a:rPr lang="en-GB" sz="2800" i="1"/>
              <a:t>Expert Perspectives</a:t>
            </a:r>
            <a:endParaRPr lang="en-US" sz="24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0CB6A5-26D1-482D-99D4-8E4A76806F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26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237C11-5939-4376-B005-D574724C6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Roboto Condensed"/>
                <a:ea typeface="Roboto Condensed"/>
                <a:cs typeface="Roboto Condensed"/>
              </a:rPr>
              <a:t>LDL-C Reduction Has Been a Moving Target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3BBE3-E8A9-41C4-B815-91C9909BC8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20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A62C6E-7A50-4C39-8EB8-9AF34D7E4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Why CETP Inhibition?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601819-61BA-416E-98FE-0B8C9920F7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7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B54DC8-978A-4C6C-B7B0-ADB13DC3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Roboto Condensed"/>
                <a:ea typeface="Roboto Condensed"/>
                <a:cs typeface="Roboto Condensed"/>
              </a:rPr>
              <a:t>LDL-C Reduction Has Been a Moving Target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DF0302-1779-4E6A-87EC-69ED1EF911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17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F1843D-30B5-4112-A79B-7ACB752F4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Roboto Condensed"/>
                <a:ea typeface="Roboto Condensed"/>
                <a:cs typeface="Roboto Condensed"/>
              </a:rPr>
              <a:t>LDL-C Reduction Has Been a Moving Target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771AF4-E377-4F45-86CC-3A5EDCE8B6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43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C10797-B25D-4336-B512-B08DB031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Key Learnings From the GOULD Registry</a:t>
            </a:r>
            <a:br>
              <a:rPr lang="en-US" sz="2400"/>
            </a:br>
            <a:r>
              <a:rPr lang="en-US" sz="2800" i="1"/>
              <a:t>2-Year Follow-Up</a:t>
            </a:r>
            <a:endParaRPr lang="en-US" sz="24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5D1EA0-29F6-4431-96FE-CEFAF8FC18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48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9FDAB9-9523-4FFC-8E6D-686D9CB2D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Key Learnings From the GOULD Registry</a:t>
            </a:r>
            <a:br>
              <a:rPr lang="en-US" sz="2400"/>
            </a:br>
            <a:r>
              <a:rPr lang="en-US" sz="2800" i="1"/>
              <a:t>2-Year Follow-Up</a:t>
            </a:r>
            <a:endParaRPr lang="en-US" sz="24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B4F465-8F2B-4A81-BC2A-9B9476DDFF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46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1F1CCE-C323-42C2-9387-9AA0B7555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Why Are Patients Undertreated and Not Reaching Target BP?</a:t>
            </a:r>
            <a:br>
              <a:rPr lang="en-US" sz="2800"/>
            </a:br>
            <a:r>
              <a:rPr lang="en-US" sz="2800" i="1"/>
              <a:t>Expert Perspectives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2921DB-B267-4317-A6F8-DD9FC6DAC4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30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F2430A-EFF6-43E0-94A1-BDA3955CD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Combination Therapy Can Help Patients Reach Targets</a:t>
            </a:r>
            <a:br>
              <a:rPr lang="en-US" sz="2400"/>
            </a:br>
            <a:r>
              <a:rPr lang="en-US" sz="2800" i="1"/>
              <a:t>Expert Perspectives</a:t>
            </a:r>
            <a:endParaRPr lang="en-US" sz="24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BC05C1-67D8-4092-A8DF-4C04AAC0AF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72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8BEEBA-D46D-4AA1-AF75-59AC4CF2D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Why Target CETP? </a:t>
            </a:r>
            <a:br>
              <a:rPr lang="en-US" sz="3200"/>
            </a:br>
            <a:r>
              <a:rPr lang="en-US" sz="2800" i="1"/>
              <a:t>Does It Have a Role in Atherosclerosis?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D5635-DE22-4FC4-B6D6-FFE7E647AF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63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ACBDD5-E5EC-4B99-A57B-27383700B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CETPi Mechanism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4F6BD8-4894-467D-BFD1-D440D7B50B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35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24DDEF-3685-4BA9-ACAD-B6FB145D8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Association of CETP Score With Risk of MACE Is Dependent on ApoB-Containing Lipoproteins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BDFFA-4BF3-4F38-985A-A3B5C6BDD7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390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1E2D45-7295-4C5B-9DE3-A41CCC877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ROSE Study</a:t>
            </a:r>
            <a:br>
              <a:rPr lang="en-US" sz="2400"/>
            </a:br>
            <a:r>
              <a:rPr lang="en-US" sz="2800" i="1"/>
              <a:t>Phase 2 Trial of Obicetrapib + HIS Therapy</a:t>
            </a:r>
            <a:endParaRPr lang="en-US" sz="24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174468-BFE2-494B-A9D7-589948C94C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79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5C9972-38A9-4E27-AA1D-0A2908DA1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Why CETP Inhibition?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EE9026-8E11-430D-96A5-8E5E616133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18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514107-2E5B-436E-BE15-854FE0560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ROSE Study</a:t>
            </a:r>
            <a:br>
              <a:rPr lang="en-US"/>
            </a:br>
            <a:r>
              <a:rPr lang="en-US" sz="2800" i="1"/>
              <a:t>LDL-C Percentage Change From BL by Measurement Approach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08921B-333F-45A3-BB6D-33DF21346E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85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BA1BE1-75BD-49EF-8120-3ECD515A1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ROSE Study</a:t>
            </a:r>
            <a:br>
              <a:rPr lang="en-US"/>
            </a:br>
            <a:r>
              <a:rPr lang="en-US" sz="3100" i="1"/>
              <a:t>ApoB and Non–HDL-C Percentage Change From BL 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E7956E-F152-44EB-94C0-730A071235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9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3418C2-3DB1-46F3-8385-7188852F9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ROSE Study</a:t>
            </a:r>
            <a:br>
              <a:rPr lang="en-US"/>
            </a:br>
            <a:r>
              <a:rPr lang="en-US" sz="3100" i="1"/>
              <a:t>HDL-C and ApoA1 Percentage Change From BL 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E79945-2CD3-4F90-88D3-84DAE55482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511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A9EBDF-FA7D-4D73-B302-79CABA3EA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ROSE Study</a:t>
            </a:r>
            <a:br>
              <a:rPr lang="en-US"/>
            </a:br>
            <a:r>
              <a:rPr lang="en-US" sz="3100" i="1"/>
              <a:t>Lp(a) and TG Percentage Change From BL 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9F4159-4FD9-47AB-897D-576B084FFB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641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C12388-A81A-445F-A606-914208B69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ROSE Study</a:t>
            </a:r>
            <a:br>
              <a:rPr lang="en-US"/>
            </a:br>
            <a:r>
              <a:rPr lang="en-US" sz="3100" i="1"/>
              <a:t>Safety and Study Limitation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0E7DA8-C9CF-4758-9D75-CA31453C20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129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4058FC-333E-444C-AC8D-F27B4E63B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ROSE2 Study</a:t>
            </a:r>
            <a:br>
              <a:rPr lang="en-US" sz="2400"/>
            </a:br>
            <a:r>
              <a:rPr lang="en-US" sz="2800" i="1"/>
              <a:t>Phase 2 Trial of Obi + Eze + HIS Therapy</a:t>
            </a:r>
            <a:endParaRPr lang="en-US" sz="24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5199C4-B342-477E-B1EF-0CC601FC1B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44FC20-D77B-44BA-8E8F-CE114BC69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LDL-C Percentage Change From BL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8C87EC-29A4-44C1-AEC2-A6D053E8ED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9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FEDA6B-D039-42D1-B5BB-9B7BDA8B2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BROOKLYN</a:t>
            </a:r>
            <a:br>
              <a:rPr lang="en-US" sz="2400"/>
            </a:br>
            <a:r>
              <a:rPr lang="en-US" sz="2800" i="1"/>
              <a:t>Phase 3 Trial</a:t>
            </a:r>
            <a:endParaRPr lang="en-US" sz="24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7897DB-CAFB-4E6C-8B66-681ECC96DC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593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3EA50F-6A99-4AA0-8B8B-681729640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BROADWAY</a:t>
            </a:r>
            <a:br>
              <a:rPr lang="en-US" sz="2800"/>
            </a:br>
            <a:r>
              <a:rPr lang="en-US" sz="2800" i="1"/>
              <a:t>Obicetrapib </a:t>
            </a:r>
            <a:r>
              <a:rPr lang="en-GB" sz="2800" i="1"/>
              <a:t>+ Maximally Tolerated Lipid-Modifying </a:t>
            </a:r>
            <a:r>
              <a:rPr lang="en-US" sz="2800" i="1"/>
              <a:t>Therapy</a:t>
            </a:r>
            <a:endParaRPr lang="en-US" sz="28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7C1B50-DC4F-427A-B303-7EE464AA9F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794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493513-08F7-4508-B1A6-5AF0A8AFD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PREVAIL</a:t>
            </a:r>
            <a:br>
              <a:rPr lang="en-US" sz="2800"/>
            </a:br>
            <a:r>
              <a:rPr lang="en-US" sz="2800" i="1"/>
              <a:t>Obi CV Outcome Trial</a:t>
            </a:r>
            <a:endParaRPr lang="en-US" sz="28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ACD56F-9BEC-4867-BD1D-04ABA4ADED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91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263140-6D48-44C5-A994-82C6DD2DF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Hypothesis Shift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DE5D55-0ED9-4909-8245-F3F06B7C59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765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53BC8A-05D7-4C92-9724-86A9AB41B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There’s Still An Unmet Need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B08826-1043-4802-A9A3-B91F615609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839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E1103F-D5B4-4F6F-997C-B3FB0DDC0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Closing Comments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C75E7F-C1DA-4B45-A8B5-040D16F3F0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27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981BA6-83BB-4B7E-B08B-AF7EAEDF1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CD2399-0E7C-4E7A-BC96-04181F3E9F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94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6523C0-212A-412A-93D0-C468012DE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Atherosclerosis Has Been a Major Focus for Decades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13BC1F-C775-4954-847B-07149A13A2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15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CA3D91-4E0B-4F93-AEAF-4F2155A27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LDL and ApoB Are Important Risk Factors for ASCVD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7BC19D-18E3-4B63-A380-872E1ADB31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98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D2415F-0EA6-478A-99E4-C7B8FB67F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Lipoproteins and Atherosclerotic Plaque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675667-6C3B-492A-B8D1-48141CB30B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89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9DEA0A-ECEA-4DB4-9EAB-6DF3754DF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Multiple Factors Contribute to Residual CV Risk</a:t>
            </a:r>
            <a:br>
              <a:rPr lang="en-GB" sz="2800"/>
            </a:br>
            <a:r>
              <a:rPr lang="en-GB" sz="2800" i="1"/>
              <a:t>Expert Perspectives</a:t>
            </a:r>
            <a:endParaRPr lang="en-US" sz="28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B2720A-F255-45FC-A39D-DEFAEA5A2A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14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525657-C75F-422D-A8CB-E24483947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CETP Inhibitors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278AF8-B71B-403C-852F-FE5ACFB89F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19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0e7a60a3-04f0-4f22-b100-63592d3ac6f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EFEC32F147BF44B6C53D2C0CEAFA82" ma:contentTypeVersion="19" ma:contentTypeDescription="Create a new document." ma:contentTypeScope="" ma:versionID="34dbe660b494b884f2874652e163224c">
  <xsd:schema xmlns:xsd="http://www.w3.org/2001/XMLSchema" xmlns:xs="http://www.w3.org/2001/XMLSchema" xmlns:p="http://schemas.microsoft.com/office/2006/metadata/properties" xmlns:ns2="0e7a60a3-04f0-4f22-b100-63592d3ac6fc" xmlns:ns3="e93acf5f-f59b-46bb-8c22-2b43a486ab2c" targetNamespace="http://schemas.microsoft.com/office/2006/metadata/properties" ma:root="true" ma:fieldsID="4ecff93b6bb1adbc6b2c6773bfc205f9" ns2:_="" ns3:_="">
    <xsd:import namespace="0e7a60a3-04f0-4f22-b100-63592d3ac6fc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7a60a3-04f0-4f22-b100-63592d3ac6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1CFD5B-E056-4531-9109-1D2B859E314B}">
  <ds:schemaRefs>
    <ds:schemaRef ds:uri="http://schemas.microsoft.com/office/2006/metadata/properties"/>
    <ds:schemaRef ds:uri="http://schemas.microsoft.com/office/infopath/2007/PartnerControls"/>
    <ds:schemaRef ds:uri="e93acf5f-f59b-46bb-8c22-2b43a486ab2c"/>
    <ds:schemaRef ds:uri="0e7a60a3-04f0-4f22-b100-63592d3ac6fc"/>
  </ds:schemaRefs>
</ds:datastoreItem>
</file>

<file path=customXml/itemProps2.xml><?xml version="1.0" encoding="utf-8"?>
<ds:datastoreItem xmlns:ds="http://schemas.openxmlformats.org/officeDocument/2006/customXml" ds:itemID="{BCA8B36B-6D3E-4CF4-ADBA-AC7EDA654D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1B8B99-6718-43DD-846C-F7877B12E6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7a60a3-04f0-4f22-b100-63592d3ac6fc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</Words>
  <Application>Microsoft Office PowerPoint</Application>
  <PresentationFormat>Widescreen</PresentationFormat>
  <Paragraphs>40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Why CETP Inhibition?</vt:lpstr>
      <vt:lpstr>Why CETP Inhibition?</vt:lpstr>
      <vt:lpstr>Hypothesis Shift</vt:lpstr>
      <vt:lpstr>Atherosclerosis Has Been a Major Focus for Decades</vt:lpstr>
      <vt:lpstr>LDL and ApoB Are Important Risk Factors for ASCVD</vt:lpstr>
      <vt:lpstr>Lipoproteins and Atherosclerotic Plaque</vt:lpstr>
      <vt:lpstr>Multiple Factors Contribute to Residual CV Risk Expert Perspectives</vt:lpstr>
      <vt:lpstr>Summary of CETP Inhibitors</vt:lpstr>
      <vt:lpstr>REVEAL Evaluating Anacetrapib in Patients With ASCVD</vt:lpstr>
      <vt:lpstr>CTT Meta-Analysis</vt:lpstr>
      <vt:lpstr>Strategies to Control LDL-C</vt:lpstr>
      <vt:lpstr>IMPROVE-IT  CV Risk Reduction With Statin + Ezetimibe After ACS</vt:lpstr>
      <vt:lpstr>FOURIER and ODYSSEY Outcomes CV Risk Reduction With PCSK9 Inhibitors</vt:lpstr>
      <vt:lpstr>CLEAR Outcomes  CV Outcomes With Bempedoic Acid in Statin-Intolerant Patients </vt:lpstr>
      <vt:lpstr>Very Potent LDL-C Reduction in Very-High-Risk Patients Achieving Plaque Stabilization (± Regression)</vt:lpstr>
      <vt:lpstr>Imaging Studies Support Lower LDL-C Levels Expert Perspectives</vt:lpstr>
      <vt:lpstr>Imaging Studies Support Lower LDL-C Levels Expert Perspectives</vt:lpstr>
      <vt:lpstr>LDL-C Reduction Has Been a Moving Target</vt:lpstr>
      <vt:lpstr>LDL-C Reduction Has Been a Moving Target</vt:lpstr>
      <vt:lpstr>LDL-C Reduction Has Been a Moving Target</vt:lpstr>
      <vt:lpstr>Key Learnings From the GOULD Registry 2-Year Follow-Up</vt:lpstr>
      <vt:lpstr>Key Learnings From the GOULD Registry 2-Year Follow-Up</vt:lpstr>
      <vt:lpstr>Why Are Patients Undertreated and Not Reaching Target BP? Expert Perspectives</vt:lpstr>
      <vt:lpstr>Combination Therapy Can Help Patients Reach Targets Expert Perspectives</vt:lpstr>
      <vt:lpstr>Why Target CETP?  Does It Have a Role in Atherosclerosis?</vt:lpstr>
      <vt:lpstr>CETPi Mechanism</vt:lpstr>
      <vt:lpstr>Association of CETP Score With Risk of MACE Is Dependent on ApoB-Containing Lipoproteins</vt:lpstr>
      <vt:lpstr>ROSE Study Phase 2 Trial of Obicetrapib + HIS Therapy</vt:lpstr>
      <vt:lpstr>ROSE Study LDL-C Percentage Change From BL by Measurement Approach</vt:lpstr>
      <vt:lpstr>ROSE Study ApoB and Non–HDL-C Percentage Change From BL </vt:lpstr>
      <vt:lpstr>ROSE Study HDL-C and ApoA1 Percentage Change From BL </vt:lpstr>
      <vt:lpstr>ROSE Study Lp(a) and TG Percentage Change From BL </vt:lpstr>
      <vt:lpstr>ROSE Study Safety and Study Limitation</vt:lpstr>
      <vt:lpstr>ROSE2 Study Phase 2 Trial of Obi + Eze + HIS Therapy</vt:lpstr>
      <vt:lpstr>LDL-C Percentage Change From BL </vt:lpstr>
      <vt:lpstr>BROOKLYN Phase 3 Trial</vt:lpstr>
      <vt:lpstr>BROADWAY Obicetrapib + Maximally Tolerated Lipid-Modifying Therapy</vt:lpstr>
      <vt:lpstr>PREVAIL Obi CV Outcome Trial</vt:lpstr>
      <vt:lpstr>There’s Still An Unmet Need</vt:lpstr>
      <vt:lpstr>Closing Comments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Fernandez Doble, Paula S.</dc:creator>
  <cp:lastModifiedBy>Fernandez Doble, Paula S.</cp:lastModifiedBy>
  <cp:revision>2</cp:revision>
  <dcterms:created xsi:type="dcterms:W3CDTF">2023-08-11T15:50:34Z</dcterms:created>
  <dcterms:modified xsi:type="dcterms:W3CDTF">2023-08-11T17:18:40Z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0x0101003FEFEC32F147BF44B6C53D2C0CEAFA82</vt:lpwstr>
  </property>
</Properties>
</file>