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8" Type="http://schemas.openxmlformats.org/officeDocument/2006/relationships/customXml" Target="../customXml/item3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1D209-33BE-4C4F-3340-D31C2E66E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DC14A4-8B7E-997E-833F-CBA47C7D7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F8ED-7748-4B6E-9AF4-185E38326B4D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D90843-26FE-D3E5-3988-E00178F3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82BBCB-1BD2-EA97-BE33-0DD503167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E3C5-DD45-45C6-8B86-8511CF226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6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D49BF7-6A35-88ED-8804-EB100949A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EC4356-752E-AF39-3343-CD016C107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E26AD-51E8-95B7-804C-3792FFD8F8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9F8ED-7748-4B6E-9AF4-185E38326B4D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62C6B-CAA2-5EF5-8BC2-B58AFCEB19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1AE02-CF01-608B-04F2-8926765F8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0E3C5-DD45-45C6-8B86-8511CF226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2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EC5804-67CF-98EB-DBE0-C0A170950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67EB60-539A-D98E-ACFC-6187710F43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76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446993-2ECD-65FA-11E0-C2D2C36A6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Targeting PCa Cell Surface Antigens </a:t>
            </a:r>
            <a:endParaRPr lang="nl-N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E73454-714B-4C73-1AF7-90130FA20C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84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3FF325-E866-2BEF-CA73-5BDBA7866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Targeting PCa Cell Surface Antigens (cont)</a:t>
            </a:r>
            <a:endParaRPr lang="nl-N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FFDF4A-7ECD-DE01-8459-D67567A739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47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916F0C-7F6A-9CC9-FE70-677D144B7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Bispecific T-Cell Engagers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3383B9-0E62-9880-5260-5A2DA943BD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70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84E602-EAEA-4167-B330-1FD20028B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Prostate-Specific Membrane Antigen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BE44E5-C2E1-3AC0-6E37-D7897835E5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30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F5FCBF-B1E3-4ED7-4EC3-379A8B8C4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Prostate-Specific Membrane Antigen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D2B317-9303-EEC6-B0FE-259FAF6191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36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6BC684-342A-08F3-1216-F81D014B1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Prostate Stem Cell Antigen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18CF29-5119-C3AC-4EF6-F26D269EF3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64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3BEA3E-1B1F-183C-0FDB-BE50A2BBD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Prostate Stem Cell Antigen (cont)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D9C9EA-68F2-13DF-310B-E94F8A4BD0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54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FF6E5D-20A5-7566-CE36-C0448C365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LAG3/PD-(L)1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81D78-ECDF-D909-2D6D-6D314AB0E0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57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EC66EB-2891-E6EC-10E8-0C20DF39A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4E4502-878D-AD7E-BB6C-2C7D24DE32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37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7CDFDE-A11E-8380-533E-E5823F3DA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Bispecific Antibodies (BsAbs)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77ED4F-3342-5CB6-7689-4421665BC1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98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DAE6CF-21E6-7160-610E-4D2517440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FC1313-8EFE-1714-D632-AA3EF9931E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51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5F7DC9-EF69-DDFF-6A1E-167DC9FC9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ProSperA: Phase 1 Study of BsAb CC-1 for Men With </a:t>
            </a:r>
            <a:br>
              <a:rPr lang="en-US" sz="3400"/>
            </a:br>
            <a:r>
              <a:rPr lang="en-US" sz="3400"/>
              <a:t>BCR of PCa</a:t>
            </a:r>
            <a:endParaRPr lang="en-US" sz="3400" dirty="0"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E98578-0A0E-2F0E-36AB-B72A0CB7F4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20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CACC19-878E-92D6-002A-9E4E82CA3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First-in-Human Study of Bispecific PSMA × CD3 Antibody </a:t>
            </a:r>
            <a:br>
              <a:rPr lang="en-US" sz="3400"/>
            </a:br>
            <a:r>
              <a:rPr lang="en-US" sz="3400"/>
              <a:t>CC-1 in CRPC</a:t>
            </a:r>
            <a:endParaRPr lang="en-US" sz="3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8D60E4-12B9-E493-229C-E49B3A12BE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25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204D06-16C8-CB3D-3D47-8B0051F6C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>
                <a:latin typeface="Roboto Condensed"/>
                <a:ea typeface="Roboto Condensed"/>
                <a:cs typeface="Roboto Condensed"/>
              </a:rPr>
              <a:t>First-in-Human Study of Bispecific </a:t>
            </a:r>
            <a:r>
              <a:rPr lang="en-US" sz="3400"/>
              <a:t>PSMA × CD3</a:t>
            </a:r>
            <a:r>
              <a:rPr lang="en-US" sz="3400">
                <a:latin typeface="Roboto Condensed"/>
                <a:ea typeface="Roboto Condensed"/>
                <a:cs typeface="Roboto Condensed"/>
              </a:rPr>
              <a:t> Antibody CC-1 </a:t>
            </a:r>
            <a:br>
              <a:rPr lang="en-US" sz="3400">
                <a:latin typeface="Roboto Condensed"/>
                <a:ea typeface="Roboto Condensed"/>
                <a:cs typeface="Roboto Condensed"/>
              </a:rPr>
            </a:br>
            <a:r>
              <a:rPr lang="en-US" sz="3400">
                <a:latin typeface="Roboto Condensed"/>
                <a:ea typeface="Roboto Condensed"/>
                <a:cs typeface="Roboto Condensed"/>
              </a:rPr>
              <a:t>in CRPC: Results</a:t>
            </a:r>
            <a:endParaRPr lang="en-US" sz="3400" dirty="0">
              <a:latin typeface="Roboto Condensed"/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C8E7AD-7484-C31A-4B42-118748D36F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28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DE1790-BD01-511C-3672-903429173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ProSperA: Bispecific PSMA × CD3 Antibody in Men With BCR of PCa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5BC4C4-02C6-4737-A3E9-3734605F1E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55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DF177D-1DFA-00E4-6723-881CB4FAB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Roboto Condensed"/>
                <a:ea typeface="Roboto Condensed"/>
                <a:cs typeface="Roboto Condensed"/>
              </a:rPr>
              <a:t>CYCLONE 1: Abemaciclib Monotherapy in Men With mCRPC Who Progressed After a Novel Hormone Agent and 2 Taxanes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17FC25-6BEE-C23F-6D3E-A9D903FBCE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58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6994E7-36CC-AAD0-955A-4D0C42044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CYCLONE 2 and 3: Abemaciclib With Abiraterone + Prednisone </a:t>
            </a:r>
            <a:br>
              <a:rPr lang="en-GB" sz="3200"/>
            </a:br>
            <a:r>
              <a:rPr lang="en-GB" sz="3200"/>
              <a:t>in mCRPC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49AFDD-2055-AC5E-CFFA-27CACF39AE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94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E5B4B4-B96B-16A3-882D-5B0D86858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>
                <a:latin typeface="Roboto Condensed"/>
                <a:ea typeface="Roboto Condensed"/>
                <a:cs typeface="Roboto Condensed"/>
              </a:rPr>
              <a:t>LuPARP: Phase 1 Trial of </a:t>
            </a:r>
            <a:r>
              <a:rPr lang="en-US" sz="3400" baseline="30000">
                <a:latin typeface="Roboto Condensed"/>
                <a:ea typeface="Roboto Condensed"/>
                <a:cs typeface="Roboto Condensed"/>
              </a:rPr>
              <a:t>177</a:t>
            </a:r>
            <a:r>
              <a:rPr lang="en-US" sz="3400">
                <a:latin typeface="Roboto Condensed"/>
                <a:ea typeface="Roboto Condensed"/>
                <a:cs typeface="Roboto Condensed"/>
              </a:rPr>
              <a:t>Lu-PSMA-617 and Olaparib in mCRPC</a:t>
            </a:r>
            <a:endParaRPr lang="en-US" sz="3400" dirty="0">
              <a:latin typeface="Roboto Condensed"/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5714A5-F325-92D6-0138-1910035CE7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34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9BA1CF-7B94-8CD2-0913-21884860A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CTC Profiling of Participants in LuPARP Study to Identify Potential Prognostic and Predictive Biomarkers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4E819A-1469-0F82-3A11-D4B94C88DF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18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0706C9-2B08-00CF-3FF3-EF2813AF4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PSCA-Targeted CAR T-Cells in mCRPC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3321AF-3E93-A48F-CFEA-9C07D536B2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70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E73FAA-9E1A-87CB-F15D-5FB12386D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787FCF-743C-13FF-1373-B42084C90C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87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2044E5-D4D7-DD25-4761-66A64A3B9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/>
              <a:t>Introduction: Targeting Prostate Cancer Through Aberrant </a:t>
            </a:r>
            <a:r>
              <a:rPr lang="en-US" sz="3400"/>
              <a:t>Signaling</a:t>
            </a:r>
            <a:r>
              <a:rPr lang="en-GB" sz="3400"/>
              <a:t> Pathways, Antigens, or Immune Checkpoint Inhibition</a:t>
            </a:r>
            <a:endParaRPr lang="en-US" sz="3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F43E70-A4D2-3D7C-E635-F15ED352E1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026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8A6CA2-DAF0-7C4F-C060-4CDE684F6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01D4ED-8CC5-CA16-CBD5-E514B13C5D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888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4C1C83-3C41-740B-F28E-13D0030BD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Nomograms That Integrate Clinical Variables and Molecular Biomarkers Still an Unmet Need in PCa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651CDE-0892-2214-C931-A415B09F05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803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E02C8F-B250-1660-9108-DAC2E895F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 Condensed"/>
                <a:ea typeface="Roboto Condensed"/>
                <a:cs typeface="Roboto Condensed"/>
              </a:rPr>
              <a:t>Combining AI and NGS to Reveal the Complete Molecular Picture of Cancer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201711-D3C5-F81A-8898-32A1D785F3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565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62319D-9A1B-9095-E30D-FD14F607C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NCCN Recommendations for Genetic Testing for Patients With PCa</a:t>
            </a:r>
            <a:endParaRPr lang="en-US" sz="3200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2435B5-14BA-8152-8BD6-6A623C2F2B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555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89775F-140C-9C8E-3FDA-03BCFDA40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Expert Opinions: DNA Sequencing Can Identify Patients </a:t>
            </a:r>
            <a:br>
              <a:rPr lang="en-GB" sz="3200"/>
            </a:br>
            <a:r>
              <a:rPr lang="en-GB" sz="3200"/>
              <a:t>and Guide Treatment</a:t>
            </a:r>
            <a:endParaRPr lang="en-US" sz="32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7E4D50-0375-7505-F5B3-4195511B63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207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0B5653-3316-1E4F-0575-BBE3FC8B3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 Condensed"/>
                <a:ea typeface="Roboto Condensed"/>
                <a:cs typeface="Roboto Condensed"/>
              </a:rPr>
              <a:t>Saying Goodbye to One-Size-Fits-All With Broad Molecular Sequencing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669F0A-D8BC-E575-8AA3-3036DF7A04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086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F1FC7E-25EC-1193-F2DC-5336002A1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Drug Rediscovery Protocol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E16362-7164-2FB6-AE8E-A1BA408B2D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668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E6AEAC-D8B8-BD65-307E-3540C872F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Takeaways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CE7D24-902F-282A-D7CA-696EE9EA22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807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B77A5A-3727-3870-6A9B-ABEBF4E86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E74F4C-BC76-7423-EE83-969CBA3D6C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22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B38A72-AA1E-C59B-5C46-219308B3A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70DAC6-A8F3-5A6D-25CD-099EBC4982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07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5F3488-F4F4-1E69-E85B-B282250BE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Roboto Condensed"/>
                <a:ea typeface="Roboto Condensed"/>
                <a:cs typeface="Roboto Condensed"/>
              </a:rPr>
              <a:t>Landscape of Metastatic Prostate Cancer</a:t>
            </a:r>
            <a:endParaRPr lang="en-US">
              <a:latin typeface="Roboto Condensed"/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152F5B-04E5-53AE-9958-67405B7755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524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9E8CCC-440F-9FD9-6ADB-5073A1E23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Roboto Condensed"/>
                <a:ea typeface="Roboto Condensed"/>
                <a:cs typeface="Roboto Condensed"/>
              </a:rPr>
              <a:t>Testing and Treatment Options for Advanced PCa</a:t>
            </a:r>
            <a:endParaRPr lang="en-US" i="1" dirty="0"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7B32BE-1411-E74E-FDFD-10622C02D5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412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9BE2C9-DCA0-FA3B-4034-4DDE8E1E3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Faculty Perspectives </a:t>
            </a:r>
            <a:br>
              <a:rPr lang="en-GB" sz="2800"/>
            </a:br>
            <a:r>
              <a:rPr lang="en-GB" sz="3000" i="1"/>
              <a:t>Growing Role for Nuclear Medicine and Radiation Oncology on the MDT</a:t>
            </a:r>
            <a:endParaRPr lang="en-US" sz="30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E081C3-0111-7C43-02BC-005F6FAD68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557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CA70D0-EF3D-5177-9FBD-892AF528B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Using PSMA PET/CT Scan as Criteria for Selecting </a:t>
            </a:r>
            <a:r>
              <a:rPr lang="en-US" sz="3200" baseline="30000"/>
              <a:t>177</a:t>
            </a:r>
            <a:r>
              <a:rPr lang="en-US" sz="3200"/>
              <a:t>Lu-PSMA-617 Treatment for Patients With PSMA-Positive mCRPC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2E935F-FB92-6596-6995-478E762B43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804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E0C14C-63E2-5F59-CE0D-AFDDFA35B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Roboto Condensed"/>
                <a:ea typeface="Roboto Condensed"/>
                <a:cs typeface="Roboto Condensed"/>
              </a:rPr>
              <a:t>SUVmax of PSMA PET/CT Scan Correlate With Grade Groups </a:t>
            </a:r>
            <a:br>
              <a:rPr lang="en-US" sz="3200">
                <a:latin typeface="Roboto Condensed"/>
                <a:ea typeface="Roboto Condensed"/>
                <a:cs typeface="Roboto Condensed"/>
              </a:rPr>
            </a:br>
            <a:r>
              <a:rPr lang="en-US" sz="3200">
                <a:latin typeface="Roboto Condensed"/>
                <a:ea typeface="Roboto Condensed"/>
                <a:cs typeface="Roboto Condensed"/>
              </a:rPr>
              <a:t>of Primary Tumor in Patients With PCa</a:t>
            </a:r>
            <a:endParaRPr lang="en-US" sz="3200" dirty="0">
              <a:latin typeface="Roboto Condensed"/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C822BA-39C6-C0BF-1621-69376CF05A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976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0348ED-AB66-9EA9-31B7-85613CF33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Nomograms to Predict Outcomes After </a:t>
            </a:r>
            <a:r>
              <a:rPr lang="en-US" baseline="30000"/>
              <a:t>177</a:t>
            </a:r>
            <a:r>
              <a:rPr lang="en-US"/>
              <a:t>Lu-PSMA Therapy in Patients With mCRPC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6CE611-7092-F3F1-A732-D24FD5FC43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127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70E7CE-B3A2-CD63-3D0B-90A19C21D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Predictive Nomograms for Outcomes After </a:t>
            </a:r>
            <a:r>
              <a:rPr lang="en-US" sz="3000" baseline="30000"/>
              <a:t>177</a:t>
            </a:r>
            <a:r>
              <a:rPr lang="en-US" sz="3000"/>
              <a:t>Lu-PSMA-617 + SOC </a:t>
            </a:r>
            <a:br>
              <a:rPr lang="en-US" sz="3000"/>
            </a:br>
            <a:r>
              <a:rPr lang="en-US" sz="3000" spc="-20"/>
              <a:t>or SOC Alone Based on 831 Patients With mCRPC From the VISION Study</a:t>
            </a:r>
            <a:endParaRPr lang="en-US" sz="3000" spc="-2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1A6A5F-4A18-E592-D047-FD285D73D2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334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945B60-04CF-402C-EF4E-75284759E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Parameters Assessed for Prognostic and Predictive Value </a:t>
            </a:r>
            <a:br>
              <a:rPr lang="en-US"/>
            </a:br>
            <a:r>
              <a:rPr lang="en-US"/>
              <a:t>for Outcomes in VISION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D09F13-1456-F155-1B18-606C278FA1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827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EFDE6E-D1AF-0CC6-C7A2-6BB01DC5C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Parameters Assessed for Prognostic and Predictive Value </a:t>
            </a:r>
            <a:br>
              <a:rPr lang="en-US"/>
            </a:br>
            <a:r>
              <a:rPr lang="en-US"/>
              <a:t>for Outcomes in VISION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70D4BF-08A4-46D0-1648-182086E7DA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531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3BD300-EBDD-902D-E1AB-BAED3519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Tumor Dosimetry of </a:t>
            </a:r>
            <a:r>
              <a:rPr lang="en-US" sz="3800" baseline="30000"/>
              <a:t>177</a:t>
            </a:r>
            <a:r>
              <a:rPr lang="en-US" sz="3800"/>
              <a:t>Lu-PSMA-617 in Patients With mCRPC </a:t>
            </a:r>
            <a:br>
              <a:rPr lang="en-US"/>
            </a:br>
            <a:r>
              <a:rPr lang="en-US" i="1"/>
              <a:t>Results From the VISION Trial Substudy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D26838-10C2-93F7-0A72-DF846F7A73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238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7D0103-9597-B75D-6B63-08062247C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Takeaways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852C9F-8D9C-6B9E-183E-28DBA748F1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71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AC09DB-D8D5-19FD-BD3A-1415E0055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Cell Cycle Divided Into 4 Ordered Phases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75B3DA-3606-1535-0340-DDDD2B5839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520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59CBE3-7893-B4B2-DA08-D21E06BBB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9A3A2E-4C99-C553-59A7-30FDF688A6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79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677C05-B159-4FE9-8464-40F28515F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CDK4/6 Checkpoints Crucial for Cell Cycle Transition From </a:t>
            </a:r>
            <a:br>
              <a:rPr lang="en-US" sz="3200"/>
            </a:br>
            <a:r>
              <a:rPr lang="en-US" sz="3200"/>
              <a:t>G1 to DNA Synthesis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7F808D-CF40-EF25-F39C-D88C6BA0A0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01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6D2B88-6912-2389-2219-70E6251EC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Targeting the PI3K/AKT/mTOR Pathway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8238A1-2061-55DA-2BB7-EDC79FA29F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03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438DDA-5C7E-FF80-EEFC-E1B4BA0A8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Targeting the PI3K/AKT/mTOR Pathway (cont)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B53770-3BC2-1933-13DF-C3FCF71D90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97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8BF800-9E47-F5AE-E251-7A6DCA4D5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Targeting the PI3K/AKT/mTOR Pathway (cont)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857B40-45F7-4A3D-9AA8-5205B19596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3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D8ACA6B475A54D83F3B6349FA9701E" ma:contentTypeVersion="18" ma:contentTypeDescription="Create a new document." ma:contentTypeScope="" ma:versionID="4f6fe242703d034d16161abe81307304">
  <xsd:schema xmlns:xsd="http://www.w3.org/2001/XMLSchema" xmlns:xs="http://www.w3.org/2001/XMLSchema" xmlns:p="http://schemas.microsoft.com/office/2006/metadata/properties" xmlns:ns2="174144a6-14cb-4f4b-ada6-445a4558a380" xmlns:ns3="e93acf5f-f59b-46bb-8c22-2b43a486ab2c" targetNamespace="http://schemas.microsoft.com/office/2006/metadata/properties" ma:root="true" ma:fieldsID="70e78cd016a6db4584620b7a8416a654" ns2:_="" ns3:_="">
    <xsd:import namespace="174144a6-14cb-4f4b-ada6-445a4558a380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144a6-14cb-4f4b-ada6-445a4558a3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174144a6-14cb-4f4b-ada6-445a4558a380">
      <Terms xmlns="http://schemas.microsoft.com/office/infopath/2007/PartnerControls"/>
    </lcf76f155ced4ddcb4097134ff3c332f>
    <_Flow_SignoffStatus xmlns="174144a6-14cb-4f4b-ada6-445a4558a380" xsi:nil="true"/>
  </documentManagement>
</p:properties>
</file>

<file path=customXml/itemProps1.xml><?xml version="1.0" encoding="utf-8"?>
<ds:datastoreItem xmlns:ds="http://schemas.openxmlformats.org/officeDocument/2006/customXml" ds:itemID="{B1F2C9D2-27D1-40FD-BEDD-BFEAB4BED213}"/>
</file>

<file path=customXml/itemProps2.xml><?xml version="1.0" encoding="utf-8"?>
<ds:datastoreItem xmlns:ds="http://schemas.openxmlformats.org/officeDocument/2006/customXml" ds:itemID="{97ADF9B2-2DE9-4D64-881A-9C1EB8C59124}"/>
</file>

<file path=customXml/itemProps3.xml><?xml version="1.0" encoding="utf-8"?>
<ds:datastoreItem xmlns:ds="http://schemas.openxmlformats.org/officeDocument/2006/customXml" ds:itemID="{831F2F68-5E31-4945-A55B-606A593F74D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428</Words>
  <Application>Microsoft Office PowerPoint</Application>
  <PresentationFormat>Widescreen</PresentationFormat>
  <Paragraphs>44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Calibri Light</vt:lpstr>
      <vt:lpstr>Roboto Condensed</vt:lpstr>
      <vt:lpstr>Office Theme</vt:lpstr>
      <vt:lpstr>PowerPoint Presentation</vt:lpstr>
      <vt:lpstr>PowerPoint Presentation</vt:lpstr>
      <vt:lpstr>Introduction: Targeting Prostate Cancer Through Aberrant Signaling Pathways, Antigens, or Immune Checkpoint Inhibition</vt:lpstr>
      <vt:lpstr>Landscape of Metastatic Prostate Cancer</vt:lpstr>
      <vt:lpstr>Cell Cycle Divided Into 4 Ordered Phases</vt:lpstr>
      <vt:lpstr>CDK4/6 Checkpoints Crucial for Cell Cycle Transition From  G1 to DNA Synthesis</vt:lpstr>
      <vt:lpstr>Targeting the PI3K/AKT/mTOR Pathway</vt:lpstr>
      <vt:lpstr>Targeting the PI3K/AKT/mTOR Pathway (cont) </vt:lpstr>
      <vt:lpstr>Targeting the PI3K/AKT/mTOR Pathway (cont) </vt:lpstr>
      <vt:lpstr>Targeting PCa Cell Surface Antigens </vt:lpstr>
      <vt:lpstr>Targeting PCa Cell Surface Antigens (cont)</vt:lpstr>
      <vt:lpstr>Bispecific T-Cell Engagers</vt:lpstr>
      <vt:lpstr>Prostate-Specific Membrane Antigen</vt:lpstr>
      <vt:lpstr>Prostate-Specific Membrane Antigen (cont)</vt:lpstr>
      <vt:lpstr>Prostate Stem Cell Antigen </vt:lpstr>
      <vt:lpstr>Prostate Stem Cell Antigen (cont) </vt:lpstr>
      <vt:lpstr>LAG3/PD-(L)1 </vt:lpstr>
      <vt:lpstr>PowerPoint Presentation</vt:lpstr>
      <vt:lpstr>Bispecific Antibodies (BsAbs) </vt:lpstr>
      <vt:lpstr>ProSperA: Phase 1 Study of BsAb CC-1 for Men With  BCR of PCa</vt:lpstr>
      <vt:lpstr>First-in-Human Study of Bispecific PSMA × CD3 Antibody  CC-1 in CRPC</vt:lpstr>
      <vt:lpstr>First-in-Human Study of Bispecific PSMA × CD3 Antibody CC-1  in CRPC: Results</vt:lpstr>
      <vt:lpstr>ProSperA: Bispecific PSMA × CD3 Antibody in Men With BCR of PCa</vt:lpstr>
      <vt:lpstr>CYCLONE 1: Abemaciclib Monotherapy in Men With mCRPC Who Progressed After a Novel Hormone Agent and 2 Taxanes</vt:lpstr>
      <vt:lpstr>CYCLONE 2 and 3: Abemaciclib With Abiraterone + Prednisone  in mCRPC</vt:lpstr>
      <vt:lpstr>LuPARP: Phase 1 Trial of 177Lu-PSMA-617 and Olaparib in mCRPC</vt:lpstr>
      <vt:lpstr>CTC Profiling of Participants in LuPARP Study to Identify Potential Prognostic and Predictive Biomarkers</vt:lpstr>
      <vt:lpstr>PSCA-Targeted CAR T-Cells in mCRPC</vt:lpstr>
      <vt:lpstr>PowerPoint Presentation</vt:lpstr>
      <vt:lpstr>Introduction</vt:lpstr>
      <vt:lpstr>Nomograms That Integrate Clinical Variables and Molecular Biomarkers Still an Unmet Need in PCa</vt:lpstr>
      <vt:lpstr>Combining AI and NGS to Reveal the Complete Molecular Picture of Cancer</vt:lpstr>
      <vt:lpstr>NCCN Recommendations for Genetic Testing for Patients With PCa</vt:lpstr>
      <vt:lpstr>Expert Opinions: DNA Sequencing Can Identify Patients  and Guide Treatment</vt:lpstr>
      <vt:lpstr>Saying Goodbye to One-Size-Fits-All With Broad Molecular Sequencing</vt:lpstr>
      <vt:lpstr>Drug Rediscovery Protocol</vt:lpstr>
      <vt:lpstr>Key Takeaways</vt:lpstr>
      <vt:lpstr>PowerPoint Presentation</vt:lpstr>
      <vt:lpstr>Introduction</vt:lpstr>
      <vt:lpstr>Testing and Treatment Options for Advanced PCa</vt:lpstr>
      <vt:lpstr>Faculty Perspectives  Growing Role for Nuclear Medicine and Radiation Oncology on the MDT</vt:lpstr>
      <vt:lpstr>Using PSMA PET/CT Scan as Criteria for Selecting 177Lu-PSMA-617 Treatment for Patients With PSMA-Positive mCRPC</vt:lpstr>
      <vt:lpstr>SUVmax of PSMA PET/CT Scan Correlate With Grade Groups  of Primary Tumor in Patients With PCa</vt:lpstr>
      <vt:lpstr>Nomograms to Predict Outcomes After 177Lu-PSMA Therapy in Patients With mCRPC </vt:lpstr>
      <vt:lpstr>Predictive Nomograms for Outcomes After 177Lu-PSMA-617 + SOC  or SOC Alone Based on 831 Patients With mCRPC From the VISION Study</vt:lpstr>
      <vt:lpstr>Parameters Assessed for Prognostic and Predictive Value  for Outcomes in VISION</vt:lpstr>
      <vt:lpstr>Parameters Assessed for Prognostic and Predictive Value  for Outcomes in VISION</vt:lpstr>
      <vt:lpstr>Tumor Dosimetry of 177Lu-PSMA-617 in Patients With mCRPC  Results From the VISION Trial Substudy</vt:lpstr>
      <vt:lpstr>Key Takeaways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Eckstein, Zachary</dc:creator>
  <cp:lastModifiedBy>Eckstein, Zachary</cp:lastModifiedBy>
  <cp:revision>1</cp:revision>
  <dcterms:created xsi:type="dcterms:W3CDTF">2023-08-24T15:18:16Z</dcterms:created>
  <dcterms:modified xsi:type="dcterms:W3CDTF">2023-08-24T15:18:16Z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0x010100AED8ACA6B475A54D83F3B6349FA9701E</vt:lpwstr>
  </property>
</Properties>
</file>