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9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presProps" Target="presProps.xml"/><Relationship Id="rId98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9346-1185-8024-5408-0CEA88E9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868-9A04-A638-D0CC-C52DB599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B3AAB-40B5-4249-90FF-9FD9AF5E13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D2046-091D-95BA-5403-C722BA80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0BEE7-996D-A201-3351-DE9E6647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52D0-A693-4958-88E9-C4DE11701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3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C8228-10C6-577C-96C0-F67728B9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AA35B-2A43-1FA1-852B-0BF7F66A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5046D-37D1-CC80-E8CC-33A77286B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B3AAB-40B5-4249-90FF-9FD9AF5E131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CD6ED-B157-2570-9545-B750956B9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EC1F7-7F3A-10C9-970C-8E75799F7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52D0-A693-4958-88E9-C4DE11701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3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84E1E-38A6-D2CC-01B7-660F08F5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Congenital Cytomegalovirus 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80188-36A8-2F63-189A-0252440532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7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373529-9184-EF83-D9E0-9E3C3CE1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Case Study 1: The Overlooked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096C0-EE1A-2F1E-C679-6995A56FAE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30CB4-1688-3537-AD9B-C0BDC163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Case Study 1: The Overlooked Case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16FC6-B342-4DA6-23D2-F8C9D2F379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41088D-7541-4E42-4DA9-724C6C61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to Clinicians Should Ask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5984E-40EC-32F7-7528-98D6E8155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0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4FAAA8-3474-70DF-60DD-5CD23BF3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Case Study 2: Missed Prenatal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DB2D6-3E4E-A22C-15CE-63987DB05F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0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99221-B79D-9496-6DF6-446D9C1E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Case Study 2: Missed Newborn Diagnosis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FBCD0-297C-AA2F-0D4A-65C79D7AF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1D31F-1A78-5015-0517-C0CE26A0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Case Study 2: Universal Screening Diagnoses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D5F9B-A1C1-CD92-8EC1-A830F42BA2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48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82016B-BD65-1A96-6C4F-7808681E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Consequences of Undiagnosed Congenital CMV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05D10-D56C-B9AB-9171-F83447E8A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43EABE-5D74-74D8-CA93-0AD6B2E5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Deciphering the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B5513-C861-A2CF-5007-BEEA7653AD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7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C7BA96-7F6F-99EE-B62D-D10AC5D5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CMV Establishes Lifelong Infection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41E38-08CE-2340-DD74-A0AFF76B57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39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6B498E-D0DC-7E47-01BF-82A605F9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CMV Is Transmitted From Person to Person Through Bodily Fluids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646E4-C8C2-6DCA-BD6D-B46A15F68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769EB7-860E-0464-E599-2A6D358B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F8336-9B29-9C25-2F37-034DDDF86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9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416C88-2E3A-13D7-E05F-CE3B3DE1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Unraveling the Mystery of Congenital CMV: Clinical Clues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9E77E-4694-8E2B-CB96-B041B0E130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32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434BF7-4D5B-5028-8EF2-106116C3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Diagnosing CMV: Physical Exam and Routine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3ABF2-4E59-CEBE-1B19-ED0354ADD6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8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28AF07-FCFE-4FDC-FC6D-A375A523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Diagnosing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DC55B4-9A5F-9CC8-5C58-97D7D264F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83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054C80-AA22-9B34-794C-F3FEB312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Confirming Congenital CMV Diagnoses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2F333-1B70-2675-6686-CF87938A58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1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253F73-7F96-1F4A-7A69-D9CFF09A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Testing for Congenital CMV in Neonates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4C24-91B1-BE64-5EEA-F0C646A32A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D9CD5-2C5E-9727-81DC-FF2B044C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for Testing DBS for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4D7C9-1918-3501-A1C9-3F9655E8C5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43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3340BE-E112-7212-1DF4-94E57D32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Diagnosis After Three Weeks of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4737F-19F7-9368-5D76-5CF59FF9D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52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430570-551A-0DC6-9C37-30CB077E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Symptomatic vs Asymptomatic Congenital CMV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26BA5-3094-5408-DCF5-C60367AF7A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67D41-5381-4F23-8916-51D012E5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Symptomatic Congenital CMV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C2399-3E19-0A7F-8C37-E7AABC64B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BB948E-C039-0419-323E-9A921B89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"Asymptomatic" Congenital CMV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04122-C094-2838-CBA8-74671CDEE3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03C6D5-4780-2068-DC1D-22B90D86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DB113-AFC6-7D59-AC54-D9C5435A6C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89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3124C1-B7DA-1BBB-D320-6BAFC4F8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Potential Neurodevelopmental Sequelae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E0916-0BFC-3795-2256-B9D0C831E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6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450483-0BDB-C916-392E-B0A705E9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What Do You Say to Parents When Baby Has Congenital CMV?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41EE9-AEE9-8FD3-35BF-FA64D681C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4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722EA-645C-EDE7-3C90-67FAD401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lt1"/>
              </a:buClr>
              <a:buSzPts val="4800"/>
            </a:pPr>
            <a:r>
              <a:rPr lang="en-US">
                <a:latin typeface="Roboto Condensed"/>
                <a:ea typeface="Roboto Condensed"/>
                <a:cs typeface="Roboto Condensed"/>
              </a:rPr>
              <a:t>Testing Positive for Congenital CMV: Conversations With Patients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0B62B-957D-3995-B86D-66FAAB2CED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1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0610C4-54F0-6FFC-51D8-B72E2EB4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 sz="3600"/>
              <a:t>Burden of Congenital CMV on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1B5C0-8F3E-4232-C5BA-EDD17F2329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9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3996D-DBD6-9F60-A430-47662DA98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What to Tell Your Patients About Their Newborn Testing Positive for Congenital CMV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CAE58-CF25-A113-A37B-E62A7EA636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D43B3F-6ABD-0270-C6B3-FA835561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</a:t>
            </a:r>
            <a:endParaRPr lang="en-US">
              <a:solidFill>
                <a:srgbClr val="92D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7069B-191C-B0B2-7899-E425ACCC38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11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5DF434-AA5E-D42B-0EE4-27C81B40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</a:t>
            </a:r>
            <a:endParaRPr lang="en-US">
              <a:solidFill>
                <a:srgbClr val="92D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DC405-235B-C4EF-0A81-303266AE61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3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42E9CF-8725-1C33-9726-FBF632F2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</a:t>
            </a:r>
            <a:endParaRPr lang="en-US">
              <a:solidFill>
                <a:srgbClr val="92D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F303D-B9F0-8EB1-2E15-3C905D2392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68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160EA6-B80C-63B7-7DC7-AB27DDC4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Parenting a Child With Congenital Cytomegalovirus Infection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B57F6-ADE1-F7F2-D7EF-FFCF6E8786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48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4F8156-4381-82C0-8EFB-9E0F82F7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Typical Family Experience –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EF436-2139-5D06-7037-B71BBE6BBA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3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907125-0BFA-FFBF-A653-2A279205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B6B4A-995B-6A09-357F-547BB7BB77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15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1AF879-5C0F-235F-E6A4-88FC5C25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Family Experience: It's a Journey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B4D69-0F25-46BE-9698-CF0D60F6FE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56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04FAD2-FB8E-CB7A-2FC4-88374FC8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Resources for Families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D47E6-060C-C67B-3796-ADE2E014F2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3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2E420E-2FED-10FE-851E-86009751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Next Steps After Congenital CMV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D13A7-486A-4C33-4557-B4AEA3667C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044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992E6-5B33-9372-8A51-506847DD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Lessons From the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C83EF-7779-4087-07CC-183249556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0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BFFBC0-6606-C4EE-9A52-01BAC7BA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Prevalence of Congenital CMV and Racial Disparities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228C9-051B-9082-5D39-C1CE4D26B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12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2C8C8E-395B-1C3E-4CF8-E04F0831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CMV Seroprevalence Rates and Prevalence of Congenital </a:t>
            </a:r>
            <a:br>
              <a:rPr lang="en-US"/>
            </a:br>
            <a:r>
              <a:rPr lang="en-US"/>
              <a:t>CMV Infection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7D006-4284-CBFD-5229-B905E9016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7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55F9AD-CCC8-25E8-0003-F0F4B736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Prevalence of Congenital CMV Infection by State</a:t>
            </a:r>
            <a:br>
              <a:rPr lang="en-US"/>
            </a:br>
            <a:r>
              <a:rPr lang="en-US"/>
              <a:t>United States, 2007 – 2012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07AF1-D1BB-9E60-5A81-04164F958E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5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4274C-08C9-E255-7F70-FC313A16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CMV Acquisition Rates Are Population-Dependent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0E6D2-B007-6219-69E6-AAF15277B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29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E2019-A81C-9FD9-013B-0C82CA4B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 for CMV Seropositivity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FD712-2227-4BF3-ECEC-FD46C30CE3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32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43B50A-2927-0C16-B314-664ADF3F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CMV Seroprevalence Increases With Age in the United States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6C020-2C18-EA68-A600-0F4F1A4FD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3FE809-91F7-5D8E-86AC-DDBF7EE9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Missed Opportunities in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8A818-1581-869A-DE7D-EB03A02F1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78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5DE83C-4BCB-CD51-29D0-827F974D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CMV Seroprevalence in US Women of Childbearing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618AF-AEA6-BF29-92E7-F7D2DC7822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2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D297F9-E078-1619-3804-537BF448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Congenital CMV Prevalence Varies by Race/Ethnicity and 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5E1B6-81A6-ACC3-BE52-054D330FE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4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DAE68D-7BB7-59BE-4150-9753877AE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CMV Seroprevalence Varies by Socioeconomic Status in Canada and United States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9513C-9EB7-5915-99FC-E5D45C9FD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63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92067C-4635-8B58-5AE6-357D807F5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 sz="4800">
                <a:effectLst/>
                <a:ea typeface="Calibri" panose="020F0502020204030204" pitchFamily="34" charset="0"/>
              </a:rPr>
              <a:t>Key Takeaways and Implications for Health Equity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A08F4-340D-F353-F996-6D6A206F5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145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6B595D-20A2-254B-AA16-E1E966CC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Key Takeaways and Implications for Health Equity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3C245-E6A0-E80F-D303-5335CE7E1A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557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21A6EF-D9A3-26DD-4D68-DF45ADA4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Challenges in Diagnosing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B0EBF-D90C-F20F-10B9-9C8C540547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90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74E14F-4324-620C-61EC-2D6C3311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Inconsistent Testing Practices: Missed Diagnoses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4C301-E148-F9F0-6179-63393B6196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96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E265D2-AB33-18D3-82FF-48EA90B6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</a:rPr>
              <a:t>Results of Retrospective </a:t>
            </a:r>
            <a:r>
              <a:rPr lang="en-US" sz="3200"/>
              <a:t>EHR </a:t>
            </a:r>
            <a:r>
              <a:rPr lang="en-US" sz="3200">
                <a:solidFill>
                  <a:schemeClr val="bg1"/>
                </a:solidFill>
              </a:rPr>
              <a:t> Study on Missed cCMV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B88EA-9CD9-2EDB-4B00-66386B222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44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DF8591-BD1D-DCA7-F7E9-7E09383F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Current Screening Approaches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2AA63-2642-8AC3-C918-9015303534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25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BCFB78-A865-7074-7CBC-A5C15001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Approaches to Diagnosis and Screening for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A04C7-0812-1A7F-1470-68709DF637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5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B8D623-5034-2E6C-4D4A-A5C1D22E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Congenital CMV: Underappreciated Public Health Urgency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01014-73F3-8B70-18C2-7AECC1AD98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8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9E4E89-AF90-7337-377E-0D53890A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Hearing-Targeted Congenital CMV Screening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B319F-8C81-FB45-E525-5CCE96236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027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A0110F-AEBB-2048-A7FF-B3C4A5A0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Hearing-Targeted Screening Misses Many Infants With cCMV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160B0-9A92-F8A0-5ED4-D5BAA7E43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1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00509-2A7E-DA3C-48EA-29CE171D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How Can We Detect Congenital CMV in a More Timely Fashion?</a:t>
            </a:r>
            <a:br>
              <a:rPr lang="en-GB"/>
            </a:br>
            <a:r>
              <a:rPr lang="en-GB" sz="3100" i="1"/>
              <a:t>Hearing-Targeted vs Universal Screening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B4922-260B-1248-E983-D8DABF034D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43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7C3300-48C4-859F-A398-B5311079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Hearing Targeted vs Universal Congenital CMV Screening </a:t>
            </a:r>
            <a:br>
              <a:rPr lang="en-US"/>
            </a:br>
            <a:r>
              <a:rPr lang="en-US" sz="3100" i="1"/>
              <a:t>Controversies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19066-E49B-E599-C42E-F89891797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07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C4AF32-A136-B412-8E53-1EF2287A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Universal Screening for CMV?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41B0C-F585-7ACA-E20E-4FF837A62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695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B7A516-1A6C-75F6-9571-C4D33355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B694BE-2E5D-B012-A8A3-C8F34D9F25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647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2BD0B7-BC9F-8FBA-AD52-C720CAE97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Woman Want to Know About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FEE9B-A901-C587-E1FD-181C0079C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88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B02A7-024E-C7A8-D8C9-B9F4F251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Newborn CMV Screening in the United States and Canada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69D36-FBDB-79CE-D366-C9186E9D4A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2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E87987-01C6-12E6-2C59-0ECFA131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Minnesota Case Study: Vivian 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55FBE-317B-A5B6-D733-56DB57B1A2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8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BE4786-E9AF-E642-85F2-D4F61780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Vivian Act: A Visit to the State Capitol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C12AE-5733-9A1E-E508-46C639AAAB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0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E0B9C3-B97B-3EB5-DB17-6AAB46EB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Putting the Burden of Congenital CMV in Perspective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5072C-D033-2BB5-29F0-D4D81BF8B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03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12CFB7-B397-6398-3376-13D9DAC3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lvl="0" indent="0" rtl="0"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2900"/>
              <a:t>Minnesota Newborn Screening Program Commences DBS CMV Screening on 2/8/2023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CB554-707F-7279-7613-A2636CC680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837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72D715-4C73-EDD1-D4C5-3A76942F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UTAH Case Study – Expanded Targeted Screening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37F0E-5A47-3A0A-1ED2-F752D71E87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90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BD30AC-7604-245C-D0FC-4BD8734F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UTAH Case Study – Summary of Indications for cCMV Testing </a:t>
            </a:r>
            <a:br>
              <a:rPr lang="en-US"/>
            </a:br>
            <a:r>
              <a:rPr lang="en-US"/>
              <a:t>and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89B3C-4E40-778B-BB13-D21253187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52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680F42-4B43-86B7-123E-453DC14E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UTAH Case Study – Characteristics of cCMV-Positive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D0337-E694-8E21-22A6-52A8FB889B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92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EE1D6E-D44F-D3A9-9F79-A01A7390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Panel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AC4D0-4CF1-3452-6C1B-E6861FB2F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931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B43CCA-4FB6-D283-6268-6B10B62C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Question to Ms Devereaux and Dr Pesch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61EE7-FCC0-D748-A58A-0369B772E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5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1D2A7C-33CC-E33F-2F75-5A689689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Missed Clinical Clues and Parenting a Child With cCMV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5978C-C677-D299-3251-543183412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6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C40D46-D226-DE7F-E6D9-4A1B8188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Question to Dr Schleiss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97B13-5DC4-6257-244D-CD510F260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91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688C48-9833-3649-9B14-A940707D7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Cytomegalovirus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A3187-658C-7111-E6C0-F11C1D1738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008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35B43-9775-AC73-82D6-4A11DF9E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Congenital CMV Prevention in Pregnancy by Vaccine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2A06E-8AC7-2CFD-A85D-847845C0D0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4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E2FEE1-0026-128F-7503-62525CDD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Who Diagnoses Congenital CMV in Newborn?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C5EED-2DE9-76BE-6DB4-905FEAD8E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401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4C48ED-27F1-D86A-7126-58F92A29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CMV Vaccines in Clinical Development</a:t>
            </a:r>
            <a:br>
              <a:rPr lang="en-US" sz="2800"/>
            </a:br>
            <a:r>
              <a:rPr lang="en-US" sz="2800" i="1"/>
              <a:t>Clinical Phase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922A-7EEF-D2BC-19FB-D530A7A45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2809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9E8917-284D-BF73-FDB1-0CB4043B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Recent Congenital CMV Vaccine Clinical Trials in the 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E5C28-0EC9-21EF-EF16-305DF48CF9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41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8C4730-C439-EA83-9F07-F7B9C2AD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Question to Ms Devereaux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3448A-6488-730F-E81C-DB9F974647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439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68D649-844F-F60A-86D4-6D05EFC7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Awareness of Congenital CMV in United States Is Increasing</a:t>
            </a:r>
            <a:endParaRPr lang="en-US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77B86-905D-A7A7-56BA-8E354D9467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41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F168E6-579F-01D7-6E7E-68978C3B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Counseling About CMV Before and During Pregnancy Can Impact Behavior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C82DC-C42A-7FBA-B6DD-5AB6A6DC0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31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09F7E3-8380-40DF-1A76-B3FFEFBC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How to Reduce the Risk of Acquiring CMV While Pregnant?</a:t>
            </a:r>
            <a:br>
              <a:rPr lang="en-US" sz="3600"/>
            </a:br>
            <a:r>
              <a:rPr lang="en-US" sz="3100" i="1"/>
              <a:t>Five Simple Tips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64CD1-8102-A4FE-610F-C62F594ED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769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A97ED2-0C3F-B6D3-E41A-E6828CEB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CMV Awareness Among Healthcare Providers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8007-B6EA-0FF2-D614-C3740F3C72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9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F31174-5F68-4FC6-08A4-F71D8C1B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5E770-37A1-2597-ED7A-A9C56D39C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718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FA0E56-02D6-FF88-6F12-08C8AC5B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The Role of Antiviral Treatment in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FA0144-DAE2-3F3F-4DD3-63CE539722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11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F8F629-B8AD-8ADB-1AEF-598A46A97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Treatment of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69D69-0898-22E7-9BC1-D173D9B9D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5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94331-8119-9C6D-F97E-ED0D8016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PCP/Newborn Hospitalist Responses to Congenital CMV Knowledge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9F353-6F76-6744-5DE8-7F53EC48F8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277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349588-F9AE-E1E2-11F6-8BACBC79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Condensed"/>
              <a:buNone/>
            </a:pPr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7A7A0-A769-F005-EF24-BC13D023AA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51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5D2918-75A5-B7A8-7E10-0336BA53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B271B-F897-50C9-5776-EA9C6F367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5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8" ma:contentTypeDescription="Create a new document." ma:contentTypeScope="" ma:versionID="6036ed8ee81f79f2f4bd17250726dbb5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2d1e103d85e73b9f94b17f87a0c2cad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71B6D5-07A2-4A5C-87C9-F37D8F89C861}"/>
</file>

<file path=customXml/itemProps2.xml><?xml version="1.0" encoding="utf-8"?>
<ds:datastoreItem xmlns:ds="http://schemas.openxmlformats.org/officeDocument/2006/customXml" ds:itemID="{33B3AAFF-501E-49CA-90FB-DF4674D92C01}"/>
</file>

<file path=customXml/itemProps3.xml><?xml version="1.0" encoding="utf-8"?>
<ds:datastoreItem xmlns:ds="http://schemas.openxmlformats.org/officeDocument/2006/customXml" ds:itemID="{040D32B0-1EB2-4702-A0D6-36489CC9AC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Office PowerPoint</Application>
  <PresentationFormat>Widescreen</PresentationFormat>
  <Paragraphs>86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Roboto Condensed</vt:lpstr>
      <vt:lpstr>Office Theme</vt:lpstr>
      <vt:lpstr>Congenital Cytomegalovirus  </vt:lpstr>
      <vt:lpstr>PowerPoint Presentation</vt:lpstr>
      <vt:lpstr>PowerPoint Presentation</vt:lpstr>
      <vt:lpstr>Congenital CMV</vt:lpstr>
      <vt:lpstr>Missed Opportunities in Congenital CMV</vt:lpstr>
      <vt:lpstr>Congenital CMV: Underappreciated Public Health Urgency</vt:lpstr>
      <vt:lpstr>Putting the Burden of Congenital CMV in Perspective</vt:lpstr>
      <vt:lpstr>Who Diagnoses Congenital CMV in Newborn?</vt:lpstr>
      <vt:lpstr>PCP/Newborn Hospitalist Responses to Congenital CMV Knowledge</vt:lpstr>
      <vt:lpstr>Case Study 1: The Overlooked Case</vt:lpstr>
      <vt:lpstr>Case Study 1: The Overlooked Case (cont)</vt:lpstr>
      <vt:lpstr>Questions to Clinicians Should Ask</vt:lpstr>
      <vt:lpstr>Case Study 2: Missed Prenatal Diagnosis</vt:lpstr>
      <vt:lpstr>Case Study 2: Missed Newborn Diagnosis  </vt:lpstr>
      <vt:lpstr>Case Study 2: Universal Screening Diagnoses</vt:lpstr>
      <vt:lpstr>Consequences of Undiagnosed Congenital CMV</vt:lpstr>
      <vt:lpstr>Deciphering the Diagnosis</vt:lpstr>
      <vt:lpstr>CMV Establishes Lifelong Infection</vt:lpstr>
      <vt:lpstr>CMV Is Transmitted From Person to Person Through Bodily Fluids</vt:lpstr>
      <vt:lpstr>Unraveling the Mystery of Congenital CMV: Clinical Clues </vt:lpstr>
      <vt:lpstr>Diagnosing CMV: Physical Exam and Routine Testing</vt:lpstr>
      <vt:lpstr>Diagnosing CMV</vt:lpstr>
      <vt:lpstr>Confirming Congenital CMV Diagnoses </vt:lpstr>
      <vt:lpstr>Testing for Congenital CMV in Neonates</vt:lpstr>
      <vt:lpstr>Process for Testing DBS for CMV</vt:lpstr>
      <vt:lpstr>Diagnosis After Three Weeks of Life</vt:lpstr>
      <vt:lpstr>Symptomatic vs Asymptomatic Congenital CMV</vt:lpstr>
      <vt:lpstr>Symptomatic Congenital CMV Disease</vt:lpstr>
      <vt:lpstr>"Asymptomatic" Congenital CMV Disease</vt:lpstr>
      <vt:lpstr>Potential Neurodevelopmental Sequelae</vt:lpstr>
      <vt:lpstr>What Do You Say to Parents When Baby Has Congenital CMV?</vt:lpstr>
      <vt:lpstr>Testing Positive for Congenital CMV: Conversations With Patients </vt:lpstr>
      <vt:lpstr>Burden of Congenital CMV on Families</vt:lpstr>
      <vt:lpstr>What to Tell Your Patients About Their Newborn Testing Positive for Congenital CMV  </vt:lpstr>
      <vt:lpstr>Patient Education</vt:lpstr>
      <vt:lpstr>Patient Education</vt:lpstr>
      <vt:lpstr>Patient Education</vt:lpstr>
      <vt:lpstr>Parenting a Child With Congenital Cytomegalovirus Infection</vt:lpstr>
      <vt:lpstr>Typical Family Experience – Diagnosis</vt:lpstr>
      <vt:lpstr>Family Experience: It's a Journey</vt:lpstr>
      <vt:lpstr>Resources for Families</vt:lpstr>
      <vt:lpstr>Next Steps After Congenital CMV Diagnosis</vt:lpstr>
      <vt:lpstr>Lessons From the Field</vt:lpstr>
      <vt:lpstr>Prevalence of Congenital CMV and Racial Disparities</vt:lpstr>
      <vt:lpstr>CMV Seroprevalence Rates and Prevalence of Congenital  CMV Infection  </vt:lpstr>
      <vt:lpstr>Prevalence of Congenital CMV Infection by State United States, 2007 – 2012 </vt:lpstr>
      <vt:lpstr>CMV Acquisition Rates Are Population-Dependent</vt:lpstr>
      <vt:lpstr>Risk Factors for CMV Seropositivity</vt:lpstr>
      <vt:lpstr>CMV Seroprevalence Increases With Age in the United States</vt:lpstr>
      <vt:lpstr>CMV Seroprevalence in US Women of Childbearing Age</vt:lpstr>
      <vt:lpstr>Congenital CMV Prevalence Varies by Race/Ethnicity and SES</vt:lpstr>
      <vt:lpstr>CMV Seroprevalence Varies by Socioeconomic Status in Canada and United States</vt:lpstr>
      <vt:lpstr>Key Takeaways and Implications for Health Equity</vt:lpstr>
      <vt:lpstr>Key Takeaways and Implications for Health Equity</vt:lpstr>
      <vt:lpstr>Challenges in Diagnosing Congenital CMV</vt:lpstr>
      <vt:lpstr>Inconsistent Testing Practices: Missed Diagnoses</vt:lpstr>
      <vt:lpstr>Results of Retrospective EHR  Study on Missed cCMV</vt:lpstr>
      <vt:lpstr>Current Screening Approaches</vt:lpstr>
      <vt:lpstr>Approaches to Diagnosis and Screening for Congenital CMV</vt:lpstr>
      <vt:lpstr>Hearing-Targeted Congenital CMV Screening</vt:lpstr>
      <vt:lpstr>Hearing-Targeted Screening Misses Many Infants With cCMV</vt:lpstr>
      <vt:lpstr>How Can We Detect Congenital CMV in a More Timely Fashion? Hearing-Targeted vs Universal Screening</vt:lpstr>
      <vt:lpstr>Hearing Targeted vs Universal Congenital CMV Screening  Controversies</vt:lpstr>
      <vt:lpstr>Universal Screening for CMV?</vt:lpstr>
      <vt:lpstr>PowerPoint Presentation</vt:lpstr>
      <vt:lpstr>Woman Want to Know About Congenital CMV</vt:lpstr>
      <vt:lpstr>Newborn CMV Screening in the United States and Canada</vt:lpstr>
      <vt:lpstr>Minnesota Case Study: Vivian Act</vt:lpstr>
      <vt:lpstr>Vivian Act: A Visit to the State Capitol</vt:lpstr>
      <vt:lpstr>Minnesota Newborn Screening Program Commences DBS CMV Screening on 2/8/2023</vt:lpstr>
      <vt:lpstr>UTAH Case Study – Expanded Targeted Screening</vt:lpstr>
      <vt:lpstr>UTAH Case Study – Summary of Indications for cCMV Testing  and Tests</vt:lpstr>
      <vt:lpstr>UTAH Case Study – Characteristics of cCMV-Positive Patients</vt:lpstr>
      <vt:lpstr>Panel Discussion</vt:lpstr>
      <vt:lpstr>Question to Ms Devereaux and Dr Pesch</vt:lpstr>
      <vt:lpstr>Missed Clinical Clues and Parenting a Child With cCMV</vt:lpstr>
      <vt:lpstr>Question to Dr Schleiss</vt:lpstr>
      <vt:lpstr>Cytomegalovirus Structure</vt:lpstr>
      <vt:lpstr>Congenital CMV Prevention in Pregnancy by Vaccine</vt:lpstr>
      <vt:lpstr>CMV Vaccines in Clinical Development Clinical Phase </vt:lpstr>
      <vt:lpstr>Most Recent Congenital CMV Vaccine Clinical Trials in the United States</vt:lpstr>
      <vt:lpstr>Question to Ms Devereaux</vt:lpstr>
      <vt:lpstr>Awareness of Congenital CMV in United States Is Increasing</vt:lpstr>
      <vt:lpstr>Counseling About CMV Before and During Pregnancy Can Impact Behavior</vt:lpstr>
      <vt:lpstr>How to Reduce the Risk of Acquiring CMV While Pregnant? Five Simple Tips</vt:lpstr>
      <vt:lpstr>CMV Awareness Among Healthcare Providers</vt:lpstr>
      <vt:lpstr>PowerPoint Presentation</vt:lpstr>
      <vt:lpstr>The Role of Antiviral Treatment in Congenital CMV</vt:lpstr>
      <vt:lpstr>Treatment of Congenital CMV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 Cytomegalovirus  </dc:title>
  <dc:creator>Doscher, Phoebe</dc:creator>
  <cp:lastModifiedBy>Doscher, Phoebe</cp:lastModifiedBy>
  <cp:revision>1</cp:revision>
  <dcterms:created xsi:type="dcterms:W3CDTF">2023-11-06T19:15:44Z</dcterms:created>
  <dcterms:modified xsi:type="dcterms:W3CDTF">2023-11-06T19:15:44Z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