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D1EE-0FEA-A3ED-9170-37F7D4468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5149CA-350F-5189-6DA8-DBC63E6F0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E803-8F93-4E03-A703-8E74443084B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E3C7C-5E62-704D-295B-014EFC699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ABE2D-833E-CAF6-AE7A-C7962C29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45A1-2F15-473F-BD57-FFC6AA920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6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E3AA8-5D0F-092C-FD09-9765FB20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4985C-FFE3-5967-F308-31170C899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A6991-EFA3-8509-904D-EBBF991D1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2E803-8F93-4E03-A703-8E74443084B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02841-378C-16C6-8C90-3E029736E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4791C-2DC0-058B-698A-88DFEBCC0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545A1-2F15-473F-BD57-FFC6AA920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5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5E5BA3-7754-08E3-61D0-CD67CB540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F5ED6-1470-814E-7C95-B2EB81DB07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64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45838A-AF69-12AD-6A48-E19DE402E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 All Antidepressants Combination Are Equal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45A396-2074-C46D-E270-906C25C1D5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91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578B16-4EDB-709F-4E12-21266FDA6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Efficacy of Bupropion Augmentation Compared With Aripiprazole in Patients With MDD Unresponsive to SSRIs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F7741-8A53-C127-FAD8-8E396BC796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41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42BE88-D207-25B4-86B4-9E3D10EC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Adjunctive Thyroid Hormone in Treatment-Resistant Depression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C0228-5FF4-060C-77FE-33EFC6EAEF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30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33E998-9E1F-0734-F24B-859ED960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Lithium Augmentation in Patients With Treatment-Resistant MDD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F5958-029D-208D-080F-AABAC6B526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67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42F4C6-701C-63E8-86E0-1F14CBA4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Efficacy of Adjunctive Brexpiprazole on the Core Symptoms of MDD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2370B-CEE8-D008-1B74-C4816AA129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75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FE27C7-0D49-317D-79D8-8D79BBB3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Network Meta-Analysis of Augmentation Strategies in MDD </a:t>
            </a:r>
            <a:r>
              <a:rPr lang="en-US" i="1"/>
              <a:t>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F448C8-9A68-0276-0DCC-10BC3633C1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18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A5C514-D0B6-2189-7DDF-0E6E4ABA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Efficacy of Adjunctive Cariprazine (1.5 mg/d) in Patient With Inadequate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CFA613-F787-905D-422F-0C887B6E1A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23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A28A1F-E09F-7D6C-E437-C86969C8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Adjunctive Stimulants in Patients With Depression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0AFD2-E4CE-AF4D-1E87-F94B89B645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01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6D689D-65D6-BCB9-DD98-D01917AAD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Study—Victor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96E3A-8BC6-4BAB-9348-EC06F44D96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0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AEA0A4-ADB5-45C4-CF1A-795D057A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Conclusion</a:t>
            </a:r>
            <a:br>
              <a:rPr lang="en-US"/>
            </a:br>
            <a:r>
              <a:rPr lang="en-US" i="1"/>
              <a:t>Case Study—Victor </a:t>
            </a:r>
            <a:r>
              <a:rPr lang="en-US" sz="3600" i="1"/>
              <a:t>Augmentation Options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03E6C3-47FE-9D07-FEAB-3E384FDE20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3D3AFC-F86E-D7B5-081B-080BB689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F6B35-7583-EAB4-F312-3381E02622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00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9E97B6-FBCA-8B2B-2CDC-C090BE223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Insight 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4991F-BB4F-FEE2-69AC-DD441B15E7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86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A85E59-6690-3099-7438-E9306E6F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0C7AB-B7AC-D6C4-E734-475B6F9CE0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8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E736DB-B3F2-0E09-C313-E36705055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boto Condensed"/>
                <a:ea typeface="Roboto Condensed"/>
                <a:cs typeface="Roboto Condensed"/>
              </a:rPr>
              <a:t>Definitions of Treatment Response to Antidepressants</a:t>
            </a:r>
            <a:endParaRPr lang="en-US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63746-0575-ED44-C7E4-731AA9FF8E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5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D14FB8-CA83-E7E2-ED84-CE056068C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Roboto Condensed"/>
                <a:ea typeface="Roboto Condensed"/>
                <a:cs typeface="Roboto Condensed"/>
              </a:rPr>
              <a:t>Inadequate Response vs Treatment-Resistant Depression </a:t>
            </a:r>
            <a:br>
              <a:rPr lang="en-GB">
                <a:latin typeface="Roboto Condensed"/>
                <a:ea typeface="Roboto Condensed"/>
                <a:cs typeface="Roboto Condensed"/>
              </a:rPr>
            </a:br>
            <a:r>
              <a:rPr lang="en-GB" i="1">
                <a:latin typeface="Roboto Condensed"/>
                <a:ea typeface="Roboto Condensed"/>
                <a:cs typeface="Roboto Condensed"/>
              </a:rPr>
              <a:t>The Patient Perspective</a:t>
            </a:r>
            <a:endParaRPr lang="en-US" i="1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35063-1009-E77A-B644-E6935DB983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A5F225-40AE-91F3-DB4A-9768D7545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boto Condensed"/>
                <a:ea typeface="Roboto Condensed"/>
                <a:cs typeface="Roboto Condensed"/>
              </a:rPr>
              <a:t>Symptom Severity Rating Scales in Major Depression</a:t>
            </a:r>
            <a:endParaRPr lang="en-US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3CCBD-0B28-CB48-119E-4EC52DD009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2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AD9773-F7DA-F8AE-D28C-07EF11622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PHQ-9</a:t>
            </a:r>
            <a:br>
              <a:rPr lang="en-US"/>
            </a:br>
            <a:r>
              <a:rPr lang="en-US" i="1"/>
              <a:t>9-Symptom Checklist​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E8C70-DAF7-2E9F-D7C3-09F88E785D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8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ED73B9-6C3F-AE7F-5452-E0CC37D9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Roboto Condensed"/>
                <a:ea typeface="Roboto Condensed"/>
                <a:cs typeface="Roboto Condensed"/>
              </a:rPr>
              <a:t>Augment or Switch?</a:t>
            </a:r>
            <a:br>
              <a:rPr lang="en-GB"/>
            </a:br>
            <a:r>
              <a:rPr lang="en-GB" i="1">
                <a:latin typeface="Roboto Condensed"/>
                <a:ea typeface="Roboto Condensed"/>
                <a:cs typeface="Roboto Condensed"/>
              </a:rPr>
              <a:t>2016 CANMAT Guidelines</a:t>
            </a:r>
            <a:endParaRPr lang="en-US" sz="3100" i="1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2A2C4-4B9B-EFF6-A4AE-ABBFE74E7E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2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97C229-CCCC-9C30-1F79-7AB07D390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Study—Valerie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930ED4-254A-7461-37E3-1B817D9B84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52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E29502-EA52-E1D4-BACB-F0B17B70D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Case Study—Valerie</a:t>
            </a:r>
            <a:br>
              <a:rPr lang="en-US"/>
            </a:br>
            <a:r>
              <a:rPr lang="en-US" i="1"/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36DABB-8CAE-9755-5BA5-3711EFA421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93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73ca87e-e0b1-4f9d-8065-80094c0d351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9AB610B016C4597A339FDFA2AE4F5" ma:contentTypeVersion="17" ma:contentTypeDescription="Create a new document." ma:contentTypeScope="" ma:versionID="d4f48162203e69444679d60d2ca6eb54">
  <xsd:schema xmlns:xsd="http://www.w3.org/2001/XMLSchema" xmlns:xs="http://www.w3.org/2001/XMLSchema" xmlns:p="http://schemas.microsoft.com/office/2006/metadata/properties" xmlns:ns2="573ca87e-e0b1-4f9d-8065-80094c0d3511" xmlns:ns3="e93acf5f-f59b-46bb-8c22-2b43a486ab2c" targetNamespace="http://schemas.microsoft.com/office/2006/metadata/properties" ma:root="true" ma:fieldsID="13533907ff727f8dc59b1829371b3731" ns2:_="" ns3:_="">
    <xsd:import namespace="573ca87e-e0b1-4f9d-8065-80094c0d3511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ca87e-e0b1-4f9d-8065-80094c0d35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2F680E-A93F-4ED1-8879-0A9D0E70AC6B}">
  <ds:schemaRefs>
    <ds:schemaRef ds:uri="http://schemas.microsoft.com/office/2006/metadata/properties"/>
    <ds:schemaRef ds:uri="http://schemas.microsoft.com/office/infopath/2007/PartnerControls"/>
    <ds:schemaRef ds:uri="e93acf5f-f59b-46bb-8c22-2b43a486ab2c"/>
    <ds:schemaRef ds:uri="573ca87e-e0b1-4f9d-8065-80094c0d3511"/>
  </ds:schemaRefs>
</ds:datastoreItem>
</file>

<file path=customXml/itemProps2.xml><?xml version="1.0" encoding="utf-8"?>
<ds:datastoreItem xmlns:ds="http://schemas.openxmlformats.org/officeDocument/2006/customXml" ds:itemID="{9ABBDF8C-AB6F-4FD7-8E5F-F1E1CAFB4B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4652A-85EF-49BA-894B-7433865CEA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3ca87e-e0b1-4f9d-8065-80094c0d3511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Widescreen</PresentationFormat>
  <Paragraphs>18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Definitions of Treatment Response to Antidepressants</vt:lpstr>
      <vt:lpstr>Inadequate Response vs Treatment-Resistant Depression  The Patient Perspective</vt:lpstr>
      <vt:lpstr>Symptom Severity Rating Scales in Major Depression</vt:lpstr>
      <vt:lpstr>PHQ-9 9-Symptom Checklist​</vt:lpstr>
      <vt:lpstr>Augment or Switch? 2016 CANMAT Guidelines</vt:lpstr>
      <vt:lpstr>Case Study—Valerie</vt:lpstr>
      <vt:lpstr>Case Study—Valerie Next Step</vt:lpstr>
      <vt:lpstr>Not All Antidepressants Combination Are Equal</vt:lpstr>
      <vt:lpstr>Efficacy of Bupropion Augmentation Compared With Aripiprazole in Patients With MDD Unresponsive to SSRIs</vt:lpstr>
      <vt:lpstr>Adjunctive Thyroid Hormone in Treatment-Resistant Depression</vt:lpstr>
      <vt:lpstr>Lithium Augmentation in Patients With Treatment-Resistant MDD</vt:lpstr>
      <vt:lpstr>Efficacy of Adjunctive Brexpiprazole on the Core Symptoms of MDD</vt:lpstr>
      <vt:lpstr>Network Meta-Analysis of Augmentation Strategies in MDD Response</vt:lpstr>
      <vt:lpstr>Efficacy of Adjunctive Cariprazine (1.5 mg/d) in Patient With Inadequate Response</vt:lpstr>
      <vt:lpstr>Adjunctive Stimulants in Patients With Depression</vt:lpstr>
      <vt:lpstr>Case Study—Victor</vt:lpstr>
      <vt:lpstr>Conclusion Case Study—Victor Augmentation Options</vt:lpstr>
      <vt:lpstr>Expert Insight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Doscher, Phoebe</dc:creator>
  <cp:lastModifiedBy>Doscher, Phoebe</cp:lastModifiedBy>
  <cp:revision>2</cp:revision>
  <dcterms:created xsi:type="dcterms:W3CDTF">2023-11-10T15:40:08Z</dcterms:created>
  <dcterms:modified xsi:type="dcterms:W3CDTF">2023-11-10T16:48:11Z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0x010100E269AB610B016C4597A339FDFA2AE4F5</vt:lpwstr>
  </property>
</Properties>
</file>