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B3F5-366B-48A7-EBA5-A635416B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FD1CA-FB8A-D8BD-1B03-423CFB70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9F18-D007-4EC6-8542-2D43B69F36A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E7DAD-A324-81CD-BA7B-DC7A03E1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54E4D-F450-F6EF-62BB-E6B9430F6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93B-2FE2-48EA-A306-5FBF2CCD5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4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D25B6E-F52A-EFE7-1872-508095250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DE537-6725-6E6D-68AC-850237549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2E5F7-EE4E-82EB-DA4A-B5A66707C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79F18-D007-4EC6-8542-2D43B69F36A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0C29D-D9E2-46E8-8920-41802C653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47815-C522-7607-0A06-A23D3843A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3393B-2FE2-48EA-A306-5FBF2CCD5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DD3A50-494C-D7E6-C143-4989CC5A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A4DA2-ACBB-AE2D-A757-B85B440EA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7C3B8F-23DE-0959-9557-CCD9C522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Assessing the Clinical 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F527EC-28A9-71F1-8A9D-1C994D498E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5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5FB0F7-F91F-A40A-A686-7D4C2B8D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MajesTEC-1</a:t>
            </a:r>
            <a:br>
              <a:rPr lang="en-US"/>
            </a:br>
            <a:r>
              <a:rPr lang="en-US" sz="3100" i="1"/>
              <a:t>Phase 1/2 Study of Teclistamab in R/R MM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5570E-843E-3F9D-A9B0-6844A59DF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1CFB95-CE1B-FEEB-B24F-0A9C8839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MajesTEC-1: Response to Teclistamab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B1FEE-2516-E5BF-CF0E-136AD6C354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2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2C6B3C-2EAA-ADCE-0043-CC8C0E71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MajesTEC-1: Survival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A343E-0A4C-91FA-ABE2-998D7825C3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1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948797-08E1-4A89-70A3-9B91A424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MajesTEC-1: Safety</a:t>
            </a:r>
            <a:br>
              <a:rPr lang="en-US"/>
            </a:br>
            <a:r>
              <a:rPr lang="en-US" sz="3100" i="1"/>
              <a:t>Most Common Adverse Events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0C187-064A-1D57-C2AD-2290973030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20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9B2728-FC9F-DCA7-78CB-62EB440F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MagnetisMM-3</a:t>
            </a:r>
            <a:br>
              <a:rPr lang="en-US"/>
            </a:br>
            <a:r>
              <a:rPr lang="en-US" sz="3100" i="1"/>
              <a:t>Phase 2 Study of Elranatamab in R/R MM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C1BEC-C846-2C51-B934-884F189436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22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54E900-04B3-07BE-2A93-3CF3B9E3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MagnetisMM-3: Response to Elranatamab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E3650-2397-0D94-8798-504998A2AC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9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50403B-EF0C-F599-8645-D3B0ACB3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MagnetisMM-3: Survival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F51E6-000D-4D90-802E-D57DC0AA61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6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F44153-7296-C424-59F4-564595D7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MagnetisMM-3: Safety</a:t>
            </a:r>
            <a:br>
              <a:rPr lang="en-US"/>
            </a:br>
            <a:r>
              <a:rPr lang="en-US" sz="3100" i="1"/>
              <a:t>Most Common Adverse Events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EC34C-6469-BB38-02CE-C31DE1DECE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57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2303F7-40D0-94FF-FE15-1EFF6A038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MonumenTAL-1</a:t>
            </a:r>
            <a:br>
              <a:rPr lang="en-US"/>
            </a:br>
            <a:r>
              <a:rPr lang="en-US" sz="3100" i="1"/>
              <a:t>Phase 1/2 Study of Talquetamab in R/R MM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2D37D-B2DE-FD2F-F9D8-EA6814DBBB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C42F64-0FC9-0333-81E6-CEC25FA3D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FFA86-4977-EC6E-10E3-B6AC309B1A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43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68669D-E61E-151F-5292-6D8CEE42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MonumenTAL-1: Response to Talquetamab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E73BB-2669-98BF-41AF-F5AC690539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041CB5-E0A4-49EE-B210-6DB5C485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MonumenTAL: Safety</a:t>
            </a:r>
            <a:br>
              <a:rPr lang="en-US"/>
            </a:br>
            <a:r>
              <a:rPr lang="en-US" sz="3100" i="1"/>
              <a:t>Most Common Adverse Events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2825F-2CF0-0FCE-5B9F-849F419144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75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6413E7-F8AD-9B93-70FB-26E94971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Considerations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7681D-5F6D-5AEE-C359-94B947FEE9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43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2519DF-4973-3EC4-594B-462BA7A0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Optimizing Treatment With Bispecifics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CF340-CEBF-48AD-4A7C-30B53E093C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0315F7-BDB5-A8B8-4ABF-927D1C84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Regulatory Guidance on Administration of Bispecifics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DDA66-6BD4-85B4-39B9-27090800C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68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ADDA3D-C50F-E38B-90D8-B422DF21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Immune-Related Toxicities: CRS and ICANS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D1EA3-A332-7F9A-1BE3-CAEE5C3347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ACA80C-B30D-0A5F-7F07-08132475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Approaches to CRS Mitigation</a:t>
            </a:r>
            <a:br>
              <a:rPr lang="en-US"/>
            </a:br>
            <a:r>
              <a:rPr lang="en-US" sz="3100" i="1"/>
              <a:t>Pretreatment With Tocilizumab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60AE7-CCA3-7AC1-CB30-F75BCA7EF9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69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401600-AA37-AACE-7159-3545B8CB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Approaches to CRS Mitigation</a:t>
            </a:r>
            <a:br>
              <a:rPr lang="en-US"/>
            </a:br>
            <a:r>
              <a:rPr lang="en-US" sz="3100" i="1"/>
              <a:t>Longer Step-Up Interval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0C5EF-0474-7E73-2E61-4AA2D6CA5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59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0B51BB-8F21-B9F4-8AAD-E1F707D5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Longer-Term Infection Risk With Bispecific Antibodies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EE02B-9C77-EDB1-71A6-A67B4129A5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7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068569-14B1-5023-2E11-92B3EB12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for Infection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699771-F955-FBCF-9F67-AB311F1A22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C9835E-B456-78C4-D132-E75B1CA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68EFF-CAD6-34ED-75E1-7BF31980F8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1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12D246-BB24-092A-4DB9-60B475D2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Infection Prevention and Management Strategies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B4133-DF56-B6E4-468C-04A25B9878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25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C727BD-AE4A-1A5E-16BB-24978F41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Dose Frequency on Safety and Efficacy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2A481-9EE6-19F7-A0CD-B652767831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64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42FAD5-F0D6-E5D0-F061-E2D0344E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Dose Frequency on Safety and Efficacy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CFDAE-0069-F7BC-25F1-5DA0899A2D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6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8FFEBE-485C-D483-4F2B-57FDBEE0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Dose Frequency on Safety and Efficacy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7DBEA-3B6E-35D7-14DE-76F07AFB51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56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5B21D7-83E4-DE09-E54E-A4D3A2AA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 of Response and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0E122-D846-778A-9463-1340D708D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20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25A1A2-B691-4476-39F0-D5557C0F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Sequencing T Cell-Directed Therapies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9FBC8-19AB-639E-A463-C8ACF25E82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77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B86776-5F46-B62C-C624-17A3E7C1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BCMA After BCMA: Teclistamab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9DB95-44AC-534B-BDC8-F999309ED2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5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53B1DF-9E95-A0AD-AE9C-EAC96030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BCMA After BCMA: Elranatamab</a:t>
            </a:r>
            <a:br>
              <a:rPr lang="en-US"/>
            </a:br>
            <a:r>
              <a:rPr lang="en-US" sz="3100" i="1"/>
              <a:t>Pooled Analysis of MagnetisMM Series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0C994-DFF4-4904-1142-2E31767B8D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52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B786E3-BF1A-7719-A907-0F5522B1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GPRC5D After BCMA: Talquetamab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C2C8A-5867-3DB0-57FF-67827AA35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8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5E913D-E582-74C0-BEC2-D53215AA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Sequencing Bispecifics and CAR 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2F2A0-F933-CF65-3187-6D158BD992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6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AF6B13-D2E3-055C-A380-8F2D3B8D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Myeloma: Current Trends and Changing Needs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15B3D-EEFE-3FDE-2C95-60FBCD8A4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92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FF9691-623C-A04B-2E96-87C8E800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Sequencing Bispecifics and CAR 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E52AB-6700-EF09-6845-483AFCA7E4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14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6B3515-426D-339B-9BF7-345CC3BF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and Logistics in Real-World 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CBFD0-DFCE-C012-D08B-3A3E86F3B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60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59C7FE-2033-ECE7-1A92-E0A70BBE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the Evidence Show?</a:t>
            </a:r>
            <a:br>
              <a:rPr lang="en-US"/>
            </a:br>
            <a:r>
              <a:rPr lang="en-US" sz="3100" i="1"/>
              <a:t>Expert Perspective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8E907-359F-59F6-772F-0F12640CD0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85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86274B-D2FC-2612-749C-C1437F3A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C12FA-02D2-DB59-DD1A-1AC1EA5965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A559E5-76D3-9C61-CDF6-3537E02F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Addressing Immune Dysregulation in the Setting of MM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68F42-1D5B-ED88-FDEA-B579015EB9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7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3AE31B-2170-6257-2B2F-69DC69ED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Addressing Immune Dysregulation in the Setting of MM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24B20-28AE-462F-AAA9-1250180047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2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6506B7-15B9-5AB0-9737-3793D9E3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Advances in T Cell-Directed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489DC-122B-096E-EBAB-78F5D241CE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6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2CF37C-0416-FD58-BFFC-1FDD4080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Bispecific Antibodies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C710B-B776-A479-721F-66FDB32137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8B13FF-25DD-3AC4-3CBA-F33AAD3F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Various Myeloma Antigens Can Be Targeted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9C506-FFA6-5D42-1A10-1EA34258F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2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8" ma:contentTypeDescription="Create a new document." ma:contentTypeScope="" ma:versionID="4f6fe242703d034d16161abe8130730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70e78cd016a6db4584620b7a8416a654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B4F5538F-85D8-4CA2-A8B3-46AF7F0642FA}"/>
</file>

<file path=customXml/itemProps2.xml><?xml version="1.0" encoding="utf-8"?>
<ds:datastoreItem xmlns:ds="http://schemas.openxmlformats.org/officeDocument/2006/customXml" ds:itemID="{B1B873CC-A02F-422C-8409-ADAEC280FE26}"/>
</file>

<file path=customXml/itemProps3.xml><?xml version="1.0" encoding="utf-8"?>
<ds:datastoreItem xmlns:ds="http://schemas.openxmlformats.org/officeDocument/2006/customXml" ds:itemID="{0CF276C3-34D6-4EEA-96A1-2D14100069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Widescreen</PresentationFormat>
  <Paragraphs>41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Agenda</vt:lpstr>
      <vt:lpstr>Introduction</vt:lpstr>
      <vt:lpstr>Multiple Myeloma: Current Trends and Changing Needs</vt:lpstr>
      <vt:lpstr>Addressing Immune Dysregulation in the Setting of MM</vt:lpstr>
      <vt:lpstr>Addressing Immune Dysregulation in the Setting of MM</vt:lpstr>
      <vt:lpstr>Advances in T Cell-Directed Therapy</vt:lpstr>
      <vt:lpstr>Bispecific Antibodies</vt:lpstr>
      <vt:lpstr>Various Myeloma Antigens Can Be Targeted</vt:lpstr>
      <vt:lpstr>Assessing the Clinical Evidence</vt:lpstr>
      <vt:lpstr>MajesTEC-1 Phase 1/2 Study of Teclistamab in R/R MM</vt:lpstr>
      <vt:lpstr>MajesTEC-1: Response to Teclistamab</vt:lpstr>
      <vt:lpstr>MajesTEC-1: Survival Outcomes</vt:lpstr>
      <vt:lpstr>MajesTEC-1: Safety Most Common Adverse Events</vt:lpstr>
      <vt:lpstr>MagnetisMM-3 Phase 2 Study of Elranatamab in R/R MM</vt:lpstr>
      <vt:lpstr>MagnetisMM-3: Response to Elranatamab</vt:lpstr>
      <vt:lpstr>MagnetisMM-3: Survival Outcomes</vt:lpstr>
      <vt:lpstr>MagnetisMM-3: Safety Most Common Adverse Events</vt:lpstr>
      <vt:lpstr>MonumenTAL-1 Phase 1/2 Study of Talquetamab in R/R MM</vt:lpstr>
      <vt:lpstr>MonumenTAL-1: Response to Talquetamab</vt:lpstr>
      <vt:lpstr>MonumenTAL: Safety Most Common Adverse Events</vt:lpstr>
      <vt:lpstr>Practical Considerations</vt:lpstr>
      <vt:lpstr>Optimizing Treatment With Bispecifics</vt:lpstr>
      <vt:lpstr>Regulatory Guidance on Administration of Bispecifics</vt:lpstr>
      <vt:lpstr>Acute Immune-Related Toxicities: CRS and ICANS</vt:lpstr>
      <vt:lpstr>Potential Approaches to CRS Mitigation Pretreatment With Tocilizumab</vt:lpstr>
      <vt:lpstr>Potential Approaches to CRS Mitigation Longer Step-Up Interval</vt:lpstr>
      <vt:lpstr>Longer-Term Infection Risk With Bispecific Antibodies</vt:lpstr>
      <vt:lpstr>Risk Factors for Infection</vt:lpstr>
      <vt:lpstr>Infection Prevention and Management Strategies</vt:lpstr>
      <vt:lpstr>Impact of Dose Frequency on Safety and Efficacy</vt:lpstr>
      <vt:lpstr>Impact of Dose Frequency on Safety and Efficacy</vt:lpstr>
      <vt:lpstr>Impact of Dose Frequency on Safety and Efficacy</vt:lpstr>
      <vt:lpstr>Mechanisms of Response and Resistance</vt:lpstr>
      <vt:lpstr>Sequencing T Cell-Directed Therapies</vt:lpstr>
      <vt:lpstr>BCMA After BCMA: Teclistamab</vt:lpstr>
      <vt:lpstr>BCMA After BCMA: Elranatamab Pooled Analysis of MagnetisMM Series</vt:lpstr>
      <vt:lpstr>GPRC5D After BCMA: Talquetamab</vt:lpstr>
      <vt:lpstr>Sequencing Bispecifics and CAR T</vt:lpstr>
      <vt:lpstr>Sequencing Bispecifics and CAR T</vt:lpstr>
      <vt:lpstr>Access and Logistics in Real-World Practice</vt:lpstr>
      <vt:lpstr>What Does the Evidence Show? Expert Perspective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Edling, Emily</dc:creator>
  <cp:lastModifiedBy>Edling, Emily</cp:lastModifiedBy>
  <cp:revision>1</cp:revision>
  <dcterms:created xsi:type="dcterms:W3CDTF">2023-11-10T16:58:09Z</dcterms:created>
  <dcterms:modified xsi:type="dcterms:W3CDTF">2023-11-10T16:58:09Z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