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128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22D9-606C-DED1-52BC-3C17D499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100BD-38D1-632F-532E-86387327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F7B0-8FA7-40DE-AAB0-73D685F0280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7B434-68FF-E423-8AEC-2A126122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A9407-1182-0B0F-3DD1-88C00539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4F3F-E222-4F95-B606-033C38D65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5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4F4AF-840B-1EBD-F28F-950070C4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FDE27-C8E8-50A8-53A7-BE135139E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1D90-5013-81E8-38C5-DAFA9BA2B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F7B0-8FA7-40DE-AAB0-73D685F0280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79F63-F524-BA00-7799-35FAA4625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63B5-7DAA-2DA7-8F27-94985121B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4F3F-E222-4F95-B606-033C38D65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0745E7-2B70-2B30-8CA4-CC322799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DFB64-FCA7-A703-20CD-1FC7E759A9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8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A0D1C9-8470-B309-EC83-65341F9D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1A348-F821-166E-BEF6-69D345076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965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2AF9B-1ED0-E703-AE51-6E754A1C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Possible AAD: Specialist Perspective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9BD48-5494-BCAB-F1FD-CD65760335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27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0E7536-4844-A332-DEA1-19F6D8B5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Managing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D9528-3209-A4A0-B652-CCB01ADF4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910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0F9B98-13B6-1A72-E4DD-D714CA02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A67E7-7C2A-BAB9-7F63-94EDC47DA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83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008644-314B-FE41-AD87-84F5E15A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First Line: Non-Pharmacologic Approaches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6EB0C-8CB7-E763-0CD2-39D4DB7FD4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867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D2E373-A8D5-D313-2A0E-6E4DD1ED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Pharmacologic Approaches: Considerations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4737F-9B29-587B-FDFE-424B936E1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128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464BA-890B-5DBF-E564-BE55A09B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Symptomatic Treatments for Alzheimer's Disease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9E909-ACA9-7854-5CDA-5964E8D29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978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F635F9-F2BF-5AAE-555E-203EACAD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Antipsychotics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6B5C22-F944-DC87-529C-13EACA79CA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130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A2B2F-DE46-6760-5533-21D7E000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Antipsychotics: American Psychiatric Association Guidelines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35AEE-00C4-959D-47D2-BC927F1CF8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722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99FB8-8D7B-1C4F-F503-EDC55C2B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Antidepressants: Citalopram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A601D-7A77-EF63-304B-61E68FF37B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11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CE93B-68A7-CF9E-6B63-22035B27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Antidepressants: Escitalopram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2D64C-59A8-7CBC-C80E-4054F6D091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EF2366-4CDB-2527-DCA9-47A188CA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1ADF8-BBE4-432D-2ECE-E04D8CB57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528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965980-1C80-6F53-504C-ED753CB9D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Prazosin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8AE51-4FA6-E3FB-DCE5-51F609783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20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98549D-DBED-994B-ACB1-3A3C80F2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Pharmacologic Treatments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0DBE3-38D1-9AC1-DD8D-BAFE4374F9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70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F0153-BAAD-9B7F-BACC-A13908CF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Pharmacologic Approaches: The Bottom Line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78216-D645-51C2-D6E1-1FF085381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15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3E6612-F2DA-08CC-A834-783D51AF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Investigational Therapies for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13DF1-78A6-BC98-9BCD-54EA502F2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798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748B8-2188-B9E5-7AE2-D19E3B67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Investigational Therapies for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75E02-5432-E523-952A-364870A41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51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65FC52-4AA5-ACD3-3668-CAB4CC67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Pearls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909B9-41F7-EB02-C752-560E222E59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836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506B5A-CC39-80B0-F094-0D12A5B9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Patients and Creating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1CC27-B641-926F-D5A9-4024E350D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262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D8096F-B6A1-FE4C-EE46-259D7172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Patients and Creating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A3E8B-042E-8A82-1858-74E516D945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553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E345DE-FE97-4D93-0141-400A0645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Selecting a Pharmacologic Treatment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62087-68A5-C622-1AFF-19EC6EB24E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721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A5BBEA-89E8-B905-0EBE-2B477520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Themes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18473-D77E-2D39-7785-CF23FED49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3118E1-0836-57C2-52C2-36114DC4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3A44C-24CB-D689-C9A9-754817B58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72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B70845-5E1B-D5BD-7094-E39EF28F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0E32C-D926-2ADD-384D-3C91D07A6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3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5539C1-F7E9-74E5-3E7C-2E45128D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4D8FC-FB18-708D-B042-9D8F5BFE27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B8781D-FF82-31DD-FA29-0ABA60AEC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Possible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E5FF0-78E9-84F0-4127-43EDB741AB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DF0C33-5C3C-E5EE-0040-B2D2C0CA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DICE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2D677-90F1-B682-1AC7-EC3AFE088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33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92A84-7E31-9CFD-7690-C8B30C83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Describe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2A044-4436-6039-ACDF-C0AE155253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E89FC2-257A-12B3-870E-3CB10A91E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Care Partners or Family Might Say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888BB-842E-9668-62B8-8D80E9F3D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DA370F-64B8-B824-2E26-BC64E1BF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69D3F-622A-36F2-2BC9-88E5D8A49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97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FF5FB0-BDB7-7DA4-8C46-C422C25D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Investigate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04F06-F50E-7391-0E4E-60FFDCB81F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0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5D117-05D5-EA87-EDDA-1B5E3367C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DC3D1-1CCF-A3B6-F8B3-1846D5656D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5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ED9916-4221-DD09-0A62-76F1F0D1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Investigate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E3177-FE2E-5435-DBEF-1D532F597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862769-0D03-7EB8-F34F-58FA5DBE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Rating Scales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30854-7D67-7098-D369-3365C1F48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59EB5-0DC5-648D-ECF4-1C046467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Managing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2C3DA-75C2-1F54-92FE-59CDFAFD80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88F1C-DB84-1374-D11A-EBBF460E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Managing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1E7BD-1ADB-BEB0-D51D-2B6ABE83E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4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556EA9-C779-2824-C10F-3AE43E70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E7815-0AD5-2E5C-6C4A-EC093FF760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1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3DF4EE-A80E-FE68-A4F3-C0C4BB9F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D7DC3-47C4-FEA5-C1B0-39CD535391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125629-AE48-7F54-A2A3-98AA7FE7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E6903-061C-6E7A-6A30-E44DA90D9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EAB158-6521-A5A8-C9BA-C583FCF5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First Line: Non-Pharmacologic Approaches</a:t>
            </a:r>
            <a:endParaRPr lang="en-US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5D4EF-6040-6B03-12A4-B0C94DBEE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14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B303D8-8AD1-6982-3D56-112CB37A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Pharmacologic Approaches That Have Been Used</a:t>
            </a:r>
            <a:endParaRPr lang="en-US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83880-F534-B725-4C11-577A37FA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09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C746D4-A99A-77AC-4241-717D9A39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9C672-9F2A-FB72-068E-C1A6B601A7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53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8387DD-62E9-B514-D036-C0F686040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Overview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83993-A48A-C46D-3760-CD75AF123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9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F370C-5C53-5387-D65E-E39D56DF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Emerging Treatments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AD1-5245-DBE7-1F2C-5C6BAF966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25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D18FF9-7660-EC75-C9BE-F8E18B50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Pathophysiology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53C25-103D-9D47-BFB6-8B58B7805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01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F6B5F5-0404-8152-C83A-AC240A8E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Approved Agent: Brexpiprazole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BF17B-114E-C20E-54EF-49EFA776D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35BA09-5C75-41A8-B04A-9CDB71B8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Brexpiprazole: Phase 3 Trial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4FCDD-9737-0E8D-70A7-5FDC956730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B63C87-4717-0D49-ADB0-BC184304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Brexpiprazole: Phase 3 Trial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7F8BB-95C7-7317-D602-2398E10516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9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8E70B-2736-0EDA-33C5-56EB48FE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Brexpiprazole: Phase 3 Trial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426EF-33A2-1448-A07C-EADEC64E8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6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BB7222-BD70-54B8-1619-78E00715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Citalopram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C51B1-EEAD-FCF4-80B7-5A98DBE42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1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50F7EF-BDFF-9E3F-510B-ED90D7E4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Antidepressants: Escitalopram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5EE45-E8B1-DE85-C0DF-43B65A1C44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43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F167ED-2D3E-3CC0-247A-F06FA38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Deuterated Dextromethorphan-Quinidine (AVP-786)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9DA81-3A81-BF6B-6622-BBB943B35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0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7D1E8F-FE48-16A0-C19F-FA8DE599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Dextromethorphan-Bupropion (AXS-05)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B04A7-771E-D927-B2C7-7ED9AD3896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BA6CE9-F0CA-EEE0-AD60-DD643403D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Manifestations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03651-B31E-8384-BA0C-4799A7446C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41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EDD0D-82A2-10FC-F691-4535935D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Nabilone (THC)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48E8E-9012-3029-34F0-7CB9FDF36C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48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ACC535-837B-AE36-FB5B-D2C2B92A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Treatments Under Investigation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1EB2E-D3E6-DE6A-875B-DAF02B197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3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2EB3CA-9DB4-208C-C468-B1FAC2A9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2FBBE-7C6C-1743-C8D2-D8A3B9897B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96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C67B3-E64E-72BC-842A-E8B020AB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969C3-7904-2F56-14C9-9C67E32FD1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3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9F88F-3376-78B1-0D07-ED8845C6C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participating in this activity.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26762-3790-3A19-4B4E-2E703CA8A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7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A7524-1F13-1723-4007-88ED2374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C8728-F196-D276-F7F4-DF0CC0BB0F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9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D7335C-FAA7-93FF-9CD9-0BFD96D8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Overview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77685-385E-4218-01E0-6CBF8CAAC0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93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C48D1-80B1-92BB-F612-23E54506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C478D-C7BE-9263-33C4-7A1B4BF08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3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42A3FC-F3C4-57B2-4BCD-30CCF11E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F51DC-10A6-C577-C5CB-619D5BDDE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9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FAB8B-0E10-13BC-85FD-51262877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D5403-B283-E5A2-179F-40F01A0207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4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25BACF-9ECA-3DD1-2DB4-55AD8C32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AE3D3-1FC8-D806-3F7A-6E69A315E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79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4FD2C-C415-CA41-1D69-A8CE1A7B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E2931-504D-DA0C-16FB-5DC22D8909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15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0D492D-6D72-5DF6-AFD5-41778549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Agitation and Aggression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29006-DF84-6FD8-EEEE-820A51297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63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4DE42B-A20C-1E93-F2B5-7FED644B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4D152-4A87-DCD0-7952-31DEA8296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28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873D62-0C56-9B91-B4F4-C6098DB63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and Diagnosing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A831B-9C93-6710-34C8-DC20EF2EA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4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3BC5A-88AD-AC61-7D0D-266B8FCB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1D791-F1B6-2C7D-E202-787F3AB0D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81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0C2CE-A9A4-D06B-60FE-FDF74822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GSA Decision Tree for Healthcare Providers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F2249-AA7F-C018-8B60-B446D2163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4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72C291-AABC-B2DE-4CDB-A32C12F1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GSA Decision Tree for Healthcare Providers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7039F-65A5-6DC3-A7B5-0EE82C9A9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8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C8624-E9D4-03A8-01BF-F18AFBA6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GSA Decision Tree for Healthcare Providers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8D114-0F6E-C8E1-BFA9-5FE5C42C17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1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5B369F-2889-74DD-2049-4FF0C31C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GSA Decision Tree for Healthcare Providers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4FBD0-A580-24CC-21F9-5CC59AA3EC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17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A59430-4091-8AB4-6776-4823BE2D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DICE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E8EC4-FB9F-FEF9-BEC3-0342E09AF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9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2496DA-7518-D684-2EE4-7E8965FB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87020-4CD1-46E1-A682-E146F351C0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0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BC3637-E583-8484-C450-80CBF51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and Diagnosing Agitation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12059-5920-49F3-0354-5B619B4D8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5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4E9D57-8A06-8D6F-C7DC-938CFD99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Describe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98C4D-A2C9-951C-9AC5-A78055D3A1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76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387B39-1776-8563-E93E-DCC51E36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96C9F-749D-977D-091F-A03777A0FF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69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EF2996-57CC-FA19-09DB-6364F264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Describe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FCD7D-C3D1-EC68-4C69-1304CCECAC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60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DBD9A-EBE5-724D-56E8-9C27EBEC4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3E86B-DE0B-15D5-C3B6-2DAF760657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172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E0394F-16C3-32F3-35DA-C764BE45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Create a Treatment Plan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1189E-F341-A3FD-41A5-1297CC4FBA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43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716A39-098A-31B3-A3EC-5D9A6E49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Creating a Treatment Plan</a:t>
            </a:r>
            <a:br>
              <a:rPr lang="en-GB"/>
            </a:br>
            <a:r>
              <a:rPr lang="en-GB" sz="3100" i="1"/>
              <a:t>Common Treatments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9ADC5-4B84-073F-5FFC-BA7A55D8B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54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72E550-2E63-450F-F0B0-6D753B2C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Creating a Treatment Plan</a:t>
            </a:r>
            <a:br>
              <a:rPr lang="en-GB"/>
            </a:br>
            <a:r>
              <a:rPr lang="en-GB" sz="3100" i="1"/>
              <a:t>Common Treatments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D3308-15A5-58D2-890E-DFB352F885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22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8FD98D-5081-AF1C-6DA6-E64825FA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3BAF1-C64E-29C9-47CB-A8339D4857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38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9A720C-E33C-DA53-DC46-74C87B50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Communicating the Diagnosis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3EFC4-F3EB-B8F0-2065-BF4022C59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1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65E68-1EF5-5183-50C4-885CC95B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AAD01-0CB2-58C1-82CD-5F13FF9A2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44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0CB55-86BB-7E94-7DA1-E35B49DC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Communicating With the Patient and Care Partner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B5B82-D00B-BDFF-9253-177B9CD502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4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17F263-1696-27BC-CA00-A58211B1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F959F-D411-C282-828B-D4ABDC776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609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AC0CA-CA90-338C-08DE-37B534DF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555C8-B025-1090-3161-EBBF31813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9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95A7F8-440E-DDA1-16E0-2EA958C8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C5AA-3FAE-9C51-6B92-610213A03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8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4691C-FDE3-CFBB-6F9C-F61540DE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10596-6CED-CB69-ADDB-79DCF82808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08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AEECFF-0EB1-F2B9-4BA9-2082DA35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04E2C-3156-890B-8EAF-340C200CC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904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D2F5D2-A46A-3FB2-2672-105E8057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Overview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5F278-CDE6-3AA2-1288-A0F0E2AE65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79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62192E-9F8D-C736-118F-B7364E2E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Definition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B172A-F5B1-EF4F-F6EA-CBEC3852B0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59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542BD1-6141-9216-AB6D-16C96523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Provisional Consensus Definition of Agitation (2015)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01D1C-2681-006D-2299-FA8623770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87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997962-7BBF-D256-FDB1-40CF2550B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Provisional Consensus Definition of Agitation (2015)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6BC8F-61A0-82C9-526E-E61D90871A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61785E-5D2C-F9A4-93CE-22AB1B56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Consensus Definition of Agitation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037F5-4F64-4869-AADB-D7287B50D9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F3035-8BF9-070B-6E98-411EC337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Provisional Consensus Definition of Agitation (2015)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8A7BE-F7CB-5FF7-ECD1-7C525EEA4F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071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61D79A-4445-A313-CD83-6549DAC8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Provisional Consensus Definition of Agitation (2015)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49E08-946E-2970-47CF-604945ACB7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554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A03F0-1B71-10D4-7DAB-B5AB7A3B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International Psychogeriatric Association</a:t>
            </a:r>
            <a:br>
              <a:rPr lang="en-GB"/>
            </a:br>
            <a:r>
              <a:rPr lang="en-GB" sz="3100" i="1"/>
              <a:t>Provisional Consensus Definition of Agitation (2015)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2FD60-09DF-CAD3-285B-2765483DC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99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62EFF-A4CF-0095-CCF7-B4FD9BF9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Agitation and Aggression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1DF86-5B41-EFAC-6D7C-0B8707BD9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43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C1BF88-5A11-2224-2083-91A1332C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Updates in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9CBF8-0591-4401-57C0-C67E29776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83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92983-8EE8-DC01-BF9D-E06D317C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D5093-F5FF-0453-89A0-8D74EFC9B7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084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BE2E1B-2EA2-AABC-CE5F-F2A3FAEB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E2F03-5B61-7CE7-1654-D5686726AE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569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178AA5-B20D-16B9-8FE7-DB78B97F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37F68-85FE-0B4B-4D95-3CED25BC4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02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C38637-A0EC-0F55-8EAE-695C98BB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Historically Not Addressed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AA50A-3C50-06A9-FA49-7229514D6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219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3BF75C-F0CB-2CE7-37B4-5C7D50B9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Etiology and Pathophysiology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291D9-4B6C-BD53-8788-7955A7213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33A237-28BE-5D5E-AE17-8944F0AF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Burden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7C729-AE67-A9A1-D8FD-AAC89CBC93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2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07EC9-8900-8E84-539F-8BFE595F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Etiology of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5299C-3BE9-31B5-B342-A72D2CA3A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279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F7C60D-E2C0-9154-AF55-9AE57184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Pathophysiology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0EF02-5FAF-2121-15A0-77062B3F9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34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66392C-2D04-3099-4DED-1244A7B6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Hypotheses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93DAE-2468-098E-BB3D-F6B6F68A5E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450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A2FAEA-842A-3794-0063-9604B0E1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Implications for Management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34A2E-ED8C-0CD1-E481-10D8DC4D9F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65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8A937E-79B1-9D65-9959-E6F3337D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Possible AAD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9638C-FA41-29C6-3285-53615B1D0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29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8A5171-61F9-B67B-3CE9-F6C63A31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DICE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B8D7E-7668-3D43-2123-7DFCFFA790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791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895896-CFD9-91D6-E088-561E7859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Describe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00518-BCF5-95B2-77D3-A90A0791EC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448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21D61C-5558-460F-9AE4-7E6A2EF6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Possible AAD: Primary Care Perspective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43B6B-12ED-1E95-91F7-56753C62B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1AB1CA-27A8-52D5-CA6D-FF0841B1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1969D-53CF-8277-8559-176ADB6B0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797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ED4CD-F6D5-F5FC-C4B2-D1E6697B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Assessing Possible AAD: Primary Care Perspective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0BA7F-FE39-596C-F1D7-71E1B29AAF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7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EC3FEA874A2479B5B595FA728791F" ma:contentTypeVersion="19" ma:contentTypeDescription="Create a new document." ma:contentTypeScope="" ma:versionID="845e8cfecaf2e547c783622d5c1bc963">
  <xsd:schema xmlns:xsd="http://www.w3.org/2001/XMLSchema" xmlns:xs="http://www.w3.org/2001/XMLSchema" xmlns:p="http://schemas.microsoft.com/office/2006/metadata/properties" xmlns:ns2="56ab35ba-152c-4155-8abf-2985e6e604d3" xmlns:ns3="e93acf5f-f59b-46bb-8c22-2b43a486ab2c" targetNamespace="http://schemas.microsoft.com/office/2006/metadata/properties" ma:root="true" ma:fieldsID="a0864f06addc4dc45fc113a23a0e866d" ns2:_="" ns3:_="">
    <xsd:import namespace="56ab35ba-152c-4155-8abf-2985e6e604d3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b35ba-152c-4155-8abf-2985e6e604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6ab35ba-152c-4155-8abf-2985e6e604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A6DD52-D9EA-4292-8539-C19B0D385575}"/>
</file>

<file path=customXml/itemProps2.xml><?xml version="1.0" encoding="utf-8"?>
<ds:datastoreItem xmlns:ds="http://schemas.openxmlformats.org/officeDocument/2006/customXml" ds:itemID="{C85FD22B-96D9-4934-8554-8314E61BB530}"/>
</file>

<file path=customXml/itemProps3.xml><?xml version="1.0" encoding="utf-8"?>
<ds:datastoreItem xmlns:ds="http://schemas.openxmlformats.org/officeDocument/2006/customXml" ds:itemID="{87F7D136-B8E2-4F85-84A5-05B76454591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Widescreen</PresentationFormat>
  <Paragraphs>113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Program Overview</vt:lpstr>
      <vt:lpstr>Clinical Manifestations of AAD</vt:lpstr>
      <vt:lpstr>International Psychogeriatric Association Consensus Definition of Agitation</vt:lpstr>
      <vt:lpstr>International Psychogeriatric Association Consensus Definition of Agitation</vt:lpstr>
      <vt:lpstr>International Psychogeriatric Association Consensus Definition of Agitation</vt:lpstr>
      <vt:lpstr>International Psychogeriatric Association Consensus Definition of Agitation</vt:lpstr>
      <vt:lpstr>Burden of AAD</vt:lpstr>
      <vt:lpstr>Burden of AAD</vt:lpstr>
      <vt:lpstr>Burden of AAD (cont)</vt:lpstr>
      <vt:lpstr>Burden of AAD (cont)</vt:lpstr>
      <vt:lpstr>Burden of AAD (cont)</vt:lpstr>
      <vt:lpstr>Assessing Possible AAD</vt:lpstr>
      <vt:lpstr>The DICE Approach</vt:lpstr>
      <vt:lpstr>Describe</vt:lpstr>
      <vt:lpstr>What Care Partners or Family Might Say</vt:lpstr>
      <vt:lpstr>Investigate</vt:lpstr>
      <vt:lpstr>Investigate (cont)</vt:lpstr>
      <vt:lpstr>Investigate (cont)</vt:lpstr>
      <vt:lpstr>Rating Scales</vt:lpstr>
      <vt:lpstr>Managing AAD</vt:lpstr>
      <vt:lpstr>Managing AAD</vt:lpstr>
      <vt:lpstr>Create a Treatment Plan</vt:lpstr>
      <vt:lpstr>Create a Treatment Plan</vt:lpstr>
      <vt:lpstr>Create a Treatment Plan</vt:lpstr>
      <vt:lpstr>First Line: Non-Pharmacologic Approaches</vt:lpstr>
      <vt:lpstr>Pharmacologic Approaches That Have Been Used</vt:lpstr>
      <vt:lpstr>Evaluate</vt:lpstr>
      <vt:lpstr>Emerging Treatments</vt:lpstr>
      <vt:lpstr>Pathophysiology</vt:lpstr>
      <vt:lpstr>Approved Agent: Brexpiprazole</vt:lpstr>
      <vt:lpstr>Brexpiprazole: Phase 3 Trial</vt:lpstr>
      <vt:lpstr>Brexpiprazole: Phase 3 Trial</vt:lpstr>
      <vt:lpstr>Brexpiprazole: Phase 3 Trial</vt:lpstr>
      <vt:lpstr>Citalopram </vt:lpstr>
      <vt:lpstr>Antidepressants: Escitalopram</vt:lpstr>
      <vt:lpstr>Deuterated Dextromethorphan-Quinidine (AVP-786)</vt:lpstr>
      <vt:lpstr>Dextromethorphan-Bupropion (AXS-05)</vt:lpstr>
      <vt:lpstr>Nabilone (THC)</vt:lpstr>
      <vt:lpstr>Other Treatments Under Investigation</vt:lpstr>
      <vt:lpstr>Summary</vt:lpstr>
      <vt:lpstr>Summary</vt:lpstr>
      <vt:lpstr>Thank you for participating in this activity.</vt:lpstr>
      <vt:lpstr>PowerPoint Presentation</vt:lpstr>
      <vt:lpstr>Program Overview</vt:lpstr>
      <vt:lpstr>International Psychogeriatric Association Consensus Definition of Agitation</vt:lpstr>
      <vt:lpstr>International Psychogeriatric Association Consensus Definition of Agitation</vt:lpstr>
      <vt:lpstr>International Psychogeriatric Association Consensus Definition of Agitation</vt:lpstr>
      <vt:lpstr>International Psychogeriatric Association Consensus Definition of Agitation</vt:lpstr>
      <vt:lpstr>Agitation and Aggression</vt:lpstr>
      <vt:lpstr>Burden of AAD</vt:lpstr>
      <vt:lpstr>Assessing and Diagnosing AAD</vt:lpstr>
      <vt:lpstr>Case</vt:lpstr>
      <vt:lpstr>GSA Decision Tree for Healthcare Providers</vt:lpstr>
      <vt:lpstr>GSA Decision Tree for Healthcare Providers</vt:lpstr>
      <vt:lpstr>GSA Decision Tree for Healthcare Providers</vt:lpstr>
      <vt:lpstr>GSA Decision Tree for Healthcare Providers</vt:lpstr>
      <vt:lpstr>The DICE Approach</vt:lpstr>
      <vt:lpstr>Assessing and Diagnosing Agitation</vt:lpstr>
      <vt:lpstr>Describe</vt:lpstr>
      <vt:lpstr>Case</vt:lpstr>
      <vt:lpstr>Describe</vt:lpstr>
      <vt:lpstr>Investigate</vt:lpstr>
      <vt:lpstr>Create a Treatment Plan</vt:lpstr>
      <vt:lpstr>Creating a Treatment Plan Common Treatments</vt:lpstr>
      <vt:lpstr>Creating a Treatment Plan Common Treatments</vt:lpstr>
      <vt:lpstr>Evaluate</vt:lpstr>
      <vt:lpstr>Communicating the Diagnosis</vt:lpstr>
      <vt:lpstr>Communicating With the Patient and Care Partner</vt:lpstr>
      <vt:lpstr>Summary</vt:lpstr>
      <vt:lpstr>Summary</vt:lpstr>
      <vt:lpstr>PowerPoint Presentation</vt:lpstr>
      <vt:lpstr>PowerPoint Presentation</vt:lpstr>
      <vt:lpstr>PowerPoint Presentation</vt:lpstr>
      <vt:lpstr>Program Overview</vt:lpstr>
      <vt:lpstr>Definition of AAD</vt:lpstr>
      <vt:lpstr>International Psychogeriatric Association Provisional Consensus Definition of Agitation (2015)</vt:lpstr>
      <vt:lpstr>International Psychogeriatric Association Provisional Consensus Definition of Agitation (2015)</vt:lpstr>
      <vt:lpstr>International Psychogeriatric Association Provisional Consensus Definition of Agitation (2015)</vt:lpstr>
      <vt:lpstr>International Psychogeriatric Association Provisional Consensus Definition of Agitation (2015)</vt:lpstr>
      <vt:lpstr>International Psychogeriatric Association Provisional Consensus Definition of Agitation (2015)</vt:lpstr>
      <vt:lpstr>Agitation and Aggression</vt:lpstr>
      <vt:lpstr>Updates in AAD</vt:lpstr>
      <vt:lpstr>Burden of AAD</vt:lpstr>
      <vt:lpstr>Burden of AAD</vt:lpstr>
      <vt:lpstr>Burden of AAD (cont)</vt:lpstr>
      <vt:lpstr>Historically Not Addressed</vt:lpstr>
      <vt:lpstr>Etiology and Pathophysiology</vt:lpstr>
      <vt:lpstr>Etiology of AAD</vt:lpstr>
      <vt:lpstr>Pathophysiology</vt:lpstr>
      <vt:lpstr>Hypotheses</vt:lpstr>
      <vt:lpstr>Implications for Management</vt:lpstr>
      <vt:lpstr>Assessing Possible AAD</vt:lpstr>
      <vt:lpstr>The DICE Approach</vt:lpstr>
      <vt:lpstr>Describe</vt:lpstr>
      <vt:lpstr>Assessing Possible AAD: Primary Care Perspective</vt:lpstr>
      <vt:lpstr>Investigate</vt:lpstr>
      <vt:lpstr>Assessing Possible AAD: Primary Care Perspective (cont)</vt:lpstr>
      <vt:lpstr>Assessing Possible AAD: Specialist Perspective</vt:lpstr>
      <vt:lpstr>Managing AAD</vt:lpstr>
      <vt:lpstr>Create a Treatment Plan</vt:lpstr>
      <vt:lpstr>First Line: Non-Pharmacologic Approaches</vt:lpstr>
      <vt:lpstr>Pharmacologic Approaches: Considerations</vt:lpstr>
      <vt:lpstr>Symptomatic Treatments for Alzheimer's Disease</vt:lpstr>
      <vt:lpstr>Antipsychotics</vt:lpstr>
      <vt:lpstr>Antipsychotics: American Psychiatric Association Guidelines</vt:lpstr>
      <vt:lpstr>Antidepressants: Citalopram</vt:lpstr>
      <vt:lpstr>Antidepressants: Escitalopram</vt:lpstr>
      <vt:lpstr>Prazosin</vt:lpstr>
      <vt:lpstr>Other Pharmacologic Treatments</vt:lpstr>
      <vt:lpstr>Pharmacologic Approaches: The Bottom Line</vt:lpstr>
      <vt:lpstr>Investigational Therapies for AAD</vt:lpstr>
      <vt:lpstr>Investigational Therapies for AAD</vt:lpstr>
      <vt:lpstr>Clinical Pearls</vt:lpstr>
      <vt:lpstr>Assessing Patients and Creating a Treatment Plan</vt:lpstr>
      <vt:lpstr>Assessing Patients and Creating a Treatment Plan</vt:lpstr>
      <vt:lpstr>Selecting a Pharmacologic Treatment</vt:lpstr>
      <vt:lpstr>Key Themes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1</cp:revision>
  <dcterms:created xsi:type="dcterms:W3CDTF">2023-11-06T18:45:10Z</dcterms:created>
  <dcterms:modified xsi:type="dcterms:W3CDTF">2023-11-06T18:45:10Z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0x010100124EC3FEA874A2479B5B595FA728791F</vt:lpwstr>
  </property>
</Properties>
</file>