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  <p:sldId id="410" r:id="rId158"/>
    <p:sldId id="411" r:id="rId159"/>
    <p:sldId id="412" r:id="rId160"/>
    <p:sldId id="413" r:id="rId161"/>
    <p:sldId id="414" r:id="rId162"/>
    <p:sldId id="415" r:id="rId163"/>
    <p:sldId id="416" r:id="rId164"/>
    <p:sldId id="417" r:id="rId165"/>
    <p:sldId id="418" r:id="rId166"/>
    <p:sldId id="419" r:id="rId167"/>
    <p:sldId id="420" r:id="rId168"/>
    <p:sldId id="421" r:id="rId169"/>
    <p:sldId id="422" r:id="rId170"/>
    <p:sldId id="423" r:id="rId171"/>
    <p:sldId id="424" r:id="rId172"/>
    <p:sldId id="425" r:id="rId173"/>
    <p:sldId id="426" r:id="rId174"/>
    <p:sldId id="427" r:id="rId175"/>
    <p:sldId id="428" r:id="rId176"/>
    <p:sldId id="429" r:id="rId177"/>
    <p:sldId id="430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438" r:id="rId186"/>
    <p:sldId id="439" r:id="rId187"/>
    <p:sldId id="440" r:id="rId188"/>
    <p:sldId id="441" r:id="rId189"/>
    <p:sldId id="442" r:id="rId190"/>
    <p:sldId id="443" r:id="rId191"/>
    <p:sldId id="444" r:id="rId192"/>
    <p:sldId id="445" r:id="rId193"/>
    <p:sldId id="446" r:id="rId194"/>
    <p:sldId id="447" r:id="rId195"/>
    <p:sldId id="448" r:id="rId196"/>
    <p:sldId id="449" r:id="rId197"/>
    <p:sldId id="450" r:id="rId198"/>
    <p:sldId id="451" r:id="rId199"/>
    <p:sldId id="452" r:id="rId200"/>
    <p:sldId id="453" r:id="rId201"/>
    <p:sldId id="454" r:id="rId202"/>
    <p:sldId id="455" r:id="rId203"/>
    <p:sldId id="456" r:id="rId204"/>
    <p:sldId id="457" r:id="rId205"/>
    <p:sldId id="458" r:id="rId206"/>
    <p:sldId id="459" r:id="rId207"/>
    <p:sldId id="460" r:id="rId208"/>
    <p:sldId id="461" r:id="rId209"/>
    <p:sldId id="462" r:id="rId210"/>
    <p:sldId id="463" r:id="rId211"/>
    <p:sldId id="464" r:id="rId212"/>
    <p:sldId id="465" r:id="rId213"/>
    <p:sldId id="466" r:id="rId214"/>
    <p:sldId id="467" r:id="rId215"/>
    <p:sldId id="468" r:id="rId216"/>
    <p:sldId id="469" r:id="rId217"/>
    <p:sldId id="470" r:id="rId218"/>
    <p:sldId id="471" r:id="rId219"/>
    <p:sldId id="472" r:id="rId220"/>
    <p:sldId id="473" r:id="rId221"/>
    <p:sldId id="474" r:id="rId222"/>
    <p:sldId id="475" r:id="rId223"/>
    <p:sldId id="476" r:id="rId224"/>
    <p:sldId id="477" r:id="rId225"/>
    <p:sldId id="478" r:id="rId226"/>
    <p:sldId id="479" r:id="rId227"/>
    <p:sldId id="480" r:id="rId228"/>
    <p:sldId id="481" r:id="rId229"/>
    <p:sldId id="482" r:id="rId230"/>
    <p:sldId id="483" r:id="rId231"/>
    <p:sldId id="484" r:id="rId232"/>
    <p:sldId id="485" r:id="rId233"/>
    <p:sldId id="486" r:id="rId234"/>
    <p:sldId id="487" r:id="rId235"/>
    <p:sldId id="488" r:id="rId236"/>
    <p:sldId id="489" r:id="rId237"/>
    <p:sldId id="490" r:id="rId238"/>
    <p:sldId id="491" r:id="rId239"/>
    <p:sldId id="492" r:id="rId240"/>
    <p:sldId id="493" r:id="rId241"/>
    <p:sldId id="494" r:id="rId242"/>
    <p:sldId id="495" r:id="rId243"/>
    <p:sldId id="496" r:id="rId244"/>
    <p:sldId id="497" r:id="rId245"/>
    <p:sldId id="498" r:id="rId246"/>
    <p:sldId id="499" r:id="rId247"/>
    <p:sldId id="500" r:id="rId248"/>
    <p:sldId id="501" r:id="rId249"/>
    <p:sldId id="502" r:id="rId250"/>
    <p:sldId id="503" r:id="rId251"/>
    <p:sldId id="504" r:id="rId252"/>
    <p:sldId id="505" r:id="rId253"/>
    <p:sldId id="506" r:id="rId254"/>
    <p:sldId id="507" r:id="rId255"/>
    <p:sldId id="508" r:id="rId256"/>
    <p:sldId id="509" r:id="rId257"/>
    <p:sldId id="510" r:id="rId258"/>
    <p:sldId id="511" r:id="rId259"/>
    <p:sldId id="512" r:id="rId260"/>
    <p:sldId id="513" r:id="rId261"/>
    <p:sldId id="514" r:id="rId262"/>
    <p:sldId id="515" r:id="rId263"/>
    <p:sldId id="516" r:id="rId264"/>
    <p:sldId id="517" r:id="rId265"/>
    <p:sldId id="518" r:id="rId266"/>
    <p:sldId id="519" r:id="rId267"/>
    <p:sldId id="520" r:id="rId268"/>
    <p:sldId id="521" r:id="rId269"/>
    <p:sldId id="522" r:id="rId270"/>
    <p:sldId id="523" r:id="rId271"/>
    <p:sldId id="524" r:id="rId272"/>
    <p:sldId id="525" r:id="rId273"/>
    <p:sldId id="526" r:id="rId274"/>
    <p:sldId id="527" r:id="rId275"/>
    <p:sldId id="528" r:id="rId276"/>
    <p:sldId id="529" r:id="rId277"/>
    <p:sldId id="530" r:id="rId278"/>
    <p:sldId id="531" r:id="rId279"/>
    <p:sldId id="532" r:id="rId280"/>
    <p:sldId id="533" r:id="rId281"/>
    <p:sldId id="534" r:id="rId282"/>
    <p:sldId id="535" r:id="rId283"/>
    <p:sldId id="536" r:id="rId284"/>
    <p:sldId id="537" r:id="rId285"/>
    <p:sldId id="538" r:id="rId286"/>
    <p:sldId id="539" r:id="rId287"/>
    <p:sldId id="540" r:id="rId288"/>
    <p:sldId id="541" r:id="rId289"/>
    <p:sldId id="542" r:id="rId290"/>
    <p:sldId id="543" r:id="rId291"/>
    <p:sldId id="544" r:id="rId292"/>
    <p:sldId id="545" r:id="rId293"/>
    <p:sldId id="546" r:id="rId294"/>
    <p:sldId id="547" r:id="rId295"/>
    <p:sldId id="548" r:id="rId296"/>
    <p:sldId id="549" r:id="rId297"/>
    <p:sldId id="550" r:id="rId298"/>
    <p:sldId id="551" r:id="rId299"/>
    <p:sldId id="552" r:id="rId300"/>
    <p:sldId id="553" r:id="rId301"/>
  </p:sldIdLst>
  <p:sldSz cx="24384000" cy="13716000"/>
  <p:notesSz cx="7010400" cy="92964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slide" Target="slides/slide296.xml"/><Relationship Id="rId21" Type="http://schemas.openxmlformats.org/officeDocument/2006/relationships/slide" Target="slides/slide18.xml"/><Relationship Id="rId63" Type="http://schemas.openxmlformats.org/officeDocument/2006/relationships/slide" Target="slides/slide60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226" Type="http://schemas.openxmlformats.org/officeDocument/2006/relationships/slide" Target="slides/slide223.xml"/><Relationship Id="rId268" Type="http://schemas.openxmlformats.org/officeDocument/2006/relationships/slide" Target="slides/slide265.xml"/><Relationship Id="rId32" Type="http://schemas.openxmlformats.org/officeDocument/2006/relationships/slide" Target="slides/slide29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181" Type="http://schemas.openxmlformats.org/officeDocument/2006/relationships/slide" Target="slides/slide178.xml"/><Relationship Id="rId237" Type="http://schemas.openxmlformats.org/officeDocument/2006/relationships/slide" Target="slides/slide234.xml"/><Relationship Id="rId279" Type="http://schemas.openxmlformats.org/officeDocument/2006/relationships/slide" Target="slides/slide276.xml"/><Relationship Id="rId43" Type="http://schemas.openxmlformats.org/officeDocument/2006/relationships/slide" Target="slides/slide40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304" Type="http://schemas.openxmlformats.org/officeDocument/2006/relationships/theme" Target="theme/theme1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96" Type="http://schemas.openxmlformats.org/officeDocument/2006/relationships/slide" Target="slides/slide93.xml"/><Relationship Id="rId161" Type="http://schemas.openxmlformats.org/officeDocument/2006/relationships/slide" Target="slides/slide158.xml"/><Relationship Id="rId217" Type="http://schemas.openxmlformats.org/officeDocument/2006/relationships/slide" Target="slides/slide214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291" Type="http://schemas.openxmlformats.org/officeDocument/2006/relationships/slide" Target="slides/slide288.xml"/><Relationship Id="rId305" Type="http://schemas.openxmlformats.org/officeDocument/2006/relationships/tableStyles" Target="tableStyles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281" Type="http://schemas.openxmlformats.org/officeDocument/2006/relationships/slide" Target="slides/slide278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71" Type="http://schemas.openxmlformats.org/officeDocument/2006/relationships/slide" Target="slides/slide268.xml"/><Relationship Id="rId292" Type="http://schemas.openxmlformats.org/officeDocument/2006/relationships/slide" Target="slides/slide289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261" Type="http://schemas.openxmlformats.org/officeDocument/2006/relationships/slide" Target="slides/slide258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282" Type="http://schemas.openxmlformats.org/officeDocument/2006/relationships/slide" Target="slides/slide279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1" Type="http://schemas.openxmlformats.org/officeDocument/2006/relationships/slide" Target="slides/slide248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72" Type="http://schemas.openxmlformats.org/officeDocument/2006/relationships/slide" Target="slides/slide269.xml"/><Relationship Id="rId293" Type="http://schemas.openxmlformats.org/officeDocument/2006/relationships/slide" Target="slides/slide29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262" Type="http://schemas.openxmlformats.org/officeDocument/2006/relationships/slide" Target="slides/slide259.xml"/><Relationship Id="rId283" Type="http://schemas.openxmlformats.org/officeDocument/2006/relationships/slide" Target="slides/slide280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273" Type="http://schemas.openxmlformats.org/officeDocument/2006/relationships/slide" Target="slides/slide270.xml"/><Relationship Id="rId294" Type="http://schemas.openxmlformats.org/officeDocument/2006/relationships/slide" Target="slides/slide291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284" Type="http://schemas.openxmlformats.org/officeDocument/2006/relationships/slide" Target="slides/slide281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4" Type="http://schemas.openxmlformats.org/officeDocument/2006/relationships/slide" Target="slides/slide271.xml"/><Relationship Id="rId295" Type="http://schemas.openxmlformats.org/officeDocument/2006/relationships/slide" Target="slides/slide292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slide" Target="slides/slide261.xml"/><Relationship Id="rId285" Type="http://schemas.openxmlformats.org/officeDocument/2006/relationships/slide" Target="slides/slide28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customXml" Target="../customXml/item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75" Type="http://schemas.openxmlformats.org/officeDocument/2006/relationships/slide" Target="slides/slide272.xml"/><Relationship Id="rId296" Type="http://schemas.openxmlformats.org/officeDocument/2006/relationships/slide" Target="slides/slide293.xml"/><Relationship Id="rId300" Type="http://schemas.openxmlformats.org/officeDocument/2006/relationships/slide" Target="slides/slide297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265" Type="http://schemas.openxmlformats.org/officeDocument/2006/relationships/slide" Target="slides/slide262.xml"/><Relationship Id="rId286" Type="http://schemas.openxmlformats.org/officeDocument/2006/relationships/slide" Target="slides/slide283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276" Type="http://schemas.openxmlformats.org/officeDocument/2006/relationships/slide" Target="slides/slide273.xml"/><Relationship Id="rId297" Type="http://schemas.openxmlformats.org/officeDocument/2006/relationships/slide" Target="slides/slide294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301" Type="http://schemas.openxmlformats.org/officeDocument/2006/relationships/slide" Target="slides/slide298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slide" Target="slides/slide242.xml"/><Relationship Id="rId266" Type="http://schemas.openxmlformats.org/officeDocument/2006/relationships/slide" Target="slides/slide263.xml"/><Relationship Id="rId287" Type="http://schemas.openxmlformats.org/officeDocument/2006/relationships/slide" Target="slides/slide284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1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256" Type="http://schemas.openxmlformats.org/officeDocument/2006/relationships/slide" Target="slides/slide253.xml"/><Relationship Id="rId277" Type="http://schemas.openxmlformats.org/officeDocument/2006/relationships/slide" Target="slides/slide274.xml"/><Relationship Id="rId298" Type="http://schemas.openxmlformats.org/officeDocument/2006/relationships/slide" Target="slides/slide295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302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slide" Target="slides/slide243.xml"/><Relationship Id="rId267" Type="http://schemas.openxmlformats.org/officeDocument/2006/relationships/slide" Target="slides/slide264.xml"/><Relationship Id="rId288" Type="http://schemas.openxmlformats.org/officeDocument/2006/relationships/slide" Target="slides/slide285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303" Type="http://schemas.openxmlformats.org/officeDocument/2006/relationships/viewProps" Target="viewProps.xml"/><Relationship Id="rId42" Type="http://schemas.openxmlformats.org/officeDocument/2006/relationships/slide" Target="slides/slide39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289" Type="http://schemas.openxmlformats.org/officeDocument/2006/relationships/slide" Target="slides/slide286.xml"/><Relationship Id="rId11" Type="http://schemas.openxmlformats.org/officeDocument/2006/relationships/slide" Target="slides/slide8.xml"/><Relationship Id="rId53" Type="http://schemas.openxmlformats.org/officeDocument/2006/relationships/slide" Target="slides/slide50.xml"/><Relationship Id="rId149" Type="http://schemas.openxmlformats.org/officeDocument/2006/relationships/slide" Target="slides/slide146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16" Type="http://schemas.openxmlformats.org/officeDocument/2006/relationships/slide" Target="slides/slide213.xml"/><Relationship Id="rId258" Type="http://schemas.openxmlformats.org/officeDocument/2006/relationships/slide" Target="slides/slide255.xml"/><Relationship Id="rId22" Type="http://schemas.openxmlformats.org/officeDocument/2006/relationships/slide" Target="slides/slide19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71" Type="http://schemas.openxmlformats.org/officeDocument/2006/relationships/slide" Target="slides/slide168.xml"/><Relationship Id="rId227" Type="http://schemas.openxmlformats.org/officeDocument/2006/relationships/slide" Target="slides/slide224.xml"/><Relationship Id="rId269" Type="http://schemas.openxmlformats.org/officeDocument/2006/relationships/slide" Target="slides/slide266.xml"/><Relationship Id="rId33" Type="http://schemas.openxmlformats.org/officeDocument/2006/relationships/slide" Target="slides/slide30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75" Type="http://schemas.openxmlformats.org/officeDocument/2006/relationships/slide" Target="slides/slide72.xml"/><Relationship Id="rId140" Type="http://schemas.openxmlformats.org/officeDocument/2006/relationships/slide" Target="slides/slide137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8" Type="http://schemas.openxmlformats.org/officeDocument/2006/relationships/slide" Target="slides/slide2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9F9BE-48DC-601C-4BA9-495F1BD7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E609CC-F860-3170-9FE0-F14B74C5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71D1-1A68-437C-BEB0-7E30CC2E004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45D0D-4ABD-0E3E-ADAD-E83A16FD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B540D-E2BA-863E-9FE6-FFC14F7F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9F6D-F9B5-4FD5-BAF7-3A31F020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61B079-3B4F-8C23-5BBA-7B1D2EEF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7AF70-A241-0319-E145-A8266C9FB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3E6F1-476C-D64E-6AD4-2C9B465D1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071D1-1A68-437C-BEB0-7E30CC2E004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C62B5-412A-CECA-5486-D542C099E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DF38-8A47-9EDB-E16E-B7114CE6C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589F6D-F9B5-4FD5-BAF7-3A31F020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3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1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704159-DBBD-5EE5-326A-379EC1B5F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78957-97AF-16B7-7606-C2787C91C1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8689E3-32CF-8BEA-E1C0-5EAEC3111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Pillars of AF Management</a:t>
            </a:r>
            <a:br>
              <a:rPr lang="en-US"/>
            </a:br>
            <a:r>
              <a:rPr lang="en-GB" sz="5600" i="1"/>
              <a:t>2023 ACC/AHA/ACCP/HRS Guidelines for AF</a:t>
            </a:r>
            <a:endParaRPr lang="en-US" sz="5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783A2-CC6D-A085-1186-EE250FC968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02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A64EEA-E038-979F-1847-793CF530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cap="none"/>
              <a:t>COMPASS Trial</a:t>
            </a:r>
            <a:br>
              <a:rPr lang="en-US" sz="7200" cap="none"/>
            </a:br>
            <a:r>
              <a:rPr lang="en-US" sz="7200" i="1" cap="none"/>
              <a:t>Event Rates of NCB in High-Risk Groups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4F5C9-44DC-4F21-10F8-A41BF78089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970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6F7C04-FFA7-D73B-E52C-82F13A51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cap="none"/>
              <a:t>COMPASS Trial</a:t>
            </a:r>
            <a:br>
              <a:rPr lang="en-US" sz="7200" cap="none"/>
            </a:br>
            <a:r>
              <a:rPr lang="en-US" sz="7200" i="1" cap="none"/>
              <a:t>Event Rates of NCB in High-Risk Groups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375D5-FD6E-4F4F-C0E0-B089512867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185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E14BFC-26B9-21FF-9735-33106C0D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cap="none"/>
              <a:t>COMPASS Trial</a:t>
            </a:r>
            <a:br>
              <a:rPr lang="en-US" sz="7200" cap="none"/>
            </a:br>
            <a:r>
              <a:rPr lang="en-US" sz="7200" i="1" cap="none"/>
              <a:t>Event Rates of NCB in High-Risk Groups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69071-D2B4-9857-6F65-3D240940A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39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8ACC8B-A7F4-ED17-B24F-84E1D0B0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cap="none"/>
              <a:t>COMPASS Trial</a:t>
            </a:r>
            <a:br>
              <a:rPr lang="en-US" sz="7200" cap="none"/>
            </a:br>
            <a:r>
              <a:rPr lang="en-US" sz="7200" i="1" cap="none"/>
              <a:t>Event Rates of NCB in High-Risk Groups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C095D-2F89-AE89-4A5D-55491EB82C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578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524280-757A-BF96-7C76-F0534C20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cap="none"/>
              <a:t>COMPASS Trial</a:t>
            </a:r>
            <a:br>
              <a:rPr lang="en-US" sz="7200" cap="none"/>
            </a:br>
            <a:r>
              <a:rPr lang="en-US" sz="7200" i="1" cap="none"/>
              <a:t>Event Rates of NCB in High-Risk Groups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180C9-89D0-5856-EBA0-038485CF36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66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91938B-5B84-10B7-FF88-CFF89D40A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cap="none"/>
              <a:t>COMPASS Trial</a:t>
            </a:r>
            <a:br>
              <a:rPr lang="en-US" sz="7200" cap="none"/>
            </a:br>
            <a:r>
              <a:rPr lang="en-US" sz="7200" i="1" cap="none"/>
              <a:t>Event Rates of NCB in High-Risk Groups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B6D2D-E7C0-5FEA-507B-6B89A4479B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136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32A53C-4311-AE18-9352-B41986FC5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EC5A8-5EC5-C50D-3B7A-7FC75A77D1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270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72813C-7412-F78A-2B64-FD561465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Commentary on Patient Case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52E02-EF26-55B2-03CB-C8D42CFCC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886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6BFFBE-E692-1048-F548-F373860C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Case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72021-A10F-81A4-AA8E-6F9906F60D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1623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BDE8CE-3AF7-2BAB-5C43-4DDDB2FE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Commentary on Patient Case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1A022-0445-6071-4794-C9CBD0D0A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94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6A80F2-5460-EA5F-1150-0B694D933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Addressing AF in Your Practice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317B3-0BC4-ECE4-C767-B467984339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934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21C7B5-80E2-1073-FE32-A0355C3D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Rivaroxaban Dosing for CAD/PAD vs Atrial Fibrillation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299DC-05AE-D6C0-8640-2B374EFB6C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282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48449F-74B8-B070-58CD-3380E6DE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Rivaroxaban Dosing for CAD/PAD vs Atrial Fibrillation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10E0B-83AA-2A52-A756-B33460377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252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95868D-2D32-0A2D-D0FE-802AB860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 Comments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9A43C-C2FE-B9C5-A824-B4D903225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789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20A149-FEF7-150B-415C-65D48465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07AC4-0FB5-EE06-E7A6-A3EABAB601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93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ED5E90-3829-F038-68A1-1210D2EB8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F4DBA-E963-E658-CB25-440003A61B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932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9E4EA2-7941-B6E4-2A9C-6EB10237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5D5F4-FFC6-C792-3754-8475402A63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618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0EE958-56CE-6624-733B-81004B8B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in Hospitalized Medical Patients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7D5C7-D043-8835-6560-959C35F10E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97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D62BCE-5784-45B8-1A71-C1E1FBB9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VTE Risk in Medically Ill Patients</a:t>
            </a:r>
            <a:endParaRPr lang="en-US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BCA61-787D-9954-12B9-51DBAB1BD6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296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10E480-4BCD-60E4-5060-BF135F26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Periods of VTE Risk in Medically Ill Patients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4A1A2-4E52-376A-BEF4-679D36A8C8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46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3C2C4D-0C29-404F-D421-4BD3B346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Periods of VTE Risk in Medically Ill Patients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57980-364A-3E0C-6D2A-30C54806A3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59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97544E-AF28-2346-80B8-5BB489D2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7200"/>
              <a:t>Case 1 Conclusion</a:t>
            </a:r>
            <a:br>
              <a:rPr lang="en-GB"/>
            </a:br>
            <a:r>
              <a:rPr lang="en-US" sz="6200" i="1"/>
              <a:t>58-Year-Old Female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467C3-87A1-0560-C22C-534ED32611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878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EA4983-4CE4-CCED-34C3-87639509D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VTE Risk Extends Beyond Hospitalization in Medical Ill Patients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0C55D-1A05-2028-41C7-8FE5C68789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120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BD56F1-B5D1-87F3-54A4-7D979499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D1AF2-F1E7-9B9E-7E74-24F883019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41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C8D14A-103D-3F36-90CA-70415D4A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Factors for VTE in Medically Ill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3D752-A267-C654-AA34-3A05D3433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690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BD7643-65DB-72E1-CCC8-7F995421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Is a Major Issue in Hospitalized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3BC9A-05EF-5690-22F6-54567EBBC1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793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633F89-453A-75CE-2512-6646D738E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Is a Major Issue in Hospitalized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7C22E-2F83-50AF-E361-552E459C67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939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59AFB2-0523-62A3-0CEF-3FB92F0E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Is a Major Issue in Hospitalized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17426-EF3C-E204-BE68-75D8C3FC92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773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EAB8B7-77A6-C21B-ABA8-AEC783AD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Is a Multifactorial Condition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FDE67-3410-0947-C2A1-5A264189D7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58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BC7329-FE91-3D92-719A-3530AD105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Is a Multifactorial Condition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65283-F43B-7A46-2F48-132D58AA7E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432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4D26CE-3100-4D81-6B5E-C9AD913A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Is a Multifactorial Condition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32698-0CD1-1DA6-8CAB-D0E55A2358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37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177F15-2AB8-EDFB-00EC-880AF08B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Is a Multifactorial Condition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DD914-8339-67F8-AA37-E4FF43A389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1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290045-3F6E-A68E-2DFB-59F6B577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2</a:t>
            </a:r>
            <a:br>
              <a:rPr lang="en-US"/>
            </a:br>
            <a:r>
              <a:rPr lang="en-US" sz="5600" i="1"/>
              <a:t>81-Year-Old Male</a:t>
            </a:r>
            <a:endParaRPr lang="en-US" sz="5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08F6D-7BC0-596C-37A3-CB392AA4C5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52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CA5B43-6E81-7527-81B3-0D87960B0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Common Risk Factors for VTE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2202F-91F2-BF4F-5989-7C6B27D221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7773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30B1CB-B576-D59D-A239-82F75DDC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Common Risk Factors for VTE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FA4D2-6A5C-0521-2961-5374EA1AB0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247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567B2D-FCA7-2B11-3BE0-1EAE802C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Common Risk Factors for VTE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F580E-4646-6F6B-14C3-47899707E7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069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6CA6B4-BD6E-1071-5BD3-70AC8FDD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Common Risk Factors for VTE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75296-3273-DE50-FFA6-9661AB8D4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0573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CAC78A-5356-AEA3-00B5-5C5BA760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Common Risk Factors for VTE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C0911-CCAB-EB62-A5BD-9A58F8536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204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A22BF3-AA19-310E-5EA9-97D1CC9F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400">
                <a:latin typeface="+mn-lt"/>
              </a:rPr>
              <a:t>There Are Common Risk Factors Between VTE And Bleeding </a:t>
            </a:r>
            <a:endParaRPr lang="fr-FR" sz="640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1F22A-D5ED-60E3-1E0D-2EC693D55E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413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1BD88D-1699-0503-18C2-30C801C4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cs typeface="Calibri" panose="020F0502020204030204" pitchFamily="34" charset="0"/>
              </a:rPr>
              <a:t>Hospitalization Is an Important Risk Factor </a:t>
            </a:r>
            <a:endParaRPr lang="en-GB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963EB-9604-0744-3118-B294795114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658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04460C-F0A6-F6C5-AF22-B11940FF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cs typeface="Calibri" panose="020F0502020204030204" pitchFamily="34" charset="0"/>
              </a:rPr>
              <a:t>Hospitalization Is an Important Risk Factor </a:t>
            </a:r>
            <a:endParaRPr lang="en-GB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422C7-3575-8515-0D26-72E15E444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57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7CC72E-4FA1-94C5-993C-0B9ACD92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Risk Is Not Confined to the Hospitalization Period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A71A5-BC2C-4298-C40E-6EBE8AA156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7100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3037A5-FDA7-5711-0B62-68E11A060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2944D-080C-B1CD-738C-CA31F4A604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1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589B56-BEC4-5809-84E9-10688AD0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2</a:t>
            </a:r>
            <a:br>
              <a:rPr lang="en-US"/>
            </a:br>
            <a:r>
              <a:rPr lang="en-US" sz="5600" i="1"/>
              <a:t>81-Year-Old Male</a:t>
            </a:r>
            <a:endParaRPr lang="en-US" sz="5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40094-39DD-34AB-43FE-9A39668367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5911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14B192-1A0B-259C-A229-A9CF7F923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7927F-7687-F318-02B8-850FE0BBB5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3152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05E8AE-AA1D-A4D1-6D87-8AAC00F6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/>
              <a:t>Practical Strategies to Apply VTE Risk Assessment in Hospitalized, Medically Ill Patients to Determine Need for Thromboprophylaxis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E49B6-9BF2-59CC-A363-C37720C258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3571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0EA5EB-39B2-2F13-5221-8D825903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Validated VTE Risk Assessment Models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C39A1-9137-257D-7705-4A21548F91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1328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A05CF0-7C06-F600-6DCE-AADA63B21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Validated VTE Risk Assessment Models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0C7B7-EED1-E5D6-A70E-F06C395615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6788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95E66E-94F1-AF49-6A48-31259622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Validated VTE Risk Assessment Models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B6EA5-004F-853B-4F9C-5A083F0F79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24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00F5F9-9439-DD20-A375-001D9BF78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Validated VTE Risk Assessment Models (cont)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7FF56-BA4F-892C-2AF9-78CEE59CE4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3612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463649-CB90-0FFE-DE72-FC3F2A549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Validated VTE Risk Assessment Models (cont)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1D3F2-6702-0F94-5C17-5E365DE874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9586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F2C11C-693E-9B72-603B-4D40C7DF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Individualized (Patient Level) Risk-Adapted Thromboprophylaxis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CE710-E1BA-2834-0F40-85627D4C65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9580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DD205C-6C96-0268-5997-539AF885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Individualized (Patient Level) Risk-Adapted Thromboprophylaxis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154CD-92B1-4D08-C58F-037F393221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884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D6F529-8746-DC7F-5C60-0F6D2437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Individualized (Patient Level) Risk-Adapted Thromboprophylaxis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ACA48-7FDC-388D-6275-7CAC59A6C1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BA4EF8-3580-2CBE-2FF7-9B7FEFCA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7200"/>
              <a:t>Case 2</a:t>
            </a:r>
            <a:br>
              <a:rPr lang="en-GB"/>
            </a:br>
            <a:r>
              <a:rPr lang="en-GB" sz="6200" i="1"/>
              <a:t>Key Questions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B0B9B-26E8-AC40-104F-6E79C6F667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3340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F9F009-09AF-A81B-CD28-0FA43C7A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Individualized (Patient Level) Risk-Adapted Thromboprophylaxis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6F0B6-261E-F7E9-CE91-3838AA5534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2531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B47AD5-1464-F7A3-5371-4C490F00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Electronic Alerts to Prevent VTE Among Hospitalized Patients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9878A-CDF8-942E-10DD-A690308E70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0638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2A6726-0339-97DD-D812-DACF5CBE9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Electronic Alerts to Prevent VTE Among Hospitalized Patients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94C7B-C8CF-2745-5042-9EE6F406FE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3940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479FDE-776A-B8DE-9FFB-978AAFFB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Electronic Alerts to Prevent VTE Among Hospitalized Patients (cont)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0BE23-DA90-21E1-5187-B31D1FA5FD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1238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50FAEE-D4E8-2DA7-754F-53C55D48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IMPROVE-DD Study Flow Chart: Cluster Randomization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C9FB3-FE63-7F50-9BFB-60EBDA2B7B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8185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D9EBC3-4658-AFBF-BBBA-5AB47F62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IMPROVE-DD Study Flow Chart: Cluster Randomization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E7CF2-A207-9A7C-6647-169562F43B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3366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C8ECC3-942B-FC53-E669-97C85E42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IMPROVE-DD Study Flow Chart: Cluster Randomization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62007-D734-6297-5CFE-311E538CD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2381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04FB59-7EF7-3C2B-6C49-F751F78A4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IMPROVE-DD Study Discharge VTE Risk Assessment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99774-CBA3-CD3B-B62C-C41F26EBE2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5075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256998-7702-7F9E-E896-6ED3F702C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IMPROVE-DD Study Discharge VTE Risk Assessment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2323C-B251-C5BF-7844-177AB9A2DA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9370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E7F8FC-D699-1209-B236-535788CA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30E85-4633-E67D-8598-911C3D540C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4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337BC3-6645-C05C-53E0-830138FE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Considerations When Prescribing Anticoagulation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AD25B-D732-24A5-643A-75DAE35059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2570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32EC83-22F0-8F44-72A4-DE46910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/>
              <a:t>Latest Data for Use of DOACs for VTE Prevention in Medically Ill Patients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F99CE-EA49-41FB-3C9B-E220A00398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3873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FE97B9-DB17-2571-B41C-DA232139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Appropriate Prophylaxis Reduces the Risk of VTE and Related Mortality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FF284-D117-6A6E-073E-539C50242B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4432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8C3198-656B-948D-A44A-1FE23261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Key Therapy Recommendations</a:t>
            </a:r>
            <a:endParaRPr lang="en-US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E8F0F-0960-6B68-339F-1710CD019A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6428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E75D05-B218-1CD8-013F-2D89E231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Individualized (Patient Level) Risk-Adapted Thromboprophylaxis in Medically Ill Patients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D7BE6-AD80-6876-C1ED-A14E5B227A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4583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438290-F15C-12C7-B941-5D73FDF58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Individualized (Patient Level) Risk-Adapted Thromboprophylaxis in Medically Ill Patients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43A44-1346-715D-0834-EDB227B5BA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1865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1295F5-6EC2-3EB9-6992-B121D59B9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Meta-Analysis of EDT in Medically Ill Patients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12507-C30D-02F8-882B-C05714999E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7826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51F8C2-CD89-F3EE-53CB-8AD1DD28A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Modified IMPROVE VTE Risk Score Plus Elevated D-Dimer Identifies High VTE Risk: Data From MAGELLAN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8F8AC-FF89-9CA6-D09C-50B12731AC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642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FCDAAC-8C38-487A-FF57-1BB96316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ISTH Major Bleeding (MAGELLAN Subpopulation-IMPROVE Subgroup, Safety)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C01E1-ADB2-F7F2-F82D-C3CB098BBA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8901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FBE1E4-4B8A-6D42-6297-FFA7DB76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Extended VTE in Medically Ill Patients</a:t>
            </a:r>
            <a:br>
              <a:rPr lang="en-US">
                <a:latin typeface="+mn-lt"/>
              </a:rPr>
            </a:br>
            <a:r>
              <a:rPr lang="en-US" sz="6400" i="1">
                <a:latin typeface="+mn-lt"/>
              </a:rPr>
              <a:t>Comparative Efficacy and Safety</a:t>
            </a:r>
            <a:endParaRPr lang="en-US" i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46B92-7159-7943-7985-5813A7565B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5871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0D7CEF-256D-BCAE-F891-42610539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FDA Approval of DOACs for VTE Prophylaxis in Medically Ill Patients</a:t>
            </a:r>
            <a:endParaRPr lang="en-US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01E85-2C52-CB66-0A2F-BF0439E3E4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3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32A8C0-6661-2389-D0A4-736B2B68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Should This Patient Receive Reduced Dosing of DOAC?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11F43-F562-BF2C-5642-E9E071A43F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1164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66A22E-504B-4FD6-04B6-8D35A71F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CCFB2-2048-DFD2-DEDB-AE15B14D3C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224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041B74-1389-772B-DDED-C5557FE8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8CE84-5CED-AC34-9BA7-892C739E9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9972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5F8EBD-7795-473A-E5E5-9309AD46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/>
              <a:t>Case Challenge to Walk Through Risk Assessment, Initiation of Thromboprophylaxis, and Considerations for Monitoring and Follow-Up </a:t>
            </a:r>
            <a:endParaRPr lang="en-US" sz="8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3E39A-0B58-781B-26B5-98F314E65E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798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5319F9-117A-708A-7CCF-BEB80517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+mn-lt"/>
              </a:rPr>
              <a:t>VTE Prevention: A Case-Based Perspective </a:t>
            </a:r>
            <a:endParaRPr lang="en-US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6901B-4508-5DB1-CDE9-8E6D0FCD5A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6580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C014F8-D7AF-5228-D0E4-88EB16107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+mn-lt"/>
              </a:rPr>
              <a:t>VTE Prevention: A Case-Based Perspective </a:t>
            </a:r>
            <a:endParaRPr lang="en-US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1F921-DE54-4523-E51E-73EA24AE9B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1493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C27100-9406-8B75-03A9-5A05E6DB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+mn-lt"/>
              </a:rPr>
              <a:t>VTE Prevention: A Case-Based Perspective </a:t>
            </a:r>
            <a:endParaRPr lang="en-US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8DB3A-1227-C284-C565-A8E9612338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6852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0CE0C8-09A3-1A7B-006D-A46063AA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+mn-lt"/>
              </a:rPr>
              <a:t>VTE Prevention: A Case-Based Perspective </a:t>
            </a:r>
            <a:endParaRPr lang="en-US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7D160-1423-AAAE-B1BD-6E92FA2A39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5179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194083-E63C-ED94-8D9C-81D6F5C0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+mn-lt"/>
              </a:rPr>
              <a:t>VTE Prevention: A Case-Based Perspective </a:t>
            </a:r>
            <a:endParaRPr lang="en-US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A752E-97DD-5320-74D5-0ECFFBC16F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1913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F521E8-2860-DD97-4BB6-9D70CA53C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+mn-lt"/>
              </a:rPr>
              <a:t>VTE Prevention: A Case-Based Perspective </a:t>
            </a:r>
            <a:endParaRPr lang="en-US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977F0-715A-5DE2-9281-ABE2677DA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3402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712C5A-6D33-8358-FEDD-5BEDA936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656E2-1DB0-5C5A-1F26-3FB001D723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5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02EC12-97B9-FDC7-698B-097397A6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Should This Patient Receive Reduced Dosing of DOAC?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739B4-EAE9-08FC-DBF9-5F58225DAC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3744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590D13-C0BD-87B7-76C0-7ECE43F3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84D24-256F-5CC9-C79D-A3CD63B8C0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783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844B6F-FF80-9EA5-E447-10002344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91462-C918-302A-EF1B-25196D8354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7278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E1CCE9-046E-D2A1-A8B8-1506DF32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04A6C-314B-F5E3-8983-209AFA289E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9971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A743BB-DF86-D260-8152-16A70CD1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Approaches to VTE Prevention in Hospitalized, Medically Ill Patients</a:t>
            </a:r>
            <a:br>
              <a:rPr lang="en-US" sz="10800"/>
            </a:br>
            <a:r>
              <a:rPr lang="en-US" sz="8800">
                <a:solidFill>
                  <a:schemeClr val="accent4">
                    <a:lumMod val="40000"/>
                    <a:lumOff val="60000"/>
                  </a:schemeClr>
                </a:solidFill>
              </a:rPr>
              <a:t>Conclusion</a:t>
            </a:r>
            <a:endParaRPr lang="en-US" sz="10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E20BCB-1078-7505-7CC7-BA6DB2BB2A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503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EDDF7B-DCF5-DFC5-B9BC-9920C1CB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177FE-ACCD-953A-E263-A09385639A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4228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EB76E1-83BB-C700-E194-5E527EBA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F3542-FC82-BB90-DA08-468C27BD72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4791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C3CB1D-5E63-1C7A-E65C-32F7BB106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18CB5-442B-C6B7-4A85-254198BB8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5573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F15742-7F78-A0BE-015D-8D321355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594E7-E5AC-CC13-20FF-950F2E5DF3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208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805D17-2F80-B2A1-9E90-5F43EC75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At the End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0B3CE-48EF-098C-28A1-CDD5D76C47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5179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614F79-1FA0-77F3-6175-6AE25F56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A230E-BE0A-E568-48DD-A7FADEBBB9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20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E175B4-85E5-145F-8D56-7609E278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ACC/AHA/ACCP/HRS Recommendations for Antithrombotic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0B2BD-0E67-114A-3DB9-5DAB3733AF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5163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ABC5F6-A3C7-DDCC-B452-377F6C08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790F3-9BAB-557C-C3EC-FB71FE4AC6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3692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4426E7-DF44-0F00-097A-6CBEFFCD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Ventricle Heart and the Fontan Procedure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9F426-3CD3-63D7-24C5-3C7C1238C3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169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2E1DAE-B570-DC96-555D-6BE738D6A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Various Techniques of Fontan Procedure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E8DAE-60D0-F75B-DE82-53A9C1FA86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9098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37E8BF-0B6B-E231-42A8-48568EEC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Post-Fontan Complications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5B05B-97FB-5512-B472-BBA29A8772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594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12EEF7-3B79-18EE-CC93-605FB3A89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Post-Fontan Complications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FDE25-95C9-1E13-873C-431E10B973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754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32979B-E5CE-FFFA-8FF0-DDFBFCDF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Prevalence of Thrombosis and Use of Thromboprophylaxis</a:t>
            </a:r>
            <a:br>
              <a:rPr lang="en-US"/>
            </a:br>
            <a:r>
              <a:rPr lang="en-US" sz="6200" i="1"/>
              <a:t>Two Cross-Sectional Studies in Pediatric Single Ventricle Patients*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FE95B-E0DF-B817-3693-D39F1D3626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988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A66E0E-98B9-3312-897B-FA38C20BE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Prevalence of Thrombosis and Use of Thromboprophylaxis</a:t>
            </a:r>
            <a:br>
              <a:rPr lang="en-US"/>
            </a:br>
            <a:r>
              <a:rPr lang="en-US" sz="6200" i="1"/>
              <a:t>Two</a:t>
            </a:r>
            <a:r>
              <a:rPr lang="en-US" sz="6200"/>
              <a:t> </a:t>
            </a:r>
            <a:r>
              <a:rPr lang="en-US" sz="6200" i="1"/>
              <a:t>Cross-Sectional Studies in Pediatric Single Ventricle Patients*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CECFF-58BB-AF90-9AD0-3A07D63E26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5942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786936-35A7-3BA6-83D7-E93B93D71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Prevalence of Thrombosis and Use of Thromboprophylaxis</a:t>
            </a:r>
            <a:br>
              <a:rPr lang="en-US"/>
            </a:br>
            <a:r>
              <a:rPr lang="en-US" sz="6200" i="1"/>
              <a:t>Two</a:t>
            </a:r>
            <a:r>
              <a:rPr lang="en-US" sz="6200"/>
              <a:t> </a:t>
            </a:r>
            <a:r>
              <a:rPr lang="en-US" sz="6200" i="1"/>
              <a:t>Cross-Sectional Studies in Pediatric Single Ventricle Patients*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364CC-61BB-8CB2-DE92-1EF294F760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8646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E9E36-149C-7168-2399-9EA48BB36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Prevalence of Thrombosis and Use of Thromboprophylaxis (cont)</a:t>
            </a:r>
            <a:br>
              <a:rPr lang="en-US"/>
            </a:br>
            <a:r>
              <a:rPr lang="en-US" sz="6200" i="1"/>
              <a:t>Freedom From Thrombotic Complications Post-Fontan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4F8C2-BCDB-F00B-881E-043A0BA477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7297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F76DE0-FE2A-F66D-ECD4-C045B5FA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Prevalence of Thrombosis and Use of Thromboprophylaxis (cont)</a:t>
            </a:r>
            <a:br>
              <a:rPr lang="en-US"/>
            </a:br>
            <a:r>
              <a:rPr lang="en-US" sz="6200" i="1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1A43C-49AA-A5A7-252D-63FB6270F4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87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9CC2BD-B4D8-1B9A-8CEB-D4BCA509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Atrial Fibrillation Is Common in Clinical Practice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25CEC-9EDF-30F4-7EBB-0E93D508FB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3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4D283D-57B2-56B8-4CD8-9AD17445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DOACs Significantly Reduce Hemorrhagic Stroke and All-Cause Mortality vs Warfarin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379C4-83E1-3A2B-CA24-5FDBD061E2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7994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C5F940-0531-76D2-71CB-B45CE1E5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RCT of ASA vs Warfarin Post-Fontan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633DC-5811-9913-A99F-65929FC37B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364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D1F9C7-0C8C-FA96-B305-07DE8AD4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RCT of ASA vs Warfarin Post-Fontan</a:t>
            </a:r>
            <a:br>
              <a:rPr lang="en-US"/>
            </a:br>
            <a:r>
              <a:rPr lang="en-US" sz="6200" i="1"/>
              <a:t>Secondary Analysis</a:t>
            </a:r>
            <a:endParaRPr lang="en-US" sz="8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BEAAF-D715-639A-7733-BFF9BEF72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0008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64840F-A7E2-C097-A8ED-FC289706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RCT of ASA vs Warfarin Post-Fontan (cont)</a:t>
            </a:r>
            <a:br>
              <a:rPr lang="en-US"/>
            </a:br>
            <a:r>
              <a:rPr lang="en-US" sz="6200" i="1"/>
              <a:t>Secondary Analysis</a:t>
            </a:r>
            <a:endParaRPr lang="en-US" sz="8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B7888-CA86-A020-96C5-BB8510E307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2823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6F33D2-9924-7495-02CE-1E20C4DAE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RCT of ASA vs Warfarin Post-Fontan (cont)</a:t>
            </a:r>
            <a:br>
              <a:rPr lang="en-US"/>
            </a:br>
            <a:r>
              <a:rPr lang="en-US" sz="6200" i="1"/>
              <a:t>Secondary Analysis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DFE45-1C12-6E20-2446-37A569BF75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6128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126988-E705-D457-062A-7C9FE11F7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Thromboprophylaxis Strategies for Fontan Patients</a:t>
            </a:r>
            <a:br>
              <a:rPr lang="en-GB"/>
            </a:br>
            <a:r>
              <a:rPr lang="en-GB" sz="6200" i="1"/>
              <a:t>Mechanisms and Concerns in Children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04D2F-E2C8-525E-5B8F-478F68D7F8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197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3FEB06-98F2-8A68-9097-B1A6F4AB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Thromboprophylaxis Strategies for Fontan Patients</a:t>
            </a:r>
            <a:br>
              <a:rPr lang="en-GB"/>
            </a:br>
            <a:r>
              <a:rPr lang="en-GB" sz="6200" i="1"/>
              <a:t>Mechanisms and Concerns in Children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18243-1D2F-A071-0559-399018258A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1515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D9B4B8-3BDB-609C-C569-E3B1C9F9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Thromboprophylaxis Strategies for Fontan Patients</a:t>
            </a:r>
            <a:br>
              <a:rPr lang="en-GB"/>
            </a:br>
            <a:r>
              <a:rPr lang="en-GB" sz="6200" i="1"/>
              <a:t>Mechanisms and Concerns in Children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596E2-0EE2-5D2D-2D07-53D15BA923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2213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5641EB-53EE-0BC2-A1A2-FD26D1AA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Thromboprophylaxis Strategies for Fontan Patients</a:t>
            </a:r>
            <a:br>
              <a:rPr lang="en-GB"/>
            </a:br>
            <a:r>
              <a:rPr lang="en-GB" sz="6200" i="1"/>
              <a:t>Mechanisms and Concerns in Children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B893-D833-C41B-278E-607293D041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1256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6E8347-5298-B91A-5664-D46E6E19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UNIVERSE Study - </a:t>
            </a:r>
            <a:r>
              <a:rPr lang="en-US" sz="7200"/>
              <a:t>Rivaroxaban vs ASA Post-Fontan</a:t>
            </a:r>
            <a:br>
              <a:rPr lang="en-US" sz="7200" i="1"/>
            </a:br>
            <a:r>
              <a:rPr lang="en-US" sz="6200" i="1"/>
              <a:t>2-Part Study Design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64085-C8AA-9142-AC5C-E974781B27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353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B62BC9-3467-4EF1-7317-BF24E0D7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UNIVERSE Study - </a:t>
            </a:r>
            <a:r>
              <a:rPr lang="en-US" sz="7200"/>
              <a:t>Rivaroxaban vs ASA Post-Fontan</a:t>
            </a:r>
            <a:br>
              <a:rPr lang="en-US"/>
            </a:br>
            <a:r>
              <a:rPr lang="en-US" sz="6200" i="1"/>
              <a:t>Dosing Scheme for Rivaroxaban Oral Suspension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257E9-A894-A890-A467-51C0E175C5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76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EE9F7A-D424-12C2-93A0-CA1E44F2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Addressing Stroke 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7A72F-A0CB-FBAF-AD38-FBB9B7424E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093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600DEC-492D-6E3C-D71B-CB35B9EF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UNIVERSE Study - </a:t>
            </a:r>
            <a:r>
              <a:rPr lang="en-US" sz="7200"/>
              <a:t>Rivaroxaban vs ASA Post-Fontan </a:t>
            </a:r>
            <a:br>
              <a:rPr lang="en-US" sz="7200"/>
            </a:br>
            <a:r>
              <a:rPr lang="en-US" sz="6200" i="1"/>
              <a:t>Efficacy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C22BF-CDD9-36F3-AFA6-9A469CEA13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5041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778265-493C-F36B-D520-68B21A6E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UNIVERSE Study - </a:t>
            </a:r>
            <a:r>
              <a:rPr lang="en-US" sz="7200"/>
              <a:t>Rivaroxaban vs ASA Post-Fontan</a:t>
            </a:r>
            <a:br>
              <a:rPr lang="en-US" sz="7200" i="1"/>
            </a:br>
            <a:r>
              <a:rPr lang="en-US" sz="6200" i="1"/>
              <a:t>Safety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7EE98-FE2A-B39D-13C7-C8AC39A031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0063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D79F35-1DC8-3A24-0F7C-6D2614DB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UNIVERSE Study - Rivaroxaban vs ASA Post-Fontan</a:t>
            </a:r>
            <a:br>
              <a:rPr lang="en-US"/>
            </a:br>
            <a:r>
              <a:rPr lang="en-US" sz="6200" i="1"/>
              <a:t>Summary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E0D09-5F8D-E37D-3700-CCAFA494C8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9829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645A46-27A3-8CA3-21A9-7F4771BB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Considerations in the Pediatric Population</a:t>
            </a:r>
            <a:endParaRPr lang="en-US" i="1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D4AF0-A2D3-4090-038A-49DB674949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4843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DD0A4B-92A8-C4DF-B410-7ED2A91D4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in Gaining Clinical Evidence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AF25-AE87-B9B8-8D35-B0435CC649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8817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B45588-9930-DDD6-7A25-ECF8F75F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Post-Fontan Thromboprophylaxis Recommendations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D45A9-FA6F-63FE-04B0-0A01670130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457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D1D8A8-C018-7C95-C94D-4DA89270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FDA Indication for Rivaroxaban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CCE1D-1453-B2CB-9981-26FB8E3857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5992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82894E-1616-7372-E059-2DDE7052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Coagulation and Anticoagulation in Fontan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05002-0F84-0616-C7AD-AEC776D105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1645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57FB44-D645-4BCF-68DA-A5348E0F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Coagulation and Anticoagulation in Fontan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BC39F-D357-82EF-B9F4-5B55121F04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4521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533D15-91E1-2573-E405-949B3E0E2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Implications for the Care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7D090-97D6-5B97-927B-46ADE77F8C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01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AF841C-2371-FF4A-A808-0750612C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You Reduce Bleeding?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59F24-EEAB-FA59-00AD-B5759EA819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37684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7801DF-4947-7425-D65A-EAD09F458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Multidisciplinary Fontan Clinic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257B9-7E1B-D1F6-02E8-CB44836CD6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8573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082A4A-A84C-2BDA-163A-0C628D9B2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C5352-98A4-E122-DEBB-D1EE969BE5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8844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433809-6A4E-9666-E56A-0562DA84D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6DF6C-3A34-344C-115D-B64DC0E9BC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7945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A416CF-2E18-611C-66D2-781C694E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7524D-D0D9-2715-830D-9B6376096F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5055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6A86AB-48E7-C9FA-2BA8-4DD36FD4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A4E4F-96F6-8374-DDB4-BCACC6336D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0292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E1F707-851B-3E0C-C4D7-F1C5DFAAC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Practical Management of VTE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2F3BF-2423-33C3-77EA-0B09763A0D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024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2FD34A-2272-5B30-C284-8C55E100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Epidemiology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B1D29-D244-87BF-EA69-6774C71B3E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8692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E4D944-CBB6-AD0C-E68D-9376263E4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Trends in VTE Diagnosis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3466E-0FC1-9A33-44A4-B9571FFD36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665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842D12-EB05-BE6F-5F78-E538E037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Duration of Treatment: Framework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DB1FB-6A07-6CA5-7D12-EDE5E06F9E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8215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E0E7EC-1A24-A04C-2C97-27A301D3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Provoking Risk Factors for VTE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16E0A-7822-F38F-BA23-EB87A0C7A1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6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D26237-E07C-09D7-E0AD-F5C05A2A0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/>
              <a:t>Tips for Your Patients to Avoid Falling/Bleeding</a:t>
            </a:r>
            <a:br>
              <a:rPr lang="en-US"/>
            </a:br>
            <a:r>
              <a:rPr lang="en-US" i="1"/>
              <a:t>Expert Perspectives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E4789-BC03-8B1C-5F11-470147C260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4465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1FC191-6A89-4767-EBEC-42A340C9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Provoking Risk Factors for VTE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9CC15-FDC5-796D-9B64-4095B67244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446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85BF9B-E723-B36C-8635-BD944B9F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Net Clinical Benefit of Ongoing 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325C7-2CFC-A8BB-F8B1-4C19601192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9295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3D9F1C-734A-ED8C-32CC-BBE649D4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Net Clinical Benefit of Ongoing 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FAB53-3EA2-D0BC-B58F-60F271598D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8234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542E4B-43DB-A49F-752A-0A688A95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Threshold to Continue Treatment?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908C2-1DA2-ED42-7B0E-908037C574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3614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8C99FD-7321-829F-AA93-3E6C3AA5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Threshold to Continue Treatment?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53579-845D-E117-EA7D-2CDAEA1D8C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790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D9D42D-F428-8F62-29A5-44AD13B7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Extended Treatment Recommendations</a:t>
            </a:r>
            <a:br>
              <a:rPr lang="en-CA"/>
            </a:br>
            <a:r>
              <a:rPr lang="en-CA" sz="6200" i="1"/>
              <a:t>After Completing Primary Treatment</a:t>
            </a:r>
            <a:endParaRPr lang="en-CA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82A4-360B-EB28-ABB5-7970CD1E0A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87351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936B81-ED99-8CBC-2440-A3088A44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Step-Down Dosing for Long-Term Anticoagulation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8FBA4-166B-BB2D-082D-31755CEE13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1899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6C1C81-1599-08D2-34A4-3282D752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Step-Down Dosing for Long-Term Anticoagulation</a:t>
            </a:r>
            <a:br>
              <a:rPr lang="en-US"/>
            </a:br>
            <a:r>
              <a:rPr lang="en-US" sz="6200" i="1"/>
              <a:t>Clinical Trial Data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F3296-5666-1B7D-9A38-192402665C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7178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CA8DBF-2F08-09EA-7468-6B16C046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Guidelines on Step-Down Dosing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A0429-E84B-13FA-023B-62AF50E148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6224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0728C7-BE5B-947E-26A8-D26C4F23C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VTE Management in Special Populations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2FD7EE-4E21-8747-DE06-E44BD4A145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0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885596-81E6-D67C-2AA0-3270EE496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/>
              <a:t>Tips for Clinicians When Treating With Anticoagulant</a:t>
            </a:r>
            <a:br>
              <a:rPr lang="en-US"/>
            </a:br>
            <a:r>
              <a:rPr lang="en-US" i="1"/>
              <a:t>Expert Perspectives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A962F-D519-2A72-1E5B-7382190824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3774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2F9D88-FE43-5F66-370F-D8A883E20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VTE Management in Obesity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3C108-03CC-12B4-9C50-A783B6A6D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9386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726052-789B-ACD4-184C-3030ED7C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600"/>
              <a:t>Efficacy and Safety Outcomes in VTE Treatment Clinical Studies Comparing DOACs With VKA/LMWH in Patients With Obesity</a:t>
            </a:r>
            <a:endParaRPr lang="en-US" sz="5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EB0D5-CEA1-D57C-C0E2-6DDCDEA8C8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3158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CF535E-2E2B-48F2-F532-6ECBDEC4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Guidance on Anticoagulation in Obesity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B131C-D307-6D9B-6E62-B56DB03C6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4649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C67E9B-8D95-6D80-A2F3-BAE4FF1A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/>
              <a:t>International Society on Thrombosis and Hemostasis </a:t>
            </a:r>
            <a:r>
              <a:rPr lang="en-US"/>
              <a:t>(ISTH) </a:t>
            </a:r>
            <a:r>
              <a:rPr lang="en-US" sz="5800" i="1"/>
              <a:t>Updated Guidance Statements on VTE Management in Obesity</a:t>
            </a:r>
            <a:endParaRPr lang="en-US" sz="5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3EB9F-BB05-250E-4C0C-89A26DA0BC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8895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64FF8C-FD1F-45D3-08CD-D7C34296E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VTE Management in Kidney Failure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E0284-2080-DCF8-3F9E-A02B3A2F18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111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45F82D-6F6F-70EB-DADE-CE71B969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VTE Management in Kidney Failure</a:t>
            </a:r>
            <a:br>
              <a:rPr lang="en-GB"/>
            </a:br>
            <a:r>
              <a:rPr lang="en-GB" sz="6200" i="1"/>
              <a:t>Canadian Perspective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EA2AC-0ECB-B8BE-091B-CC7CFB1310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6445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3D7C6A-1CD7-AE5B-F956-9F08D93E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VTE Management in Kidney Failure</a:t>
            </a:r>
            <a:br>
              <a:rPr lang="en-GB"/>
            </a:br>
            <a:r>
              <a:rPr lang="en-GB" sz="6200" i="1"/>
              <a:t>United States Perspective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2C6A4-3337-BDA9-32E4-D880583025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8420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745944-B1D5-4269-A851-4345C74E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Effectiveness and Safety of Apixaban vs Warfarin in Patients With VTE and CKD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3EB13-EC55-57BB-C644-B34B43FC78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56204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700A15-9AAC-507D-1E82-8A531A58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Effectiveness and Safety of Apixaban vs Warfarin in Patients With VTE and CKD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E91E2-B88E-1246-9FAE-402CF67698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2478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7C8B27-41DC-279B-5964-8EDA76EF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Cancer-Associated VTE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9669E-FD7F-2ECC-9288-860DC98B16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6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3BE137-8BD7-D7AA-4DF1-30DD86A0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Algorithm for Drug Therapy for Maintenance of Sinus Rhythm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94D66-D04F-B482-E523-BD1EBA4343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9118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FCB996-B62F-278D-BA76-A22031A3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Cancer-Associated VTE Management</a:t>
            </a:r>
            <a:br>
              <a:rPr lang="en-GB"/>
            </a:br>
            <a:r>
              <a:rPr lang="en-GB" sz="6200" i="1"/>
              <a:t>Expert Perspectives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B7C0B-84B7-6A08-4A3C-BB2FD89606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683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5826D0-8313-A5AD-9E54-55DC0483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Extended Anticoagulant Treatment With Full- or Reduced-Dose Apixaban in Patients With Cancer-Associated VTE (API-CAT)</a:t>
            </a:r>
            <a:endParaRPr lang="en-US" sz="6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DA2F5-BEAA-0567-1EAA-772454973E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2338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E84EB8-7E60-5BC6-494D-C0A0C55D5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Antiphospholipid Syndrome-Associated VTE</a:t>
            </a:r>
            <a:br>
              <a:rPr lang="en-US"/>
            </a:br>
            <a:r>
              <a:rPr lang="en-US" sz="6200" i="1"/>
              <a:t>Several Trials Investigating VKA vs DOAC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56AEA-DA8B-9AC3-883C-151633504F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6118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B7A9B0-2B3B-71A5-5FEF-8EEBA0B24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Antiphospholipid Syndrome-Associated VTE Case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97731-E82E-4DF2-8E46-197F92C2B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960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6E71CF-DC51-4BBF-0FDA-CD0FFEBE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Antiphospholipid Syndrome-Associated VTE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6F4FC-ADD5-6AD1-05C3-F8F011F7A9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399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F3B787-DE94-5605-8671-A6829A26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Commentary on APS-Associated VTE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7C4C24-49C7-AAC2-A6EA-A5DE769312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382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0AF406-E0FA-7B89-5BED-7DB1DA79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Take-Home Points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9D3E3-0436-E3F3-3D40-FB4AD45174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7931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C525E7-4DFD-E1C7-F6AC-26047657C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C6531-CEFF-1C51-0060-11B398F6B1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4497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7FBE49-651A-D397-EA60-1E0327D1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DA8C6-15AF-7FA9-3066-B1D42E2F3D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2029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F5428A-CABB-27AA-FD20-BC3E7958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11AE4-97F7-58C5-42EF-F4805CDE5C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99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C78936-25F1-BCC6-52FF-7A896066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and Clinical Considerations for Choosing Between Rhythm Control and Rate Control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60DA5-9BA3-724C-989E-0A6A49A7D5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2144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145E32-CDBD-B64B-35BB-D66BFEB70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C3876-A710-D0A7-6993-590C2EDB86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70305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968345-6EF2-6F22-B14F-E3F11A30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080FE-9B36-6F02-D1F1-DBB1C045EE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3540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30880E-C0DD-E205-4F47-FF6249B5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00D1-5180-B262-A61E-D096BED15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4698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9BBABE-C634-5F9F-789C-9676215F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75DEF-4D69-D41C-E8F1-8DD873B449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10364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88A24E-5789-634A-86A9-FF4E8047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A5D73-EC90-5C51-41CA-3ECA72A2DB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6023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A08E18-8312-2D9A-809F-09F8075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3DEC6-5EC7-2BAF-E5EB-02DF1CA510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300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1A4B19-248D-D4CD-1F19-04DD8DC7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751E0-88BE-E5EC-66FC-9062E7D5D3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03442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D5335D-9E3C-6373-DF01-FACB54A2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9399E-A708-BD73-4FD7-4E960E68EA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37400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448EE9-7948-7794-19EB-06712D17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11222-B640-D2CA-D57F-BD17D86EA7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35157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15ABE0-9CEB-4FE8-7A5B-EE7A6B55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1FADE-8655-1D2A-15BD-562D52350B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8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5461DE-3929-2FEF-D77E-81FE294F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2 Conclusion</a:t>
            </a:r>
            <a:br>
              <a:rPr lang="en-US"/>
            </a:br>
            <a:r>
              <a:rPr lang="en-US" sz="5600" i="1"/>
              <a:t>81-Year-Old Male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9692E-44D4-BB08-A75D-69D57AC2BC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82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69D18B-52D5-3B33-DE99-B4100E42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29B9C-5525-CF25-55FD-F7B9DE569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140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50C7EC-14A2-C3EC-7BB6-DFE3619D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D6C55-A496-4930-E623-E3B6904A82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835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F964BB-BBF1-4741-A966-621B33CC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AF171-839E-C1DC-9ADE-659219839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97174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A57230-6CEF-FF48-6F97-7E4BED4E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VTE Prevention in the Hospital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9769A-F9CA-C4F9-7786-91CBC6FF55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1997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36DAB1-3135-39B1-1D74-F722A9AA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9E895-AF90-E9BF-8894-E7DDE58D58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706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6779FC-8F6D-F24A-0E8A-41BB0E91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of VTE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2B860-F098-228D-73DE-1DCD924427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57014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2FF856-13E7-294F-F48B-AC60201C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at High Risk for VTE?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2DF71-5A73-0F22-1AB6-866C03B56C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9985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65B311-42BE-110D-4E39-4D449508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Incorporating the Use of Assessment Tools in the Hospital Setting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19286-D323-2C08-6F0E-9789A1094E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8092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3A9655-FE30-7061-6164-56E741D0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Tool to Use?</a:t>
            </a:r>
            <a:br>
              <a:rPr lang="en-US"/>
            </a:br>
            <a:r>
              <a:rPr lang="en-US" sz="6400" i="1"/>
              <a:t>Common Elements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A10A4-70CC-61B4-799A-FF5C757AE8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03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FEC053-7C6F-543F-D2EE-F979555A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 Bleeding Risk Score Calculator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552BE-9916-5B65-0E98-1C79B6B2BC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61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D7BFDF-05CF-5F12-609C-766DAEF0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926AE-F031-7BD5-3E1D-A4C42DAB7C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19871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F7F373-CC5B-32F8-7AC7-7C896D6B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Systemwide Approach to VTE Risk </a:t>
            </a:r>
            <a:br>
              <a:rPr lang="en-US"/>
            </a:br>
            <a:r>
              <a:rPr lang="en-US" sz="6400" i="1"/>
              <a:t>Assessment and Prophylaxis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E17B8-0E38-9870-3EFC-CB31062038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287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795A94-5353-E705-F56F-6699853C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Treatments for Prophylaxis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7A7AA-4FF8-9193-DAAF-B3D2343430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019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52A3F0-94D8-BA7B-FCE1-1E72343BE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Strategies Are Shifting…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6EDFF-739D-7A6E-E2F6-D3DF23DDEA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61819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26F4D9-721E-3ABE-6637-9BDFCB77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APEX Trial: Design </a:t>
            </a:r>
            <a:br>
              <a:rPr lang="en-US"/>
            </a:br>
            <a:r>
              <a:rPr lang="en-US" sz="6400" i="1"/>
              <a:t>Betrixaban vs Enoxaparin</a:t>
            </a:r>
            <a:endParaRPr lang="en-US" sz="6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DDCA4-0699-B304-CBBD-D7D9C706C5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14859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B2F88A-7785-7D33-22EC-F8A07829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APEX Trial</a:t>
            </a:r>
            <a:br>
              <a:rPr lang="en-US"/>
            </a:br>
            <a:r>
              <a:rPr lang="en-US" sz="6400" i="1"/>
              <a:t>Primary Efficacy End Point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E2E47-85EF-A4F1-86EE-5368C48720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77137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DA8609-F296-79E1-EC15-1860205C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APEX Trial</a:t>
            </a:r>
            <a:br>
              <a:rPr lang="en-US"/>
            </a:br>
            <a:r>
              <a:rPr lang="en-US" sz="6400" i="1"/>
              <a:t>Fatal Bleeding and ICH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4E169-B4F9-D648-088F-286EA41808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36933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5E8B4B-862A-3404-6BAD-54BCB5C26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400"/>
              <a:t>MAGELLAN Trial: Primary Efficacy Outcome Events</a:t>
            </a:r>
            <a:endParaRPr lang="en-US" sz="6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EF0BD-0C87-7210-525E-978FA2AA4C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8636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2D63D9-6943-9F9A-1CF3-150EA8A9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MARINER Trial: Study Design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1A848-F3C3-2590-ADEF-BB2F631CF5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16453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6DFB39-90B9-0286-480D-DD7204B3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MARINER Trial</a:t>
            </a:r>
            <a:br>
              <a:rPr lang="en-US"/>
            </a:br>
            <a:r>
              <a:rPr lang="en-US" sz="6400" i="1"/>
              <a:t>Primary Efficacy Endpoint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6CFB2-D22F-2017-D4EF-68D189FEC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1503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CAE2BA-A95F-18D8-7A13-1F80220A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MARINER Trial</a:t>
            </a:r>
            <a:br>
              <a:rPr lang="en-US" altLang="en-US"/>
            </a:br>
            <a:r>
              <a:rPr lang="en-US" altLang="en-US" sz="6400" i="1"/>
              <a:t>Symptomatic VTE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73585-714B-70C6-D606-0E4E6A0F50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00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165EC5-53C3-633F-97F4-E33E1742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86522-6A5C-C9BE-7737-EDDF606EB4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3438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3AAE4C-CED9-B485-2CE5-42431E16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MARINER Trial</a:t>
            </a:r>
            <a:br>
              <a:rPr lang="en-US" altLang="en-US"/>
            </a:br>
            <a:r>
              <a:rPr lang="en-US" altLang="en-US" sz="6400" i="1"/>
              <a:t>Bleeding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A42FB-3575-75B4-C5AB-380E79050A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86314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72CA83-E2BF-A53B-591C-C9A41682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400"/>
              <a:t>Risk-Benefit in Patients With Renal Insufficiency</a:t>
            </a:r>
            <a:endParaRPr lang="en-US" sz="6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CCC0C-284C-6D02-BDBA-0FEEC62363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14134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9DD37D-7D14-46AF-6A78-4F3F47FB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Safety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C55F5-273C-0A66-8D3A-6D8933BA1C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464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74E69D-18D9-9F81-CF17-DDA3D7C74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2013 IUA Guidelines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02F92-79AF-7DD3-C9B1-B0B01E2C6F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40957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E516B7-E414-A282-8668-9BCFBB7B5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Perspective Moving Forward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09155-6472-C3C0-08BC-8A6F627AC3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00228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13BB97-F254-CB70-62F1-0BE42DE4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64FAD-314E-B577-A880-704910AD44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26453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931989-CB3F-87CC-1E60-21FB3336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DCD34-731D-B212-53B6-A7CB5F3D4E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98422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57B5E8-2A1F-DEE2-4EAA-9800F4316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16367-F8A4-8335-BFA7-200865E3B8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50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006DDE-B9B4-7BBF-D19B-9EEC8E01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Abbreviations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BE00C-52F1-146A-A5F5-C93F36196F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91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298CAA-13E4-C466-CBE0-C9A0B4FA8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AF Prevalence by Social Demographic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DB972-6146-AEBC-DFB0-0A15B6D42E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9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FF76A1-9A0C-33AD-7F25-3A2C3A79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DC6D1-ECA2-DA19-A0D3-226315D7E6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43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969E80-9747-D16D-91C0-E3D0EF54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942DA-6CF9-6E4A-28EE-20F12E125A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3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4DA833-E0B9-28F9-5FF7-EB5FF9E0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CAD and PAD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CDB4D-E62F-1231-E092-0B0D078FCB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55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566770-08DA-5119-20C4-D96A533B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Disparities in Care/Outcomes for Racial/Ethnic Minority Patients With or at Risk of CAD/PAD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ACA51-1746-F6E0-C081-534EC44424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F6AFC3-F946-08A3-1169-D08AC05A9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CAD: Worse Outcomes in Black Than in White Patients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FAB72-D4CC-E707-EF29-699DF1C5E6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73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F6778D-8D60-BABA-6619-C71B549B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+mj-lt"/>
              </a:rPr>
              <a:t>Racial Disparities in PAD Prevalence</a:t>
            </a:r>
            <a:endParaRPr lang="en-US" alt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F76D0-8CCC-4EED-6CF8-98B11A3DBF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57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B8C471-2572-2893-204A-82C69CC4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Disparities in Care/Outcomes for Racial/Ethnic Minority Americans With or at Risk of CAD/PAD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63A85-AD59-6359-CE35-15C0B34D31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04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4BE99D-C36C-E60F-9511-98189F3D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CAD/PAD Risk Factors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08160-8DCA-0F6C-6E35-9E6C25091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0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AA2501-DAC3-8B54-0000-BA1582803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Contributing to Racial Disparities in Health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40DB2-35FA-F1E7-3790-DE70CA7266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94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837FF3-E741-6487-3DB8-EDCD2536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PAD Awareness Scores in Barbershop Screening Program</a:t>
            </a:r>
            <a:br>
              <a:rPr lang="en-US"/>
            </a:br>
            <a:r>
              <a:rPr lang="en-US"/>
              <a:t>Impact of Patient Education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4080E-69B0-BD01-7D25-D6A118CD77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22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474E7E-2978-3697-1A71-10B4DB78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Prevalence of AF Among Medicare Beneficiaries</a:t>
            </a:r>
            <a:br>
              <a:rPr lang="en-US"/>
            </a:br>
            <a:r>
              <a:rPr lang="en-US" sz="5600" i="1"/>
              <a:t>1993-2007</a:t>
            </a:r>
            <a:endParaRPr lang="en-US" sz="5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5A870-BCB7-F755-3145-9144D1D3EC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19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BF8371-5732-CC7A-A057-3525D3EF0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PAD Awareness Scores in Barbershop Screening Program</a:t>
            </a:r>
            <a:br>
              <a:rPr lang="en-US">
                <a:latin typeface="+mj-lt"/>
              </a:rPr>
            </a:br>
            <a:r>
              <a:rPr lang="en-US" sz="6200" i="1">
                <a:latin typeface="+mj-lt"/>
              </a:rPr>
              <a:t>Impact of Education Level</a:t>
            </a:r>
            <a:endParaRPr lang="en-US" sz="6200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4B7F2-875B-9676-5680-5701E211C1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1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1FBA48-3E9A-A0DE-8B30-4055F09B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+mj-lt"/>
              </a:rPr>
              <a:t>Geographic Disparities (Amputations)</a:t>
            </a:r>
            <a:endParaRPr lang="en-US" alt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CA90C-4580-3F66-A8EA-87FEE673C6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85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0789E1-7DAF-9636-9CEA-A7CED50B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SDOH Contribute to Health Disparities and Inequities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0BBA0-EE74-2859-CDC2-948A050C26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79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3B4323-4E9F-CBBA-C449-F5CA9DB0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Racial/Ethnic Disparities in CHD Management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DCA50-183E-5616-7B0D-D263655318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57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3991EA-A02D-FD21-1BF8-C4626BBF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Racial/Ethnic Disparities in CHD Management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99995-E559-65A1-B4D8-1C8F0B94F2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5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E0D077-A587-AA21-834F-25C41126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GOULD Registry Analysis</a:t>
            </a:r>
            <a:br>
              <a:rPr lang="en-US">
                <a:latin typeface="+mj-lt"/>
              </a:rPr>
            </a:br>
            <a:r>
              <a:rPr lang="en-US" sz="6200" i="1">
                <a:latin typeface="+mj-lt"/>
              </a:rPr>
              <a:t>Impact of New Guidelines</a:t>
            </a:r>
            <a:endParaRPr lang="en-US" sz="6200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BDA28-7A45-FBC8-5A03-C35AFADD76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2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3BAFBD-F5C6-BC47-4486-D04B6B19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SDOH Have Tremendous Effects on an Individual’s Health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EEB70-D003-CFA9-B6ED-B21C984098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633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D328E7-F6DA-950D-1F64-8DAAD1D8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CV Survival Decreases With Increasing Numbers of SDOH 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F46B4-A30D-FE07-31E9-F39D185D77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29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AB37C2-D41F-1C13-3331-B1F130A7D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2019 ACC/AHA Guideline on the Primary Prevention of CVD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C0A6C-B174-3846-6E6E-76594767B8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143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FC1AD6-08EF-4358-6875-0E4EA68D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Team-Based Care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3BF88-34C6-D60A-ED98-5377C88DDF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16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FAD021-8183-F5DE-28F1-E64E1EB6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AF-Related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0C774-FAF0-EFEB-5FFB-35B8A6F6AC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14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747BFB-E24C-63C2-24F8-E6AAC660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COMPASS Trial: Study Design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B18F9-C592-3344-EC20-4F57F9639E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41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797B3C-38D2-72F4-5623-C23B01B07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COMPASS Trial: Efficacy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5DC0B-A1FB-F0D5-747C-7383545BA0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00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D2D06B-DD16-B393-7F49-620984A0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COMPASS Trial: Safety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987BE-BFA9-6B3E-1624-66A700BCB5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13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873753-7562-0065-1C89-D4C250D52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 VOYAGER PAD Trial: Study Design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2A65B-36D6-61EC-8296-891229BA99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393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B3492F-12E5-5B1F-64B2-9C68D0B3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From VOYAGER-PAD: Antithrombotic Therapy in Patients Undergoing Lower Extremity Revascularization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F9EB5-D899-8D25-34C3-1F7B1CECB7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571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15B7BB-2108-36DC-91E8-DE7B3F3E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COMPASS: Outcomes in Patients With PAD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49F5B-98EE-D23C-2F71-E3B8FFC50E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6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6636E4-D7F6-BDA2-F394-0D913991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MALE in PAD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25022-39AC-943E-0974-3F8999CA8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95F51E-9DA8-8FEA-BF02-FC1656CF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COMPASS Trial: Outcomes in High-Risk Patients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F89C9-8A09-D5F2-EDF0-CC98FE673A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3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80AB13-DE0C-2C3A-83C3-494FAE3E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Clinical Decision-Making for Patients With PAD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CEA7-D6BA-F63C-424E-7A61BA5505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67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1A25E3-4BDE-1328-D29B-F32E935A6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600">
                <a:latin typeface="+mj-lt"/>
              </a:rPr>
              <a:t>DPI in Patients Undergoing Surgical or Endovascular Revascularization</a:t>
            </a:r>
            <a:br>
              <a:rPr lang="en-US" sz="6000">
                <a:latin typeface="+mj-lt"/>
              </a:rPr>
            </a:br>
            <a:r>
              <a:rPr lang="en-US" sz="5200" i="1">
                <a:latin typeface="+mj-lt"/>
              </a:rPr>
              <a:t>Data From VOYAGER-PAD</a:t>
            </a:r>
            <a:endParaRPr lang="en-US" sz="5200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84CEF-CA6A-32A4-7FB9-3D1B65FEB9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84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9DAF5-BFB2-EB67-14F5-8E8A99A1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</a:t>
            </a:r>
            <a:br>
              <a:rPr lang="en-US"/>
            </a:br>
            <a:r>
              <a:rPr lang="en-US" sz="5600" i="1"/>
              <a:t>58-Year-Old Female</a:t>
            </a:r>
            <a:endParaRPr lang="en-US" sz="5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F7103-8787-3530-3069-D41F379512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629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3C07C7-0F74-7ACA-04B3-A09E177C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Antiplatelet Therapy in Patients Undergoing Revascularization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BA515-639A-BAFD-0E6F-7ED129CE02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7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BF52C2-1E42-D5A1-FDFD-3670E340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400">
                <a:latin typeface="+mj-lt"/>
              </a:rPr>
              <a:t>Antiplatelet Therapy in Patients Undergoing Revascularization</a:t>
            </a:r>
            <a:br>
              <a:rPr lang="en-GB" sz="6400">
                <a:latin typeface="+mj-lt"/>
              </a:rPr>
            </a:br>
            <a:r>
              <a:rPr lang="en-US" sz="5600" i="1">
                <a:latin typeface="+mj-lt"/>
              </a:rPr>
              <a:t>2017 ESC/ESVS PAD Guidelines</a:t>
            </a:r>
            <a:endParaRPr lang="en-US" sz="5600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CCBB4-D74B-F919-879A-19FA207A6F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428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807829-EB6B-61D9-7E54-5870DAEC7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Antiplatelet Therapy in Patients Undergoing Revascularization (cont)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ED25F-8722-CC5F-1D36-1C6D696680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23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66E055-9A0A-AB88-FC5A-98823A9D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Duration of P2Y12 in Patients With CAD Treated With DAPT 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BFA34-9E23-F2B5-7D5B-08FECF562B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976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2211AE-7D62-F619-A4A7-6A17D92E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DAPT and Duration of P2Y12 After PCI and CABG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FBAB0-E694-B781-5F44-B58DCDBA38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977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5987B5-376C-E7E4-ADC4-25DEDD8F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VOYAGER PAD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C217D-E23C-CAB4-BDAB-CC02C3F4F5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495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B0C770-78B5-8304-F558-5133B058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Model of Paths Through Which HCP-Implicit Bias May Contribute to Health Disparities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847F9-90A4-BED9-E274-E2552BF69C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426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3BA7A1-900A-3859-C805-821D204A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400">
                <a:latin typeface="+mj-lt"/>
              </a:rPr>
              <a:t>Practical Approaches to Tailor Antithrombotic Strategies With DPI</a:t>
            </a:r>
            <a:endParaRPr lang="en-US" sz="64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FBC2C-3C22-D7A4-5258-0B59C4B952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94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6C2B78-A359-705E-8B0C-13F4CDB2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Team-Based Care</a:t>
            </a:r>
            <a:br>
              <a:rPr lang="en-US"/>
            </a:br>
            <a:r>
              <a:rPr lang="en-US"/>
              <a:t>The Interdisciplinary Team Working Together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27030-B6A6-08B6-4CF9-B4F770CC1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627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C92606-A872-DE43-C729-44DBC948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Benefits of Shared Decision-Making</a:t>
            </a:r>
            <a:br>
              <a:rPr lang="en-US">
                <a:latin typeface="+mj-lt"/>
              </a:rPr>
            </a:br>
            <a:r>
              <a:rPr lang="en-US" sz="6200">
                <a:latin typeface="+mj-lt"/>
              </a:rPr>
              <a:t>Patient Focus</a:t>
            </a:r>
            <a:endParaRPr lang="en-US" sz="6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F6C39-2391-1B57-4C62-2DE1E8C46C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7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CA7F13-039D-6E3D-E9E6-7AF8659B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</a:t>
            </a:r>
            <a:br>
              <a:rPr lang="en-US"/>
            </a:br>
            <a:r>
              <a:rPr lang="en-US" sz="5600" i="1"/>
              <a:t>58-Year-Old Female</a:t>
            </a:r>
            <a:endParaRPr lang="en-US" sz="5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448A9-7B5F-A3FA-37C4-1B6AD03BF3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489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ADC6CD-30D0-D144-0F0C-66EE4BEA7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Take-Away Thoughts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A84C84-582D-9F94-0F3F-83079212FD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051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3D6148-0CFF-F37A-DBEE-127BFA2D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Conclusion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279BE-8C59-A1D7-A494-D3031734C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448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C79BBA-27C2-CC5C-6C20-716ABDA7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A3ED4-7FFD-319C-6729-15B678FFCE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354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8F776F-DB44-6B45-4CE0-59A34AA0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481B1-E8C7-2BD7-9803-D6458E2D40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49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4F48F2-7EBC-74F0-3FCF-B34A1AAF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51FEA-192B-2E44-11C3-B8A427C640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981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245CB3-35D0-A856-9738-71034C04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Overview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72A2F-8E70-A14A-B7AF-6B5970ECDF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506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EA64F7-483E-842C-170B-1A5A4BEF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/>
              <a:t>Prevalence of CAD in Adults by Race</a:t>
            </a:r>
            <a:br>
              <a:rPr lang="en-US"/>
            </a:br>
            <a:r>
              <a:rPr lang="en-US" i="1"/>
              <a:t>US National Center for Health Statistics</a:t>
            </a:r>
            <a:endParaRPr lang="en-US" b="1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2846A-7EC9-BBF2-B04A-F3D79FA624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66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7F3608-5FD5-F2C1-CFE1-D7F4B9EA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One-Year CV Event Rates in Outpatients With Atherosclerosis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DE01B-C266-CF1D-D3E0-3AB8CC68CA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68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F92067-BDAC-868F-4D21-EBD972D5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Managing Patients With Atherosclerotic Vascular Disease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4D1BA-765C-0ACC-F4EB-E15BD82DC2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561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0E94BC-AB35-6670-42FD-6D8F72B4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Managing Patients With Atherosclerotic Vascular Disease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10FDE-4C8C-D343-BB14-D1B1F08938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52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3985E9-3B1E-6BA2-E8CE-287ADF646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Expert Guidance on Smartwatch Arrhythmia Detection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51A78-41A1-1A1B-4C62-22BBF0F14C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145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7621CE-713B-ECEC-4DA3-B648E526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Managing Patients With Atherosclerotic Vascular Disease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75CAC-8D4C-5E5D-F84B-40D2921641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067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7C0D4D-F94C-3FA1-C517-727AD28C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Managing Patients With Atherosclerotic Vascular Disease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FDE93-0D58-42D8-8559-A2C94C02C7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813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59E6B-6E50-CEE3-3891-441F1699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Managing Patients With Atherosclerotic Vascular Disease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E91213-E622-B1FA-D404-CD763B117B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58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43879F-3C5B-D720-28ED-8041E178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Revascularization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EF433-6748-7765-64FB-C1C15E17EF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605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79EAA7-4C0E-9DC5-8952-9A1BBA70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 for Antithrombotic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AB69F-2202-73FB-9120-F877023CF3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91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D29164-25D8-39AE-5240-1D0602150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>
                <a:latin typeface="Roboto Condensed"/>
                <a:ea typeface="Roboto Condensed"/>
                <a:cs typeface="Roboto Condensed"/>
              </a:rPr>
              <a:t>THEMIS-PCI</a:t>
            </a:r>
            <a:br>
              <a:rPr lang="en-US" i="1"/>
            </a:br>
            <a:r>
              <a:rPr lang="en-US" i="1">
                <a:latin typeface="Roboto Condensed"/>
                <a:ea typeface="Roboto Condensed"/>
                <a:cs typeface="Roboto Condensed"/>
              </a:rPr>
              <a:t>Ticagrelor + Aspirin in High-Risk Patients With CAD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16705-DBCA-7910-F741-8BA33B4DFA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192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99C5D5-83C0-910B-9A2E-4AA3D37B1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>
                <a:latin typeface="Roboto Condensed"/>
                <a:ea typeface="Roboto Condensed"/>
                <a:cs typeface="Roboto Condensed"/>
              </a:rPr>
              <a:t>PEGASUS-TIMI 54</a:t>
            </a:r>
            <a:br>
              <a:rPr lang="en-US"/>
            </a:br>
            <a:r>
              <a:rPr lang="en-US" i="1">
                <a:latin typeface="Roboto Condensed"/>
                <a:ea typeface="Roboto Condensed"/>
                <a:cs typeface="Roboto Condensed"/>
              </a:rPr>
              <a:t>Ticagrelor + Aspirin in Patients With Prior MI, With and Without PAD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4B030-CCAA-473E-CDFC-E457CC0F6E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88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F40EBF-26C2-F7E2-7226-E3E4EF5A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COMPASS Trial</a:t>
            </a:r>
            <a:br>
              <a:rPr lang="en-US"/>
            </a:br>
            <a:r>
              <a:rPr lang="en-US"/>
              <a:t>Primary Outcome: Composite of CV Death, Stroke, or MI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B52A3-5450-CF66-9DD5-9FB4CB898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009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4F64FD-72B6-AF04-8635-BAEA2190D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/>
              <a:t>COMPASS Trial</a:t>
            </a:r>
            <a:br>
              <a:rPr lang="en-US" sz="8000"/>
            </a:br>
            <a:r>
              <a:rPr lang="en-US" i="1"/>
              <a:t>Major Vascular Events* by Diabetes Status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96FF5-5F1F-AACD-AF34-06F4D9A1C1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662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843E9D-B5F2-40A1-4EEB-071C25B3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VOYAGER PAD Trial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2ED60-54A3-CAA1-18A7-46DAC61832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90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C1C538-EA51-DD1F-786A-021FD238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2023 ACC/AHA/ACCP/HRS Guidelines</a:t>
            </a:r>
            <a:br>
              <a:rPr lang="en-GB"/>
            </a:br>
            <a:r>
              <a:rPr lang="en-GB" sz="5600" i="1"/>
              <a:t>Atrial Fibrillation Diagnosis and Management</a:t>
            </a:r>
            <a:endParaRPr lang="en-US" sz="5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9EE79-774B-D945-FCC2-132DD41E1F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923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64C0A4-8DEF-0820-2FA1-660FBB5C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VOYAGER PAD Trial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CC93D-CA99-B970-20DA-7074EA767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517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9C5109-FB5B-3CCB-5EBB-5014ED38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/>
              <a:t>BEST-CLI Trial</a:t>
            </a:r>
            <a:br>
              <a:rPr lang="en-US"/>
            </a:br>
            <a:r>
              <a:rPr lang="en-US" i="1"/>
              <a:t>Surgery or Endovascular Therapy for CLTI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D3A8F-CC7C-5B37-9FA4-1078CE3347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520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FF56CB-ECDF-D939-2F1C-681F055F1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/>
              <a:t>Shift in Antithrombotic Therapy Strategies in CAD/PAD</a:t>
            </a:r>
            <a:br>
              <a:rPr lang="en-GB"/>
            </a:br>
            <a:r>
              <a:rPr lang="en-GB" i="1"/>
              <a:t>Expert Perspective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462B8-6877-D774-4B34-0FF18BF1B2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136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A8DA1A-C6EF-4D74-A841-F8ACA20B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/>
              <a:t>Shift in Antithrombotic Therapy Strategies in CAD/PAD</a:t>
            </a:r>
            <a:br>
              <a:rPr lang="en-GB"/>
            </a:br>
            <a:r>
              <a:rPr lang="en-GB" i="1"/>
              <a:t>Expert Perspective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4851E-3B65-D6BE-D7A6-5E30DF15FB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839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2B5F6E-B1B5-B5A7-C23D-5C91D4C2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/>
              <a:t>Guidelines for Antithrombotic Therapy in CAD/PAD</a:t>
            </a:r>
            <a:br>
              <a:rPr lang="en-US" sz="7200"/>
            </a:br>
            <a:r>
              <a:rPr lang="en-US" sz="7200" i="1"/>
              <a:t>ACC/AHA 2016, DAPT-CAD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471C0-09B9-1233-164F-A18D3B5777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919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67D79B-B048-9F81-2D44-4154819B8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/>
              <a:t>Guidelines for Antithrombotic Therapy in CAD/PAD</a:t>
            </a:r>
            <a:br>
              <a:rPr lang="en-US" sz="7200"/>
            </a:br>
            <a:r>
              <a:rPr lang="es-ES" sz="7200" i="1">
                <a:solidFill>
                  <a:schemeClr val="bg1"/>
                </a:solidFill>
                <a:latin typeface="+mj-lt"/>
              </a:rPr>
              <a:t>AHA/ACC 2016, PAD</a:t>
            </a:r>
            <a:endParaRPr lang="en-US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614F6-7868-F945-9E79-29D4E295D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818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713528-10EB-EF99-FD7D-0BDEE3A2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/>
              <a:t>Guidelines for Antithrombotic Therapy in CAD/PAD</a:t>
            </a:r>
            <a:br>
              <a:rPr lang="en-US" sz="7200"/>
            </a:br>
            <a:r>
              <a:rPr lang="en-US" sz="7200" i="1">
                <a:solidFill>
                  <a:schemeClr val="bg1"/>
                </a:solidFill>
                <a:latin typeface="+mj-lt"/>
              </a:rPr>
              <a:t>ESC 2019, Chronic Coronary Syndromes</a:t>
            </a:r>
            <a:endParaRPr lang="en-US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EED51-57D3-2EBB-3333-507B6C377A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07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2D9AC1-3E0F-A272-F097-A0D426FB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/>
              <a:t>Guidelines for Antithrombotic Therapy in CAD/PAD</a:t>
            </a:r>
            <a:br>
              <a:rPr lang="en-US" sz="7200"/>
            </a:br>
            <a:r>
              <a:rPr lang="en-US" sz="7200" i="1"/>
              <a:t>ADA 2022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C6F7F-F71D-946B-536F-D86C33AA95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779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D4CA9E-BAF6-D994-8EC9-A7564C09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 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71826-451C-9E3A-2846-8DBE99B771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818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D8C11A-2CBD-8810-520C-28773D13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cap="none"/>
              <a:t>COMPASS Trial</a:t>
            </a:r>
            <a:br>
              <a:rPr lang="en-US" sz="7200" cap="none"/>
            </a:br>
            <a:r>
              <a:rPr lang="en-US" sz="7200" i="1" cap="none"/>
              <a:t>Net Clinical Benefit (NCB) in High-Risk Groups</a:t>
            </a:r>
            <a:endParaRPr lang="en-US" sz="7200" i="1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22D12-4B8D-7621-3158-AE6291D6AA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17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FEC32F147BF44B6C53D2C0CEAFA82" ma:contentTypeVersion="20" ma:contentTypeDescription="Create a new document." ma:contentTypeScope="" ma:versionID="58ced86ba4078ec561800fe25d8a658a">
  <xsd:schema xmlns:xsd="http://www.w3.org/2001/XMLSchema" xmlns:xs="http://www.w3.org/2001/XMLSchema" xmlns:p="http://schemas.microsoft.com/office/2006/metadata/properties" xmlns:ns2="0e7a60a3-04f0-4f22-b100-63592d3ac6fc" xmlns:ns3="e93acf5f-f59b-46bb-8c22-2b43a486ab2c" targetNamespace="http://schemas.microsoft.com/office/2006/metadata/properties" ma:root="true" ma:fieldsID="9b8a775226a8e476cc948972186d64a2" ns2:_="" ns3:_="">
    <xsd:import namespace="0e7a60a3-04f0-4f22-b100-63592d3ac6fc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7a60a3-04f0-4f22-b100-63592d3ac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03F956-16D5-4293-AB73-C5BB1B8B44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7a60a3-04f0-4f22-b100-63592d3ac6fc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1A5AC8-9B6A-4B98-982F-3C9CCCFAD0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1956</Words>
  <Application>Microsoft Office PowerPoint</Application>
  <PresentationFormat>Custom</PresentationFormat>
  <Paragraphs>261</Paragraphs>
  <Slides>298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298</vt:i4>
      </vt:variant>
    </vt:vector>
  </HeadingPairs>
  <TitlesOfParts>
    <vt:vector size="299" baseType="lpstr">
      <vt:lpstr>Office Theme</vt:lpstr>
      <vt:lpstr>PowerPoint Presentation</vt:lpstr>
      <vt:lpstr>Atrial Fibrillation Is Common in Clinical Practice</vt:lpstr>
      <vt:lpstr>Trends in AF Prevalence by Social Demographic</vt:lpstr>
      <vt:lpstr>Prevalence of AF Among Medicare Beneficiaries 1993-2007</vt:lpstr>
      <vt:lpstr>AF-Related Outcomes</vt:lpstr>
      <vt:lpstr>Case 1 58-Year-Old Female</vt:lpstr>
      <vt:lpstr>Case 1 58-Year-Old Female</vt:lpstr>
      <vt:lpstr>Expert Guidance on Smartwatch Arrhythmia Detection</vt:lpstr>
      <vt:lpstr>2023 ACC/AHA/ACCP/HRS Guidelines Atrial Fibrillation Diagnosis and Management</vt:lpstr>
      <vt:lpstr>Pillars of AF Management 2023 ACC/AHA/ACCP/HRS Guidelines for AF</vt:lpstr>
      <vt:lpstr>Addressing AF in Your Practice</vt:lpstr>
      <vt:lpstr>Case 1 Conclusion 58-Year-Old Female</vt:lpstr>
      <vt:lpstr>Case 2 81-Year-Old Male</vt:lpstr>
      <vt:lpstr>Case 2 81-Year-Old Male</vt:lpstr>
      <vt:lpstr>Case 2 Key Questions</vt:lpstr>
      <vt:lpstr>Considerations When Prescribing Anticoagulation</vt:lpstr>
      <vt:lpstr>Should This Patient Receive Reduced Dosing of DOAC?</vt:lpstr>
      <vt:lpstr>Should This Patient Receive Reduced Dosing of DOAC?</vt:lpstr>
      <vt:lpstr>2023 ACC/AHA/ACCP/HRS Recommendations for Antithrombotic Therapy</vt:lpstr>
      <vt:lpstr>DOACs Significantly Reduce Hemorrhagic Stroke and All-Cause Mortality vs Warfarin</vt:lpstr>
      <vt:lpstr>Addressing Stroke Risk</vt:lpstr>
      <vt:lpstr>How Do You Reduce Bleeding?</vt:lpstr>
      <vt:lpstr>Tips for Your Patients to Avoid Falling/Bleeding Expert Perspectives</vt:lpstr>
      <vt:lpstr>Tips for Clinicians When Treating With Anticoagulant Expert Perspectives</vt:lpstr>
      <vt:lpstr>Treatment Algorithm for Drug Therapy for Maintenance of Sinus Rhythm</vt:lpstr>
      <vt:lpstr>Patient and Clinical Considerations for Choosing Between Rhythm Control and Rate Control</vt:lpstr>
      <vt:lpstr>Case 2 Conclusion 81-Year-Old Male</vt:lpstr>
      <vt:lpstr>Concluding Remarks</vt:lpstr>
      <vt:lpstr>PowerPoint Presentation</vt:lpstr>
      <vt:lpstr>PowerPoint Presentation</vt:lpstr>
      <vt:lpstr>PowerPoint Presentation</vt:lpstr>
      <vt:lpstr>CAD and PAD</vt:lpstr>
      <vt:lpstr>Disparities in Care/Outcomes for Racial/Ethnic Minority Patients With or at Risk of CAD/PAD</vt:lpstr>
      <vt:lpstr>CAD: Worse Outcomes in Black Than in White Patients</vt:lpstr>
      <vt:lpstr>Racial Disparities in PAD Prevalence</vt:lpstr>
      <vt:lpstr>Disparities in Care/Outcomes for Racial/Ethnic Minority Americans With or at Risk of CAD/PAD</vt:lpstr>
      <vt:lpstr>CAD/PAD Risk Factors</vt:lpstr>
      <vt:lpstr>Factors Contributing to Racial Disparities in Health Care</vt:lpstr>
      <vt:lpstr>PAD Awareness Scores in Barbershop Screening Program Impact of Patient Education</vt:lpstr>
      <vt:lpstr>PAD Awareness Scores in Barbershop Screening Program Impact of Education Level</vt:lpstr>
      <vt:lpstr>Geographic Disparities (Amputations)</vt:lpstr>
      <vt:lpstr>SDOH Contribute to Health Disparities and Inequities</vt:lpstr>
      <vt:lpstr>Racial/Ethnic Disparities in CHD Management</vt:lpstr>
      <vt:lpstr>Racial/Ethnic Disparities in CHD Management</vt:lpstr>
      <vt:lpstr>GOULD Registry Analysis Impact of New Guidelines</vt:lpstr>
      <vt:lpstr>SDOH Have Tremendous Effects on an Individual’s Health</vt:lpstr>
      <vt:lpstr>CV Survival Decreases With Increasing Numbers of SDOH </vt:lpstr>
      <vt:lpstr>2019 ACC/AHA Guideline on the Primary Prevention of CVD</vt:lpstr>
      <vt:lpstr>Team-Based Care</vt:lpstr>
      <vt:lpstr>COMPASS Trial: Study Design</vt:lpstr>
      <vt:lpstr>COMPASS Trial: Efficacy</vt:lpstr>
      <vt:lpstr>COMPASS Trial: Safety</vt:lpstr>
      <vt:lpstr> VOYAGER PAD Trial: Study Design</vt:lpstr>
      <vt:lpstr>Data From VOYAGER-PAD: Antithrombotic Therapy in Patients Undergoing Lower Extremity Revascularization</vt:lpstr>
      <vt:lpstr>COMPASS: Outcomes in Patients With PAD</vt:lpstr>
      <vt:lpstr>MALE in PAD</vt:lpstr>
      <vt:lpstr>COMPASS Trial: Outcomes in High-Risk Patients</vt:lpstr>
      <vt:lpstr>Clinical Decision-Making for Patients With PAD</vt:lpstr>
      <vt:lpstr>DPI in Patients Undergoing Surgical or Endovascular Revascularization Data From VOYAGER-PAD</vt:lpstr>
      <vt:lpstr>Antiplatelet Therapy in Patients Undergoing Revascularization</vt:lpstr>
      <vt:lpstr>Antiplatelet Therapy in Patients Undergoing Revascularization 2017 ESC/ESVS PAD Guidelines</vt:lpstr>
      <vt:lpstr>Antiplatelet Therapy in Patients Undergoing Revascularization (cont)</vt:lpstr>
      <vt:lpstr>Duration of P2Y12 in Patients With CAD Treated With DAPT </vt:lpstr>
      <vt:lpstr>DAPT and Duration of P2Y12 After PCI and CABG</vt:lpstr>
      <vt:lpstr>VOYAGER PAD</vt:lpstr>
      <vt:lpstr>Model of Paths Through Which HCP-Implicit Bias May Contribute to Health Disparities</vt:lpstr>
      <vt:lpstr>Practical Approaches to Tailor Antithrombotic Strategies With DPI</vt:lpstr>
      <vt:lpstr>Team-Based Care The Interdisciplinary Team Working Together</vt:lpstr>
      <vt:lpstr>Benefits of Shared Decision-Making Patient Focus</vt:lpstr>
      <vt:lpstr>Take-Away Thoughts</vt:lpstr>
      <vt:lpstr>Conclusion</vt:lpstr>
      <vt:lpstr>PowerPoint Presentation</vt:lpstr>
      <vt:lpstr>PowerPoint Presentation</vt:lpstr>
      <vt:lpstr>PowerPoint Presentation</vt:lpstr>
      <vt:lpstr>Overview</vt:lpstr>
      <vt:lpstr>Prevalence of CAD in Adults by Race US National Center for Health Statistics</vt:lpstr>
      <vt:lpstr>One-Year CV Event Rates in Outpatients With Atherosclerosis</vt:lpstr>
      <vt:lpstr>Managing Patients With Atherosclerotic Vascular Disease</vt:lpstr>
      <vt:lpstr>Managing Patients With Atherosclerotic Vascular Disease</vt:lpstr>
      <vt:lpstr>Managing Patients With Atherosclerotic Vascular Disease</vt:lpstr>
      <vt:lpstr>Managing Patients With Atherosclerotic Vascular Disease</vt:lpstr>
      <vt:lpstr>Managing Patients With Atherosclerotic Vascular Disease</vt:lpstr>
      <vt:lpstr>Role of Revascularization</vt:lpstr>
      <vt:lpstr>Targets for Antithrombotic Therapy</vt:lpstr>
      <vt:lpstr>THEMIS-PCI Ticagrelor + Aspirin in High-Risk Patients With CAD</vt:lpstr>
      <vt:lpstr>PEGASUS-TIMI 54 Ticagrelor + Aspirin in Patients With Prior MI, With and Without PAD</vt:lpstr>
      <vt:lpstr>COMPASS Trial Primary Outcome: Composite of CV Death, Stroke, or MI</vt:lpstr>
      <vt:lpstr>COMPASS Trial Major Vascular Events* by Diabetes Status</vt:lpstr>
      <vt:lpstr> VOYAGER PAD Trial</vt:lpstr>
      <vt:lpstr> VOYAGER PAD Trial</vt:lpstr>
      <vt:lpstr>BEST-CLI Trial Surgery or Endovascular Therapy for CLTI</vt:lpstr>
      <vt:lpstr>Shift in Antithrombotic Therapy Strategies in CAD/PAD Expert Perspective</vt:lpstr>
      <vt:lpstr>Shift in Antithrombotic Therapy Strategies in CAD/PAD Expert Perspective</vt:lpstr>
      <vt:lpstr>Guidelines for Antithrombotic Therapy in CAD/PAD ACC/AHA 2016, DAPT-CAD</vt:lpstr>
      <vt:lpstr>Guidelines for Antithrombotic Therapy in CAD/PAD AHA/ACC 2016, PAD</vt:lpstr>
      <vt:lpstr>Guidelines for Antithrombotic Therapy in CAD/PAD ESC 2019, Chronic Coronary Syndromes</vt:lpstr>
      <vt:lpstr>Guidelines for Antithrombotic Therapy in CAD/PAD ADA 2022</vt:lpstr>
      <vt:lpstr>Patient Case 1</vt:lpstr>
      <vt:lpstr>COMPASS Trial Net Clinical Benefit (NCB) in High-Risk Groups</vt:lpstr>
      <vt:lpstr>COMPASS Trial Event Rates of NCB in High-Risk Groups</vt:lpstr>
      <vt:lpstr>COMPASS Trial Event Rates of NCB in High-Risk Groups</vt:lpstr>
      <vt:lpstr>COMPASS Trial Event Rates of NCB in High-Risk Groups</vt:lpstr>
      <vt:lpstr>COMPASS Trial Event Rates of NCB in High-Risk Groups</vt:lpstr>
      <vt:lpstr>COMPASS Trial Event Rates of NCB in High-Risk Groups</vt:lpstr>
      <vt:lpstr>COMPASS Trial Event Rates of NCB in High-Risk Groups</vt:lpstr>
      <vt:lpstr>Patient Case 1</vt:lpstr>
      <vt:lpstr>Expert Commentary on Patient Case 1</vt:lpstr>
      <vt:lpstr>Patient Case 2</vt:lpstr>
      <vt:lpstr>Expert Commentary on Patient Case 2</vt:lpstr>
      <vt:lpstr>Rivaroxaban Dosing for CAD/PAD vs Atrial Fibrillation</vt:lpstr>
      <vt:lpstr>Rivaroxaban Dosing for CAD/PAD vs Atrial Fibrillation</vt:lpstr>
      <vt:lpstr>Closing Comments</vt:lpstr>
      <vt:lpstr>PowerPoint Presentation</vt:lpstr>
      <vt:lpstr>PowerPoint Presentation</vt:lpstr>
      <vt:lpstr>PowerPoint Presentation</vt:lpstr>
      <vt:lpstr>VTE in Hospitalized Medical Patients</vt:lpstr>
      <vt:lpstr>VTE Risk in Medically Ill Patients</vt:lpstr>
      <vt:lpstr>Periods of VTE Risk in Medically Ill Patients</vt:lpstr>
      <vt:lpstr>Periods of VTE Risk in Medically Ill Patients</vt:lpstr>
      <vt:lpstr>VTE Risk Extends Beyond Hospitalization in Medical Ill Patients</vt:lpstr>
      <vt:lpstr>PowerPoint Presentation</vt:lpstr>
      <vt:lpstr>Risk Factors for VTE in Medically Ill Patients</vt:lpstr>
      <vt:lpstr>VTE Is a Major Issue in Hospitalized Patients</vt:lpstr>
      <vt:lpstr>VTE Is a Major Issue in Hospitalized Patients</vt:lpstr>
      <vt:lpstr>VTE Is a Major Issue in Hospitalized Patients</vt:lpstr>
      <vt:lpstr>VTE Is a Multifactorial Condition</vt:lpstr>
      <vt:lpstr>VTE Is a Multifactorial Condition</vt:lpstr>
      <vt:lpstr>VTE Is a Multifactorial Condition</vt:lpstr>
      <vt:lpstr>VTE Is a Multifactorial Condition</vt:lpstr>
      <vt:lpstr>Common Risk Factors for VTE</vt:lpstr>
      <vt:lpstr>Common Risk Factors for VTE</vt:lpstr>
      <vt:lpstr>Common Risk Factors for VTE</vt:lpstr>
      <vt:lpstr>Common Risk Factors for VTE</vt:lpstr>
      <vt:lpstr>Common Risk Factors for VTE</vt:lpstr>
      <vt:lpstr>There Are Common Risk Factors Between VTE And Bleeding </vt:lpstr>
      <vt:lpstr>Hospitalization Is an Important Risk Factor </vt:lpstr>
      <vt:lpstr>Hospitalization Is an Important Risk Factor </vt:lpstr>
      <vt:lpstr>Risk Is Not Confined to the Hospitalization Period</vt:lpstr>
      <vt:lpstr>At the End</vt:lpstr>
      <vt:lpstr>PowerPoint Presentation</vt:lpstr>
      <vt:lpstr>Practical Strategies to Apply VTE Risk Assessment in Hospitalized, Medically Ill Patients to Determine Need for Thromboprophylaxis </vt:lpstr>
      <vt:lpstr>Validated VTE Risk Assessment Models</vt:lpstr>
      <vt:lpstr>Validated VTE Risk Assessment Models</vt:lpstr>
      <vt:lpstr>Validated VTE Risk Assessment Models</vt:lpstr>
      <vt:lpstr>Validated VTE Risk Assessment Models (cont)</vt:lpstr>
      <vt:lpstr>Validated VTE Risk Assessment Models (cont)</vt:lpstr>
      <vt:lpstr>Individualized (Patient Level) Risk-Adapted Thromboprophylaxis</vt:lpstr>
      <vt:lpstr>Individualized (Patient Level) Risk-Adapted Thromboprophylaxis</vt:lpstr>
      <vt:lpstr>Individualized (Patient Level) Risk-Adapted Thromboprophylaxis</vt:lpstr>
      <vt:lpstr>Individualized (Patient Level) Risk-Adapted Thromboprophylaxis</vt:lpstr>
      <vt:lpstr>Electronic Alerts to Prevent VTE Among Hospitalized Patients</vt:lpstr>
      <vt:lpstr>Electronic Alerts to Prevent VTE Among Hospitalized Patients</vt:lpstr>
      <vt:lpstr>Electronic Alerts to Prevent VTE Among Hospitalized Patients (cont)</vt:lpstr>
      <vt:lpstr>IMPROVE-DD Study Flow Chart: Cluster Randomization </vt:lpstr>
      <vt:lpstr>IMPROVE-DD Study Flow Chart: Cluster Randomization </vt:lpstr>
      <vt:lpstr>IMPROVE-DD Study Flow Chart: Cluster Randomization </vt:lpstr>
      <vt:lpstr>IMPROVE-DD Study Discharge VTE Risk Assessment</vt:lpstr>
      <vt:lpstr>IMPROVE-DD Study Discharge VTE Risk Assessment</vt:lpstr>
      <vt:lpstr>PowerPoint Presentation</vt:lpstr>
      <vt:lpstr>Latest Data for Use of DOACs for VTE Prevention in Medically Ill Patients </vt:lpstr>
      <vt:lpstr>Appropriate Prophylaxis Reduces the Risk of VTE and Related Mortality </vt:lpstr>
      <vt:lpstr>Key Therapy Recommendations</vt:lpstr>
      <vt:lpstr>Individualized (Patient Level) Risk-Adapted Thromboprophylaxis in Medically Ill Patients</vt:lpstr>
      <vt:lpstr>Individualized (Patient Level) Risk-Adapted Thromboprophylaxis in Medically Ill Patients</vt:lpstr>
      <vt:lpstr>Meta-Analysis of EDT in Medically Ill Patients</vt:lpstr>
      <vt:lpstr>Modified IMPROVE VTE Risk Score Plus Elevated D-Dimer Identifies High VTE Risk: Data From MAGELLAN</vt:lpstr>
      <vt:lpstr>ISTH Major Bleeding (MAGELLAN Subpopulation-IMPROVE Subgroup, Safety)</vt:lpstr>
      <vt:lpstr>Extended VTE in Medically Ill Patients Comparative Efficacy and Safety</vt:lpstr>
      <vt:lpstr>FDA Approval of DOACs for VTE Prophylaxis in Medically Ill Patients</vt:lpstr>
      <vt:lpstr>At the End</vt:lpstr>
      <vt:lpstr>PowerPoint Presentation</vt:lpstr>
      <vt:lpstr>Case Challenge to Walk Through Risk Assessment, Initiation of Thromboprophylaxis, and Considerations for Monitoring and Follow-Up </vt:lpstr>
      <vt:lpstr>VTE Prevention: A Case-Based Perspective </vt:lpstr>
      <vt:lpstr>VTE Prevention: A Case-Based Perspective </vt:lpstr>
      <vt:lpstr>VTE Prevention: A Case-Based Perspective </vt:lpstr>
      <vt:lpstr>VTE Prevention: A Case-Based Perspective </vt:lpstr>
      <vt:lpstr>VTE Prevention: A Case-Based Perspective </vt:lpstr>
      <vt:lpstr>VTE Prevention: A Case-Based Perspective </vt:lpstr>
      <vt:lpstr>At the End</vt:lpstr>
      <vt:lpstr>At the End</vt:lpstr>
      <vt:lpstr>At the End</vt:lpstr>
      <vt:lpstr>PowerPoint Presentation</vt:lpstr>
      <vt:lpstr>Practical Approaches to VTE Prevention in Hospitalized, Medically Ill Patients Conclusion</vt:lpstr>
      <vt:lpstr>At the End</vt:lpstr>
      <vt:lpstr>At the End</vt:lpstr>
      <vt:lpstr>At the End</vt:lpstr>
      <vt:lpstr>At the End</vt:lpstr>
      <vt:lpstr>At the End</vt:lpstr>
      <vt:lpstr>PowerPoint Presentation</vt:lpstr>
      <vt:lpstr>PowerPoint Presentation</vt:lpstr>
      <vt:lpstr>Single Ventricle Heart and the Fontan Procedure</vt:lpstr>
      <vt:lpstr>Various Techniques of Fontan Procedure</vt:lpstr>
      <vt:lpstr>Post-Fontan Complications</vt:lpstr>
      <vt:lpstr>Post-Fontan Complications (cont)</vt:lpstr>
      <vt:lpstr>Prevalence of Thrombosis and Use of Thromboprophylaxis Two Cross-Sectional Studies in Pediatric Single Ventricle Patients*</vt:lpstr>
      <vt:lpstr>Prevalence of Thrombosis and Use of Thromboprophylaxis Two Cross-Sectional Studies in Pediatric Single Ventricle Patients*</vt:lpstr>
      <vt:lpstr>Prevalence of Thrombosis and Use of Thromboprophylaxis Two Cross-Sectional Studies in Pediatric Single Ventricle Patients*</vt:lpstr>
      <vt:lpstr>Prevalence of Thrombosis and Use of Thromboprophylaxis (cont) Freedom From Thrombotic Complications Post-Fontan</vt:lpstr>
      <vt:lpstr>Prevalence of Thrombosis and Use of Thromboprophylaxis (cont) Summary</vt:lpstr>
      <vt:lpstr>RCT of ASA vs Warfarin Post-Fontan</vt:lpstr>
      <vt:lpstr>RCT of ASA vs Warfarin Post-Fontan Secondary Analysis</vt:lpstr>
      <vt:lpstr>RCT of ASA vs Warfarin Post-Fontan (cont) Secondary Analysis</vt:lpstr>
      <vt:lpstr>RCT of ASA vs Warfarin Post-Fontan (cont) Secondary Analysis</vt:lpstr>
      <vt:lpstr>Thromboprophylaxis Strategies for Fontan Patients Mechanisms and Concerns in Children</vt:lpstr>
      <vt:lpstr>Thromboprophylaxis Strategies for Fontan Patients Mechanisms and Concerns in Children</vt:lpstr>
      <vt:lpstr>Thromboprophylaxis Strategies for Fontan Patients Mechanisms and Concerns in Children</vt:lpstr>
      <vt:lpstr>Thromboprophylaxis Strategies for Fontan Patients Mechanisms and Concerns in Children</vt:lpstr>
      <vt:lpstr>UNIVERSE Study - Rivaroxaban vs ASA Post-Fontan 2-Part Study Design</vt:lpstr>
      <vt:lpstr>UNIVERSE Study - Rivaroxaban vs ASA Post-Fontan Dosing Scheme for Rivaroxaban Oral Suspension</vt:lpstr>
      <vt:lpstr>UNIVERSE Study - Rivaroxaban vs ASA Post-Fontan  Efficacy</vt:lpstr>
      <vt:lpstr>UNIVERSE Study - Rivaroxaban vs ASA Post-Fontan Safety</vt:lpstr>
      <vt:lpstr>UNIVERSE Study - Rivaroxaban vs ASA Post-Fontan Summary</vt:lpstr>
      <vt:lpstr>Considerations in the Pediatric Population</vt:lpstr>
      <vt:lpstr>Challenges in Gaining Clinical Evidence</vt:lpstr>
      <vt:lpstr>Post-Fontan Thromboprophylaxis Recommendations</vt:lpstr>
      <vt:lpstr>New FDA Indication for Rivaroxaban </vt:lpstr>
      <vt:lpstr>Coagulation and Anticoagulation in Fontan Patients</vt:lpstr>
      <vt:lpstr>Coagulation and Anticoagulation in Fontan Patients</vt:lpstr>
      <vt:lpstr>Implications for the Care Team</vt:lpstr>
      <vt:lpstr>Multidisciplinary Fontan Clinic</vt:lpstr>
      <vt:lpstr>Conclusion</vt:lpstr>
      <vt:lpstr>PowerPoint Presentation</vt:lpstr>
      <vt:lpstr>PowerPoint Presentation</vt:lpstr>
      <vt:lpstr>PowerPoint Presentation</vt:lpstr>
      <vt:lpstr>Practical Management of VTE</vt:lpstr>
      <vt:lpstr>VTE Epidemiology</vt:lpstr>
      <vt:lpstr>Trends in VTE Diagnosis</vt:lpstr>
      <vt:lpstr>Duration of Treatment: Framework</vt:lpstr>
      <vt:lpstr>Provoking Risk Factors for VTE</vt:lpstr>
      <vt:lpstr>Provoking Risk Factors for VTE</vt:lpstr>
      <vt:lpstr>Find the Net Clinical Benefit of Ongoing Treatment</vt:lpstr>
      <vt:lpstr>Find the Net Clinical Benefit of Ongoing Treatment</vt:lpstr>
      <vt:lpstr>What Is the Threshold to Continue Treatment?</vt:lpstr>
      <vt:lpstr>What Is the Threshold to Continue Treatment?</vt:lpstr>
      <vt:lpstr>Extended Treatment Recommendations After Completing Primary Treatment</vt:lpstr>
      <vt:lpstr>Step-Down Dosing for Long-Term Anticoagulation </vt:lpstr>
      <vt:lpstr>Step-Down Dosing for Long-Term Anticoagulation Clinical Trial Data</vt:lpstr>
      <vt:lpstr>Guidelines on Step-Down Dosing</vt:lpstr>
      <vt:lpstr>VTE Management in Special Populations</vt:lpstr>
      <vt:lpstr>VTE Management in Obesity</vt:lpstr>
      <vt:lpstr>Efficacy and Safety Outcomes in VTE Treatment Clinical Studies Comparing DOACs With VKA/LMWH in Patients With Obesity</vt:lpstr>
      <vt:lpstr>Expert Guidance on Anticoagulation in Obesity</vt:lpstr>
      <vt:lpstr>International Society on Thrombosis and Hemostasis (ISTH) Updated Guidance Statements on VTE Management in Obesity</vt:lpstr>
      <vt:lpstr>VTE Management in Kidney Failure</vt:lpstr>
      <vt:lpstr>VTE Management in Kidney Failure Canadian Perspective</vt:lpstr>
      <vt:lpstr>VTE Management in Kidney Failure United States Perspective</vt:lpstr>
      <vt:lpstr>Effectiveness and Safety of Apixaban vs Warfarin in Patients With VTE and CKD</vt:lpstr>
      <vt:lpstr>Effectiveness and Safety of Apixaban vs Warfarin in Patients With VTE and CKD (cont)</vt:lpstr>
      <vt:lpstr>Cancer-Associated VTE Management</vt:lpstr>
      <vt:lpstr>Cancer-Associated VTE Management Expert Perspectives</vt:lpstr>
      <vt:lpstr>Extended Anticoagulant Treatment With Full- or Reduced-Dose Apixaban in Patients With Cancer-Associated VTE (API-CAT)</vt:lpstr>
      <vt:lpstr>Antiphospholipid Syndrome-Associated VTE Several Trials Investigating VKA vs DOAC</vt:lpstr>
      <vt:lpstr>Antiphospholipid Syndrome-Associated VTE Case</vt:lpstr>
      <vt:lpstr>Antiphospholipid Syndrome-Associated VTE Management</vt:lpstr>
      <vt:lpstr>Expert Commentary on APS-Associated VTE Management</vt:lpstr>
      <vt:lpstr>Summary and Take-Home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VTE Prevention in the Hospital</vt:lpstr>
      <vt:lpstr>PowerPoint Presentation</vt:lpstr>
      <vt:lpstr>Risk of VTE</vt:lpstr>
      <vt:lpstr>Who Is at High Risk for VTE?</vt:lpstr>
      <vt:lpstr>Incorporating the Use of Assessment Tools in the Hospital Setting</vt:lpstr>
      <vt:lpstr>Which Tool to Use? Common Elements</vt:lpstr>
      <vt:lpstr>IMPROVE Bleeding Risk Score Calculator</vt:lpstr>
      <vt:lpstr>Systemwide Approach to VTE Risk  Assessment and Prophylaxis</vt:lpstr>
      <vt:lpstr>Current Treatments for Prophylaxis</vt:lpstr>
      <vt:lpstr>Current Strategies Are Shifting…</vt:lpstr>
      <vt:lpstr>APEX Trial: Design  Betrixaban vs Enoxaparin</vt:lpstr>
      <vt:lpstr>APEX Trial Primary Efficacy End Point</vt:lpstr>
      <vt:lpstr>APEX Trial Fatal Bleeding and ICH</vt:lpstr>
      <vt:lpstr>MAGELLAN Trial: Primary Efficacy Outcome Events</vt:lpstr>
      <vt:lpstr>MARINER Trial: Study Design</vt:lpstr>
      <vt:lpstr>MARINER Trial Primary Efficacy Endpoint</vt:lpstr>
      <vt:lpstr>MARINER Trial Symptomatic VTE</vt:lpstr>
      <vt:lpstr>MARINER Trial Bleeding</vt:lpstr>
      <vt:lpstr>Risk-Benefit in Patients With Renal Insufficiency</vt:lpstr>
      <vt:lpstr>Improved Safety</vt:lpstr>
      <vt:lpstr>2013 IUA Guidelines</vt:lpstr>
      <vt:lpstr>Clinical Perspective Moving Forward</vt:lpstr>
      <vt:lpstr>Concluding Remarks</vt:lpstr>
      <vt:lpstr>Concluding Remarks (cont)</vt:lpstr>
      <vt:lpstr>Abbreviations</vt:lpstr>
      <vt:lpstr>Abbreviations (cont)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Edling, Emily</dc:creator>
  <cp:lastModifiedBy>Edling, Emily</cp:lastModifiedBy>
  <cp:revision>2</cp:revision>
  <dcterms:created xsi:type="dcterms:W3CDTF">2024-04-15T15:14:41Z</dcterms:created>
  <dcterms:modified xsi:type="dcterms:W3CDTF">2024-04-15T18:52:41Z</dcterms:modified>
</cp:coreProperties>
</file>