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</p:sldIdLst>
  <p:sldSz cx="9144000" cy="6858000" type="screen4x3"/>
  <p:notesSz cx="6858000" cy="90773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A9F3-7709-4C84-AB77-BF55E5E0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BDC26-394E-49B0-B81B-0247D0F9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7E7D-474D-4475-82DC-D86DE01BEAE1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02062-62AF-4531-9702-6B695F02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E6780-9E48-4FD2-8310-3451814D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F3A6-91B0-44CA-BBFF-7514C06D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1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DD72F-DDC6-47EA-BF9D-964217EE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42806-C5FB-4E2B-BC33-72B892181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B9946-B133-4E16-A7F6-D8C921C7A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07E7D-474D-4475-82DC-D86DE01BEAE1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F76BB-D69F-4237-AA6A-BCBC03ECF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AA48-9302-47C5-904D-E858D5CC4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4F3A6-91B0-44CA-BBFF-7514C06D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3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115DC3-53D4-4CBF-A402-E7C95D90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Efficacy and Safety of Larotrectinib in Patients With Tropomyosim Receptor Kinase (TRK) Fusion Lung Cancer </a:t>
            </a:r>
            <a:endParaRPr lang="en-US" dirty="0"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D0A06-59D2-4A7C-A921-0EB24A02F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2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424DE2-7D84-4113-84EA-AA34AC11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8D61D-5517-4B71-9BEA-1B65E5BDB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954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56AED8-D888-4DA1-B659-AB78C2427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PSA-DT in nmCRPC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F67FA-0FA5-417F-9E2A-1D95DF0A9E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276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0E5CDE-6D75-4108-A4A7-A604DE19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of Bone Metastases or Death for Men With nmCRPC Based on PSA-DT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308A3-D42A-481D-908F-9B1C881A82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940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56075-4C32-4A7C-B746-A51972AC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Selection for Patients With nmCRPC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97D39-0C6A-41B8-8C0D-5330A7918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442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6A53C-75FB-4074-90A1-10886CEF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Risk-Benefit Analysis and Shared Decision-Making</a:t>
            </a:r>
            <a:br>
              <a:rPr lang="en-US"/>
            </a:br>
            <a:r>
              <a:rPr lang="en-US" i="1"/>
              <a:t>The 4 Ps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C172C-E844-4F16-9063-2168F701BA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44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EB981-AD62-4E10-82B4-7576AF1D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PSA-DT</a:t>
            </a:r>
            <a:br>
              <a:rPr lang="en-US"/>
            </a:br>
            <a:r>
              <a:rPr lang="en-US" i="1"/>
              <a:t>Not So Simple, but It's Quick . . . 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813DC-B6F0-4296-BEBE-937F399111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59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D57A45-3F55-4456-B6E9-3D5E5983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Antiandrogen Therapies </a:t>
            </a:r>
            <a:br>
              <a:rPr lang="en-US"/>
            </a:br>
            <a:r>
              <a:rPr lang="en-US"/>
              <a:t>for nmCRPC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EF7C4-B6CD-403F-98BE-6603146D45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561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0113B-8D8A-44A0-9748-7164EFC6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Next-Generation AR Inhibitors</a:t>
            </a:r>
            <a:br>
              <a:rPr lang="en-US" altLang="en-US"/>
            </a:br>
            <a:r>
              <a:rPr lang="en-US" altLang="en-US" i="1"/>
              <a:t>Enzalutamide, Apalutamide, and Darolutamide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AF109-2685-4AAE-91DE-BE08B36D99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48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BD55B8-CCF1-4208-BC85-10FBB20E3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Trials in nmCRPC With MFS as Primary Endpoint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CB7ED-490D-457F-865B-EC19D7E4A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52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8893D4-DBA7-4012-BBBD-ECBDD687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Designs: SPARTAN, PROSPER, ARAMIS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3026-D949-4295-9901-C24588A806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834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7E4360-7057-4985-8021-B08D0D66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Endpoint</a:t>
            </a:r>
            <a:br>
              <a:rPr lang="en-US"/>
            </a:br>
            <a:r>
              <a:rPr lang="en-US"/>
              <a:t>Metastasis Free Survival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5C677-59C7-49DD-9DB8-C632345EDB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477EEB-9A29-45FE-B680-C24D195F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429C1-4907-49E8-A3EA-60FEBA309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272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563EF1-3FDB-4CEE-A877-ED031C4D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Endpoints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7FF02-3F58-4A69-B188-D12E1F7302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655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E664E7-CAEC-4300-8F70-C69273F9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Endpoint: Updated Overall Survival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23101-29EA-4107-99E6-3B69E98344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11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8ED17-F9C1-48EB-8B30-5B8B49FA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Adverse Events of Interest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9EC6F-2309-4D81-B021-3EF9A1F71F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83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5B307A-7C28-497E-9206-B23518DF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SPARTAN and PROSPER </a:t>
            </a:r>
            <a:br>
              <a:rPr lang="en-US"/>
            </a:br>
            <a:r>
              <a:rPr lang="en-US" i="1"/>
              <a:t>Effect of Treatment on QoL Assessed With FACT-P*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6A854-535B-4576-830B-2BCB4D767F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787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C50D73-0B82-4E8C-A0FA-A1210263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ARAMIS</a:t>
            </a:r>
            <a:br>
              <a:rPr lang="en-US"/>
            </a:br>
            <a:r>
              <a:rPr lang="en-US" i="1"/>
              <a:t>Time to Pain Progression – Updated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6CB14-021F-444C-9236-B21B9FF6CE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70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C7509-CEB6-49EA-8241-C93E5680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There SPARTAN, PROSPER, ARAMIS </a:t>
            </a:r>
            <a:br>
              <a:rPr lang="en-US"/>
            </a:br>
            <a:r>
              <a:rPr lang="en-US"/>
              <a:t>Trial Differences?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760DE-1BC3-4A29-A38B-67D6D4052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1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B185D3-30C1-437E-8283-A8AFFC61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Outcomes of Darolutamide vs Apalutamide and Enzalutamide: Matching Adjusted Indirect Comparisons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37884-78CA-4049-8554-F4F8EFBF35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743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3ED652-5A8D-458A-A414-7E38B460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Outcomes of Darolutamide vs Apalutamide and Enzalutamide: Results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C64CD-5504-412D-B029-B0A8177ED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898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9C3896-3011-471F-87E7-444C40BE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Outcomes of Darolutamide vs Apalutamide and Enzalutamide: Strengths and Limitations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53B64-7F04-40EA-AF4B-3555EE0E8C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512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6402D9-BB91-40F5-A6F4-E3997A0E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PSMA-PET in a "SPA-Like" M0 CRPC Population That Is Negative by Conventional Imaging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12E66-43BB-4EE3-81A2-206D3BA9E6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E766CF-FCB5-49E1-B56E-24F5A6A2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Survival Benefits of Larotrectinib in an Integrated Dataset of Patients With TRK Fusion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408C7-C5E0-4DE3-A3F0-94FB77F6FF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64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A73642-2EDE-4F55-8941-2F49EA356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CCC9B-D1BA-4BB7-BDA7-69F28AD91F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640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39B308-5C20-45CC-99B7-603D756BC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 </a:t>
            </a:r>
            <a:br>
              <a:rPr lang="en-US"/>
            </a:br>
            <a:r>
              <a:rPr lang="en-US"/>
              <a:t>Panel Discussion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A68BE-9414-4166-A4DB-7EDE08D6E3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32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8B33E8-0435-4AD8-83A5-3849BD47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Metastatic CRPC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EE969-AAF3-40A3-BE99-6D007A6E9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01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5C8D51-A5EE-42B0-AA5B-5482AC4B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Discussion: 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3F192-A669-47E4-B9DE-5685CD24C5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5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77193C-3ADB-42EC-8CFC-43B7583C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Discussion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37CBD-F551-49F2-99A2-B3BB6987E5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01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7D4C27-9565-4D18-96D4-DDD08398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Cabazitaxel vs Abiraterone or Enzalutamide for mCRPC </a:t>
            </a:r>
            <a:r>
              <a:rPr lang="en-US" i="1"/>
              <a:t>CARD Study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BE598-7155-4587-8A83-1AA3E1C4A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725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6F5978-0F45-4DE7-9325-517D33AF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Cabazitaxel vs Abiraterone or Enzalutamide for mCRPC </a:t>
            </a:r>
            <a:r>
              <a:rPr lang="en-US" i="1"/>
              <a:t>Imaging-Based PFS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B1AA8-0427-4719-8891-A0B992C2E0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163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20D4CC-C7BA-4C03-BE16-782C685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Cabazitaxel vs Abiraterone or Enzalutamide for mCRPC </a:t>
            </a:r>
            <a:r>
              <a:rPr lang="en-US" i="1"/>
              <a:t>OS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E0E22-A2F9-4F0E-BF0E-F33C27179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046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205499-8AF1-46B8-A49F-FE859672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</a:t>
            </a:r>
            <a:br>
              <a:rPr lang="en-US"/>
            </a:br>
            <a:r>
              <a:rPr lang="en-US" i="1"/>
              <a:t>Safety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86CAC-A99C-4C44-BB7C-4D0C1DB3A5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2756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C7E16-4658-41FB-84FF-DB457A6B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9629B-922F-480A-A5BA-1BB383A34C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24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83B9D5-4902-43E4-9796-EE695233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br>
              <a:rPr lang="en-US"/>
            </a:br>
            <a:r>
              <a:rPr lang="en-US" i="1"/>
              <a:t>NTRK Gene Fusions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D92CD-81C6-4963-B35C-C4D0401E8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769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EFCEF3-7AB8-42D3-9375-C3E79CE1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Radium-223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5D7D6-2FEE-4B3D-89BE-5E2174913D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95816"/>
      </p:ext>
    </p:extLst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49F95-E68E-43BC-8583-2812DAD1B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ALSYMPCA: Radium vs Placebo in 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F9C53-433E-442C-969F-F0256C38F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701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CB8450-F000-4B40-9B9C-1E1FA0A5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/>
              <a:t>ERA 223: Radium-223 + Abiraterone Acetate and Prednisone or Prednisolone in Patients With CRPC and Bone Metastases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7670D-3FDC-4551-92D3-02BBDE44FC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2660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B0FE31-B999-4175-A5D0-50E4E702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ERA 223</a:t>
            </a:r>
            <a:br>
              <a:rPr lang="en-US"/>
            </a:br>
            <a:r>
              <a:rPr lang="en-US" i="1"/>
              <a:t>Symptomatic Skeletal Event-Free Survival (ITT)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8386E-1318-4157-A87D-38C7B796C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481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22A7F4-EB3C-465E-B157-C521164B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Fractures in ERA 223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010B-B3FF-4A59-954D-AE7321E50B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677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3262D1-89D1-4221-A233-C4B71570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/>
              <a:t>EORTC GUCG 1333 (PEACE III) Original Design 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77554-5B58-4234-8BED-11D91CD24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56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7A49E-1747-49E8-9570-FAD3A204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 of Bone-Protecting Agents </a:t>
            </a:r>
            <a:br>
              <a:rPr lang="en-US"/>
            </a:br>
            <a:r>
              <a:rPr lang="en-US" i="1"/>
              <a:t>Safety Population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8EEF0-1629-448A-936A-6FA4F23807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938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9D754B-3FFB-4110-9536-A4F702ED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Bone Fractures and Cumulative Incidence</a:t>
            </a:r>
            <a:br>
              <a:rPr lang="en-GB"/>
            </a:br>
            <a:r>
              <a:rPr lang="en-GB" i="1"/>
              <a:t>Safety Population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F161F-E872-48E4-8B96-0F9CF27B6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741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12561A-E05D-4710-8904-F925ED3B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Concurrent vs Layered Radium and Abiraterone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6BAA8-35FE-49FC-83FB-8D6E10B0A0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030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F4C63-6F59-4ED2-B3FF-A1550330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 Trial: Olaparib for mCRPC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77FAF-7D98-4C44-BABE-2F8D95DB7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1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43941-E9D7-4C1C-B744-1CE991D7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57343-4A02-46BD-88EF-8FF59DA046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214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9161A7-56FE-4CD6-9245-0462922B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 Trial</a:t>
            </a:r>
            <a:br>
              <a:rPr lang="en-US"/>
            </a:br>
            <a:r>
              <a:rPr lang="en-US" i="1"/>
              <a:t>Results: Cohort A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5F75A-A846-4780-8397-6969C1049F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288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F62EF2-6C68-4157-B833-B373013A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 Trial</a:t>
            </a:r>
            <a:br>
              <a:rPr lang="en-US"/>
            </a:br>
            <a:r>
              <a:rPr lang="en-US" i="1"/>
              <a:t>PFS in Both Cohorts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5B5AC-79AE-40FD-909C-D1B3378ACD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428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C831FE-A200-4B26-B32A-FEAC4994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 </a:t>
            </a:r>
            <a:br>
              <a:rPr lang="en-US"/>
            </a:br>
            <a:r>
              <a:rPr lang="en-US" i="1"/>
              <a:t>Adverse Events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47B91-93ED-4440-829F-A679AEF960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68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08BD29-10E5-4887-877E-9182D512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</a:t>
            </a:r>
            <a:br>
              <a:rPr lang="en-US"/>
            </a:br>
            <a:r>
              <a:rPr lang="en-US" i="1"/>
              <a:t>HRQoL Results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C2FE8-2669-49B3-A9DB-4BB159B415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420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5A3F44-6392-4F0C-B5CE-E608EAEFB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TRITON2: Rucaparib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8547C-A348-4705-8696-1FFC4BD89D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25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3A580-EDC3-4252-941D-1579F210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TRITON2</a:t>
            </a:r>
            <a:br>
              <a:rPr lang="en-US"/>
            </a:br>
            <a:r>
              <a:rPr lang="en-US"/>
              <a:t>Common AEs (≥ 10% of Patients)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71AED-5726-449D-937C-7F085B633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1695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9D227C-F833-4586-A41D-182E2DAA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TRITON3: Ongoing Trial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AC466-E156-4D43-9BA3-6ACB799995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8716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E5117E-8AC4-473A-A27A-0193AF4C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Approvals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4341F-4861-4E8A-97BB-14092427A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0207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AB3C98-C7BD-49D1-9A0D-A5190338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an Option for MSI-H 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CAF48-19EF-4324-A781-6860208ABC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5152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434722-4842-4F2D-B75F-D9214F63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in 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DCF50-90F4-476F-89F6-99AE17151F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94A36A-C26B-4A59-B2F8-7B28BBBF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Patients Included in Integrated Analysis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DD6D1-189D-4FC0-A8F8-5CB2A61C7F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323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58B17F-6003-43E5-A28F-0E74289F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COSMIC-021: Cabozantinib With Atezolizumab in 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F0A14-E421-4C75-9A3A-0562194169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748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D67A58-DDDD-474D-9A14-D9FAC725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COSMIC-021: Cabozantinib With Atezolizumab in mCRPC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C3741-0F49-4C2B-A99B-83030700FE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51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FCDFC6-74DC-4B18-A5D1-2C3E6D6C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on 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71AEA-F1AA-41CD-92DC-D8271506BC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876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8D74C6-822A-4339-9843-C99CE13A4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7254A-4997-4697-94D0-881D5ECEE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614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C74A7-FCE7-4DFF-859E-261915AE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D47DC-5AB1-474B-AEB2-810949ACBA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304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309B76-F48D-454F-9DB8-DA5237FA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F459E-5C8E-4318-910E-0B9257829E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2660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F69F91-C0F6-40FA-80BC-7CAF4B5C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B46D8-CDED-4F72-9F0D-C9867535E9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653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056B7E-7F3D-4D3A-95F4-B1FB8479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6B19A-1C17-49FC-A571-854F52170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6777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258C44-676F-46AA-8258-48F12264E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3E136-8F72-4A1D-8FEB-2E13F2A6D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23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772098-D187-4C31-9BEF-63A6AB15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DE064-F30F-450F-872F-B760EBC2B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44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7CA2A8-F9A1-46D7-8A0C-0E6CD5A6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Baseline Characteristics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0F24A-9F57-4BCB-A719-B3699C07A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3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2F90B5-189D-4825-84C2-0ADB5CD3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Efficacy Across Tumor Types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50F72-F40B-4686-9337-4FE1344726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8EBECC-4719-404F-8E41-510F488D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ORR in Integrated Analysis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43AC1-2CE8-4D44-A982-071A96AE2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B9CBF-3A81-4F4E-9B6E-A6DDEC0C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DoR, PFS, and OS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95878-9410-4E88-A730-6B0BBB1DB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75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865199-43ED-479D-87BC-E7D340A9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Efficacy and Safety of Larotrectinib in Patients With Tropomyosin Receptor Kinase (TRK) Fusion Lung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3C609-D3B9-4380-8A74-6571B71E94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5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C38AF8-B565-4700-9875-E5973C52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Duration of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C1838-A198-4F48-AB38-6352EB6503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46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523EE9-50FE-4E09-B100-E92C4B7B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Adverse Events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A0F1F-4384-4B86-A504-29C04C0C3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92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6187AA-27F0-4408-873A-6A8972BE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0CEC2-FB61-4EF5-AE89-E101E6872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10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8A6E2-704C-4A72-A05C-3426D753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Modulation Index (GMI) of Larotrectinib vs Prior Systemic Treatments in Patients With Tropomyosin Receptor Kinase (TRK) Fusion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1BCB3-5176-4C91-A88C-A226F06F99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9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0DD05C-46C2-4727-A986-0A1DBCC4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br>
              <a:rPr lang="en-US"/>
            </a:br>
            <a:r>
              <a:rPr lang="en-US" i="1"/>
              <a:t>NTRK Gene Fusions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CD791-1A46-4219-902C-0A95EEA918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12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B3A02E-2BD9-4604-AB8F-C862B2F8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ECA33-87E6-41B1-96D8-8125BE1887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03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83459B-D7F1-413B-ABFF-33516BD8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Patients Included in Analysis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43626-7422-44E0-8519-668C65731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2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7F5A7E-9ADB-4965-A737-AC7AB791E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GMI per IRC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2EFE3-6599-4552-BB38-DAC95D67B3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1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1F1059-9494-4D85-A114-97DE803A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Kaplan-Meier Estimate of GMI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F2FB1-8439-4635-B76B-2FDFAF3A6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0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B34F24-40B0-469A-AD3C-3C7891D5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GMI by Patient Subgroup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4A27E-437C-48DC-BFDE-B849E1C380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5885E3-2BB0-42AF-873C-C82EBA64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br>
              <a:rPr lang="en-US"/>
            </a:br>
            <a:r>
              <a:rPr lang="en-US" sz="2700" i="1"/>
              <a:t>NTRK Gene Fusions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8B740-040D-4C17-8849-6CDC25376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34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5C7B1-0C41-49A1-A814-5CE19005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GMI by Age Group, Disease Status, and Tumor Type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C3686-56B9-4C70-ACDA-B2D0FBD97F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253A0-A427-4C26-BE88-A4492F52B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Kaplan-Meier Plots of PFS and TTPF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254BF-163C-4DB8-92AF-B2764F0691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6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160B57-F1C1-44B9-AE6A-937D858F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FF93F-496D-439F-8D37-8BE747AE9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6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6B03C6-B684-458E-A8E5-09D9E162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Entrectinib in </a:t>
            </a:r>
            <a:r>
              <a:rPr lang="en-US" i="1"/>
              <a:t>NTRK</a:t>
            </a:r>
            <a:r>
              <a:rPr lang="en-US"/>
              <a:t> Fusion-Positive NSCLC: Updated Integrated Analysis of STARTRK-2, STARTRK-1, and ALKA-372-001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20734-CA0A-4686-A289-A70F27F0B5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9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F532F4-FACA-4108-B97E-6399B690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br>
              <a:rPr lang="en-US"/>
            </a:br>
            <a:r>
              <a:rPr lang="en-US" i="1"/>
              <a:t>NTRK Gene Fusions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64F0D-FD04-4531-90AE-8AD63A665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13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CE447C-FF27-4953-A3D7-C6355742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C5EF7-6A4F-42C3-AF4B-BBE1BDE65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7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49E499-0374-4F97-8011-13F110ED0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Baseline Characteristics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D2C45-D3B5-4858-A06C-AD72AA86B4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65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50EAA-E310-4347-A573-0BB2CF4C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Clinical Activity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885A4-60E7-419F-B2CA-61477D9E8D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5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F89E5D-BE37-4382-95C3-494306BF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Best Percentage Change From Baseline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4E005-1272-479C-87E5-6AE7276FC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4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9AF96B-DEE5-49F9-8FAD-828E7B8F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Time on Treatment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BB546-4064-44AF-B02C-9864380DDC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2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0BACF5-1F9C-4F08-A0F5-30693B07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78CA7-1656-47D1-9A13-4E050E907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4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4EEB2D-101C-4125-9130-051E12566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PFS, OS, and DoR in Efficacy-Evaluable Patients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250C2-3FFE-4980-89A3-AD21B3F3E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17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168638-E495-46CC-86B7-8761B629E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Adverse Events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3CD51-1EBF-4BBA-BDAF-58C577260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7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C38671-4B47-4D35-8C85-F42904C8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CC3D5-A817-4DEB-A044-3A6E1D4856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82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E9AC1-2F55-4A5C-8BED-8E4E0091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Intracranial Efficacy of Entrectinib in Patients With </a:t>
            </a:r>
            <a:r>
              <a:rPr lang="en-GB" i="1"/>
              <a:t>NTRK </a:t>
            </a:r>
            <a:r>
              <a:rPr lang="en-GB"/>
              <a:t>Fusion-Positive Solid Tumors and Baseline CNS Metastases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8BF94-2CEA-40B4-AC65-8DCBB508F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3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9A15CE-1C99-4BA4-9F04-F259EEC8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br>
              <a:rPr lang="en-US"/>
            </a:br>
            <a:r>
              <a:rPr lang="en-US" i="1"/>
              <a:t>NTRK Gene Fusions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42FFB-0088-431D-91C0-8C448C35BB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8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9C1D65-BC02-482C-88D3-6389146F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E7CD9-ED7D-43FE-8ABA-E6B25B71B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62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BECA3C-E084-46B5-AC41-B2C8890D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Baseline Characteristics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6F566-735C-4A50-9395-8C32DD1DFA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64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EDE961-613B-4D8E-A824-5B90CCAA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Intracranial Response per BICR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47408-B037-49B3-90FE-894266708E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4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AB7741-A4AD-4617-A9D9-E8AF24C6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Best Individual Intracranial Responses per BICR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64D6A-13F5-47B3-B8EA-847C553A17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77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785833-AD8C-45B9-9A76-59F3A7E2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Intracranial DoR and PFS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46803-96CC-4F75-8252-D56CF37D9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7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FE8192-D530-4EF1-A1E2-22ADBCDD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sz="2700" i="1"/>
              <a:t>Baseline Characteristics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C1187-D178-4069-8081-B47C7FDD09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28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340096-ED05-4E92-9699-7CC8EE7D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Intracranial Efficacy Irrespective of Prior Brain RT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F453B-35C5-49A8-A170-E2132E170E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80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DBB32E-6019-493B-BA73-C7D30FF0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Time to CNS Progression (Deaths Censored)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C91C4-013D-4C9F-9304-A6A0CEABC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29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27AF66-D04E-4C67-A565-BF831B94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Patient Case Study*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CB572-F665-4909-BF22-D418A06228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15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42616E-FB74-4D1B-8A4B-F2DD9119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Summary of Neurological Safety*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FE61F-FEFD-40AE-A15C-FE60D933E2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3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6E8748-565A-4937-BA87-74EF5286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Any-Cause Neurological Adverse Events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8064-0515-4AA7-9093-08B39DED3D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47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66EB3-5661-4426-A147-954F3902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6B6C9-6795-43EB-B275-4AC308360C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42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45EEE5-E32A-4C92-9D1F-8FE70513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Patient-Reported Outcomes (PROs) From Patients With </a:t>
            </a:r>
            <a:r>
              <a:rPr lang="en-US" i="1"/>
              <a:t>NTRK</a:t>
            </a:r>
            <a:r>
              <a:rPr lang="en-US"/>
              <a:t> Fusion-Positive (</a:t>
            </a:r>
            <a:r>
              <a:rPr lang="en-US" i="1"/>
              <a:t>NTRK</a:t>
            </a:r>
            <a:r>
              <a:rPr lang="en-US"/>
              <a:t>-fp) Solid Tumors Receiving Entrectinib in the Global Phase 2 STARTRK-2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854DA-BC6E-4264-8A18-C1E1DAEB4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79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0AD1B2-5E29-478F-8679-93A8AB77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br>
              <a:rPr lang="en-US"/>
            </a:br>
            <a:r>
              <a:rPr lang="en-US" i="1"/>
              <a:t>NTRK Gene Fusions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3EBB7-5340-493B-B31D-E86CE7DCDA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1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9E2D20-8ADC-4648-9E5D-85D8CCF3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AB653-12AA-4104-BA2F-D3B8C97E9D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8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FA2B8D-CDAB-48D0-84CB-4274C5BD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Baseline 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78359-21D9-4A2D-A505-A45EAE02B8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42491-215B-4282-8F72-98ECE7F0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sz="2700" i="1"/>
              <a:t>Objective Response Rate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46050-F0FC-42BB-9152-EFB419E0B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231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053C6A-EA61-410E-AB84-A4C59CE7B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HRQoL Scores at Baseline and to Cycle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8FE77-9DF4-4275-849D-289CA2B40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74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DE8729-A3F0-4289-AD56-5642C6AC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Mean Changes From Baseline in HRQoL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1E026-8024-40FE-89CC-16ACEA41C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6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4D520-60AC-46D4-973D-C72829D0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Rapid and Durable Improvement in QLQ-C30 Symptoms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9F2D4-9BF4-41E9-A05A-BCCC5684A1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73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BA8D5-F695-43AD-A596-41FE264A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NSCLC- and CRC-Specific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72BB4-92A4-477A-8452-4A4D217F3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5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1B7CED-F578-49DB-83A5-F7E2E0C0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i="1"/>
              <a:t>Treatment-Related Symptom Burden and AEs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B751B-3866-48C8-94A8-DD0FD1D2AC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956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88250-70F9-4AD7-AA35-A31CD11D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E3FAC-2E39-4E8C-932E-07A869BE4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07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8AE2F0-E10D-49CE-820C-71826DDF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B6AD2-52E3-400A-A6BB-B9FF25143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35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79CBE2-FA5A-4905-BDEF-DDBFB1A9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FBF59-D288-4993-B50A-671677167B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95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1DCD6-BC44-43F0-A14F-B2ECB356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F09F7-2D9B-4EDD-A854-B916E3A33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49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8F0AA7-191A-4B9C-8F46-68812C15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Expanding Targetable </a:t>
            </a:r>
            <a:br>
              <a:rPr lang="en-US"/>
            </a:br>
            <a:r>
              <a:rPr lang="en-US"/>
              <a:t>Treatment in Thyroid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D952D-E2B0-486B-AD53-35B4712AA2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773CA7-E556-4CB9-AD4E-0F4F4949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sz="2700" i="1"/>
              <a:t>Treatment Duration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AEA09-4EF9-4DC0-815B-892E29058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0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5A4486-DBFE-4DB5-88E2-243592FF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20C67-B451-40EC-B081-5F1D95B923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519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B447E2-4DFD-4C7C-B35C-2AAE9759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Biology of Trk Receptors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C478C-FE21-4463-BA42-CE06D8930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70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B6FCBA-DDCA-45F4-BF75-017E8BBA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Pediatric vs Adult Thyroid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C70C7-9779-4875-AADD-F25AADBAC3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8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7229C9-BCD9-4FF0-B9AC-695E1A38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NTRK</a:t>
            </a:r>
            <a:r>
              <a:rPr lang="en-US"/>
              <a:t> Fusions in Pediatric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26C9B-0DF3-40CE-85D6-2DB4F7DB2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36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DD99FB-884E-4286-86C3-13D70A625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NTRK</a:t>
            </a:r>
            <a:r>
              <a:rPr lang="en-US"/>
              <a:t> Fusions in Adults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AF2FF-F325-46C3-88F1-C8A7D0C5E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899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592F0-9D4F-49FE-B5C9-D209AD3B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NTRK Fusions in Adults</a:t>
            </a:r>
            <a:br>
              <a:rPr lang="en-US"/>
            </a:br>
            <a:r>
              <a:rPr lang="en-US" sz="2700" i="1"/>
              <a:t>Clinico-Pathologic Features (N = 62)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51882-2A58-4D33-8BF9-706CA26D1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46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B631E-29A1-4E17-895E-8B37B982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Considerations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961CF-66A0-41E3-8D95-F93DABB06C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985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47BF7E-444A-4643-922F-E51468A4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Considerations</a:t>
            </a:r>
            <a:br>
              <a:rPr lang="en-US"/>
            </a:br>
            <a:r>
              <a:rPr lang="en-US" sz="2700" i="1"/>
              <a:t>Incidence of Fusions in Fine Needle Aspirates of Nodules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89AFF-CF9F-4408-8D94-C9786F473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45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CEC05B-8656-4EEB-9979-26EB365D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Considerations</a:t>
            </a:r>
            <a:br>
              <a:rPr lang="en-US"/>
            </a:br>
            <a:r>
              <a:rPr lang="en-US" sz="2700" i="1"/>
              <a:t>Personal Experience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27696-0E1F-41B5-9737-4ACA7DC6D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56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F94D49-B5B9-40FD-A788-94320AA4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Considerations</a:t>
            </a:r>
            <a:br>
              <a:rPr lang="en-US"/>
            </a:br>
            <a:r>
              <a:rPr lang="en-US" sz="2700" i="1"/>
              <a:t>Guideline Recommendations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7A215-881D-4D21-A59E-023836E9D7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9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CB26EB-B5D6-430F-BE72-4C2315AC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sz="2700" i="1"/>
              <a:t>DoR, PFS, and OS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525CA-06F9-4748-8054-9048BD7974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067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A75505-6F54-421E-83A6-815482FA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Larotrectinib Basket Trials</a:t>
            </a:r>
            <a:br>
              <a:rPr lang="en-US"/>
            </a:br>
            <a:r>
              <a:rPr lang="en-US" sz="2700" i="1"/>
              <a:t>Pooled Analysis of Phase 1 and 2 Trials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91174D-A67E-4700-B2B7-22F519C32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34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3C107C-FBDB-4679-8613-6C1423DB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Larotrectinib Basket Trials</a:t>
            </a:r>
            <a:br>
              <a:rPr lang="en-US" sz="2700" i="1"/>
            </a:br>
            <a:r>
              <a:rPr lang="en-US" sz="2700" i="1"/>
              <a:t>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0AF7E-843F-4ED3-A2EC-88EBFC15A0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99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080008-B31C-4D96-B22D-E1A87EFD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Larotrectinib Basket Trials</a:t>
            </a:r>
            <a:br>
              <a:rPr lang="en-US"/>
            </a:br>
            <a:r>
              <a:rPr lang="en-US" sz="2400" i="1"/>
              <a:t>Analysis of Patients With Locally Advanced/Metastatic Thyroid Cancer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D0F76-63F2-49D2-A388-9EFB3BD417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654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3D9CB7-254A-438E-9613-7F6F4C1C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Entrectinib Basket Trials</a:t>
            </a:r>
            <a:br>
              <a:rPr lang="en-US"/>
            </a:br>
            <a:r>
              <a:rPr lang="en-US" sz="2700" i="1"/>
              <a:t>Pooled Analysis of Phase 1 and 2 Trials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47004-57C2-4E64-8B96-43E38257C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920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8E89A3-8D3F-4252-A0E8-0309502E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Entrectinib Basket Trials</a:t>
            </a:r>
            <a:br>
              <a:rPr lang="en-US"/>
            </a:br>
            <a:r>
              <a:rPr lang="en-US" sz="2700" i="1"/>
              <a:t>TRAEs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4A4C9-BF64-4D4F-BFE4-79F3F86AB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95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68BA98-F4DE-4203-8F39-D6B0E15E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Entrectinib</a:t>
            </a:r>
            <a:br>
              <a:rPr lang="en-US"/>
            </a:br>
            <a:r>
              <a:rPr lang="en-US" sz="2700" i="1"/>
              <a:t>Intracranial Efficacy in Patients With Baseline CNS Metastases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BF3FE-92FE-46AC-BC72-9796B1010F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07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6AEE15-4833-4ABF-95BD-797295B8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Selitrectinib</a:t>
            </a:r>
            <a:br>
              <a:rPr lang="en-US"/>
            </a:br>
            <a:r>
              <a:rPr lang="en-US" sz="2700" i="1"/>
              <a:t>Phase 1 Trial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6837C-C5FA-4E86-B8C2-A741C42CA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120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28E050-2755-4F5C-BE7C-18500494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Implications of Trial Data for Clinical Practice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3F026-F871-4517-BB09-D2DA37F63B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07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E73AAC-F723-4065-9C89-E22E9F77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Larotrectinib-Enhanced RAI Uptake</a:t>
            </a:r>
            <a:br>
              <a:rPr lang="en-US"/>
            </a:br>
            <a:r>
              <a:rPr lang="en-US" sz="2700" i="1"/>
              <a:t>Case Report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7AC28-E285-4C61-A164-943F1D868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294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2A73D0-915A-49AA-891D-95E37F23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the Oncologist and Endocrinologist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ABB49-4516-4D7B-9EA3-EC6D1D071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0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08B45D-8228-49C9-A197-81F203A0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br>
              <a:rPr lang="en-US"/>
            </a:br>
            <a:r>
              <a:rPr lang="en-US" sz="2700" i="1"/>
              <a:t>Adverse Events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38302-9D90-4607-BF7B-662984B613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00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5D0686-2026-4A45-B1CF-B99A6DB8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AA3C9-4063-4B51-BE56-31A0F99678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63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125E13-80D0-465B-B2C6-63AD060DD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0F1A8-6585-430D-8DF1-3282EDF82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095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AFDF2B-8BCD-4AF1-9081-5A7FEE22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BBC69-059D-4FD1-82E6-2BF7F44641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839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C36BF5-CB41-4529-96AC-28BBB3D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2E510-9DD9-46B3-810E-D93F6B3DFB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352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92B1C-2315-4A6E-A093-266541A8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in Prostate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BC975-2E03-4559-A837-63B720EB7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843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D16009-FEAA-487D-A347-0C3AECE0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F976B-2525-488D-BB9D-EBFF40B678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110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7AF98A-6D24-432C-8508-D3AE7D6C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/>
              <a:t>Prostate Cancer Diagnosis May Occur at Various Stages of Disease and Progress Through Different Pathways</a:t>
            </a: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E3DE7-FA26-4B0F-A883-756F94E300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01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4D41FF-82CB-4C98-90EF-3F330F18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Discussion</a:t>
            </a:r>
            <a:br>
              <a:rPr lang="en-US"/>
            </a:br>
            <a:r>
              <a:rPr lang="en-US" sz="2700" i="1"/>
              <a:t>nmCRPC</a:t>
            </a:r>
            <a:endParaRPr lang="en-US" sz="27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8A49A-8C45-4EE4-9896-8BCB1BB71B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66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743ADB-D71D-414D-8093-BB76D811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Discussion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CAA28-E563-4CEA-966B-78DBC3E3E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187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D17D0A-CEEA-4255-8BEE-11237B64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nmCRPC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BEF93-D68C-47D7-BB91-7460F9AD8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7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3" ma:contentTypeDescription="Create a new document." ma:contentTypeScope="" ma:versionID="ca9af21d0b8f130333e9e97d53cf83d0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b595cf36f51d1a5d2a6326ca85b4addf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35AFE7-3A4D-451D-AD80-3683261C9C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D05360-B18E-4CBB-8876-56F3C48DAB8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67853F3-418B-460B-9BA3-05F3B516F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Office PowerPoint</Application>
  <PresentationFormat>On-screen Show (4:3)</PresentationFormat>
  <Paragraphs>157</Paragraphs>
  <Slides>159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0" baseType="lpstr">
      <vt:lpstr>Office Theme</vt:lpstr>
      <vt:lpstr>Efficacy and Safety of Larotrectinib in Patients With Tropomyosim Receptor Kinase (TRK) Fusion Lung Cancer </vt:lpstr>
      <vt:lpstr>Efficacy and Safety of Larotrectinib in Patients With Tropomyosin Receptor Kinase (TRK) Fusion Lung Cancer</vt:lpstr>
      <vt:lpstr>Background NTRK Gene Fusions</vt:lpstr>
      <vt:lpstr>Methods</vt:lpstr>
      <vt:lpstr>Results Baseline Characteristics</vt:lpstr>
      <vt:lpstr>Results Objective Response Rate</vt:lpstr>
      <vt:lpstr>Results Treatment Duration</vt:lpstr>
      <vt:lpstr>Results DoR, PFS, and OS</vt:lpstr>
      <vt:lpstr>Results Adverse Events</vt:lpstr>
      <vt:lpstr>Case Report</vt:lpstr>
      <vt:lpstr>Conclusions</vt:lpstr>
      <vt:lpstr>Survival Benefits of Larotrectinib in an Integrated Dataset of Patients With TRK Fusion Cancer</vt:lpstr>
      <vt:lpstr>Background NTRK Gene Fusions</vt:lpstr>
      <vt:lpstr>Methods</vt:lpstr>
      <vt:lpstr>Patients Included in Integrated Analysis</vt:lpstr>
      <vt:lpstr>Results Baseline Characteristics</vt:lpstr>
      <vt:lpstr>Results Efficacy Across Tumor Types</vt:lpstr>
      <vt:lpstr>Results ORR in Integrated Analysis</vt:lpstr>
      <vt:lpstr>Results DoR, PFS, and OS</vt:lpstr>
      <vt:lpstr>Results Duration of Treatment</vt:lpstr>
      <vt:lpstr>Results Adverse Events</vt:lpstr>
      <vt:lpstr>Conclusions</vt:lpstr>
      <vt:lpstr>Growth Modulation Index (GMI) of Larotrectinib vs Prior Systemic Treatments in Patients With Tropomyosin Receptor Kinase (TRK) Fusion Cancer</vt:lpstr>
      <vt:lpstr>Background NTRK Gene Fusions</vt:lpstr>
      <vt:lpstr>Methods</vt:lpstr>
      <vt:lpstr>Patients Included in Analysis</vt:lpstr>
      <vt:lpstr>Results GMI per IRC</vt:lpstr>
      <vt:lpstr>Results Kaplan-Meier Estimate of GMI</vt:lpstr>
      <vt:lpstr>Results GMI by Patient Subgroup</vt:lpstr>
      <vt:lpstr>Results GMI by Age Group, Disease Status, and Tumor Type</vt:lpstr>
      <vt:lpstr>Results Kaplan-Meier Plots of PFS and TTPF</vt:lpstr>
      <vt:lpstr>Conclusions</vt:lpstr>
      <vt:lpstr>Entrectinib in NTRK Fusion-Positive NSCLC: Updated Integrated Analysis of STARTRK-2, STARTRK-1, and ALKA-372-001</vt:lpstr>
      <vt:lpstr>Background NTRK Gene Fusions</vt:lpstr>
      <vt:lpstr>Methods</vt:lpstr>
      <vt:lpstr>Results Baseline Characteristics</vt:lpstr>
      <vt:lpstr>Results Clinical Activity</vt:lpstr>
      <vt:lpstr>Results Best Percentage Change From Baseline</vt:lpstr>
      <vt:lpstr>Results Time on Treatment</vt:lpstr>
      <vt:lpstr>Results PFS, OS, and DoR in Efficacy-Evaluable Patients</vt:lpstr>
      <vt:lpstr>Results Adverse Events</vt:lpstr>
      <vt:lpstr>Conclusions</vt:lpstr>
      <vt:lpstr>Intracranial Efficacy of Entrectinib in Patients With NTRK Fusion-Positive Solid Tumors and Baseline CNS Metastases</vt:lpstr>
      <vt:lpstr>Background NTRK Gene Fusions</vt:lpstr>
      <vt:lpstr>Methods</vt:lpstr>
      <vt:lpstr>Results Baseline Characteristics</vt:lpstr>
      <vt:lpstr>Results Intracranial Response per BICR</vt:lpstr>
      <vt:lpstr>Results Best Individual Intracranial Responses per BICR</vt:lpstr>
      <vt:lpstr>Results Intracranial DoR and PFS</vt:lpstr>
      <vt:lpstr>Results Intracranial Efficacy Irrespective of Prior Brain RT</vt:lpstr>
      <vt:lpstr>Results Time to CNS Progression (Deaths Censored)</vt:lpstr>
      <vt:lpstr>Results Patient Case Study*</vt:lpstr>
      <vt:lpstr>Results Summary of Neurological Safety*</vt:lpstr>
      <vt:lpstr>Results Any-Cause Neurological Adverse Events</vt:lpstr>
      <vt:lpstr>Conclusions</vt:lpstr>
      <vt:lpstr>Patient-Reported Outcomes (PROs) From Patients With NTRK Fusion-Positive (NTRK-fp) Solid Tumors Receiving Entrectinib in the Global Phase 2 STARTRK-2 Study</vt:lpstr>
      <vt:lpstr>Background NTRK Gene Fusions</vt:lpstr>
      <vt:lpstr>Methods</vt:lpstr>
      <vt:lpstr>Results Baseline Characteristics</vt:lpstr>
      <vt:lpstr>Results HRQoL Scores at Baseline and to Cycle 13</vt:lpstr>
      <vt:lpstr>Results Mean Changes From Baseline in HRQoL</vt:lpstr>
      <vt:lpstr>Results Rapid and Durable Improvement in QLQ-C30 Symptoms</vt:lpstr>
      <vt:lpstr>Results NSCLC- and CRC-Specific Measurements</vt:lpstr>
      <vt:lpstr>Results Treatment-Related Symptom Burden and AEs</vt:lpstr>
      <vt:lpstr>Conclusions</vt:lpstr>
      <vt:lpstr>Abbreviations</vt:lpstr>
      <vt:lpstr>Abbreviations (cont)</vt:lpstr>
      <vt:lpstr>Abbreviations (cont)</vt:lpstr>
      <vt:lpstr>Expanding Targetable  Treatment in Thyroid Cancer</vt:lpstr>
      <vt:lpstr>Agenda</vt:lpstr>
      <vt:lpstr>The Biology of Trk Receptors</vt:lpstr>
      <vt:lpstr>Pediatric vs Adult Thyroid Cancer</vt:lpstr>
      <vt:lpstr>NTRK Fusions in Pediatric Patients</vt:lpstr>
      <vt:lpstr>NTRK Fusions in Adults</vt:lpstr>
      <vt:lpstr>NTRK Fusions in Adults Clinico-Pathologic Features (N = 62)</vt:lpstr>
      <vt:lpstr>Testing Considerations </vt:lpstr>
      <vt:lpstr>Testing Considerations Incidence of Fusions in Fine Needle Aspirates of Nodules </vt:lpstr>
      <vt:lpstr>Testing Considerations Personal Experience</vt:lpstr>
      <vt:lpstr>Testing Considerations Guideline Recommendations</vt:lpstr>
      <vt:lpstr>Larotrectinib Basket Trials Pooled Analysis of Phase 1 and 2 Trials</vt:lpstr>
      <vt:lpstr>Larotrectinib Basket Trials Safety</vt:lpstr>
      <vt:lpstr>Larotrectinib Basket Trials Analysis of Patients With Locally Advanced/Metastatic Thyroid Cancer </vt:lpstr>
      <vt:lpstr>Entrectinib Basket Trials Pooled Analysis of Phase 1 and 2 Trials</vt:lpstr>
      <vt:lpstr>Entrectinib Basket Trials TRAEs</vt:lpstr>
      <vt:lpstr>Entrectinib Intracranial Efficacy in Patients With Baseline CNS Metastases</vt:lpstr>
      <vt:lpstr>Selitrectinib Phase 1 Trial</vt:lpstr>
      <vt:lpstr>Implications of Trial Data for Clinical Practice </vt:lpstr>
      <vt:lpstr>Larotrectinib-Enhanced RAI Uptake Case Report </vt:lpstr>
      <vt:lpstr>The Role of the Oncologist and Endocrinologist</vt:lpstr>
      <vt:lpstr>Summary</vt:lpstr>
      <vt:lpstr>Abbreviations</vt:lpstr>
      <vt:lpstr>Abbreviations (cont)</vt:lpstr>
      <vt:lpstr>Abbreviations (cont)</vt:lpstr>
      <vt:lpstr>Progress in Prostate Cancer</vt:lpstr>
      <vt:lpstr>PowerPoint Presentation</vt:lpstr>
      <vt:lpstr>Prostate Cancer Diagnosis May Occur at Various Stages of Disease and Progress Through Different Pathways</vt:lpstr>
      <vt:lpstr>Case Study Discussion nmCRPC</vt:lpstr>
      <vt:lpstr>Case Study Discussion (cont)</vt:lpstr>
      <vt:lpstr>Definition of nmCRPC</vt:lpstr>
      <vt:lpstr>PSA-DT in nmCRPC</vt:lpstr>
      <vt:lpstr>Risk of Bone Metastases or Death for Men With nmCRPC Based on PSA-DT</vt:lpstr>
      <vt:lpstr>Treatment Selection for Patients With nmCRPC </vt:lpstr>
      <vt:lpstr>Risk-Benefit Analysis and Shared Decision-Making The 4 Ps</vt:lpstr>
      <vt:lpstr>Calculating PSA-DT Not So Simple, but It's Quick . . .  </vt:lpstr>
      <vt:lpstr>Antiandrogen Therapies  for nmCRPC</vt:lpstr>
      <vt:lpstr>Next-Generation AR Inhibitors Enzalutamide, Apalutamide, and Darolutamide</vt:lpstr>
      <vt:lpstr>3 Trials in nmCRPC With MFS as Primary Endpoint</vt:lpstr>
      <vt:lpstr>Study Designs: SPARTAN, PROSPER, ARAMIS</vt:lpstr>
      <vt:lpstr>Primary Endpoint Metastasis Free Survival </vt:lpstr>
      <vt:lpstr>Secondary Endpoints</vt:lpstr>
      <vt:lpstr>Secondary Endpoint: Updated Overall Survival</vt:lpstr>
      <vt:lpstr>Adverse Events of Interest</vt:lpstr>
      <vt:lpstr>SPARTAN and PROSPER  Effect of Treatment on QoL Assessed With FACT-P*</vt:lpstr>
      <vt:lpstr>ARAMIS Time to Pain Progression – Updated </vt:lpstr>
      <vt:lpstr>Are There SPARTAN, PROSPER, ARAMIS  Trial Differences?</vt:lpstr>
      <vt:lpstr>Safety Outcomes of Darolutamide vs Apalutamide and Enzalutamide: Matching Adjusted Indirect Comparisons</vt:lpstr>
      <vt:lpstr>Safety Outcomes of Darolutamide vs Apalutamide and Enzalutamide: Results</vt:lpstr>
      <vt:lpstr>Safety Outcomes of Darolutamide vs Apalutamide and Enzalutamide: Strengths and Limitations </vt:lpstr>
      <vt:lpstr>PSMA-PET in a "SPA-Like" M0 CRPC Population That Is Negative by Conventional Imaging</vt:lpstr>
      <vt:lpstr>Summary</vt:lpstr>
      <vt:lpstr>Q&amp;A  Panel Discussion </vt:lpstr>
      <vt:lpstr>Metastatic CRPC </vt:lpstr>
      <vt:lpstr>Case Study Discussion: mCRPC</vt:lpstr>
      <vt:lpstr>Case Study Discussion (cont)</vt:lpstr>
      <vt:lpstr>Cabazitaxel vs Abiraterone or Enzalutamide for mCRPC CARD Study</vt:lpstr>
      <vt:lpstr>Cabazitaxel vs Abiraterone or Enzalutamide for mCRPC Imaging-Based PFS</vt:lpstr>
      <vt:lpstr>Cabazitaxel vs Abiraterone or Enzalutamide for mCRPC OS</vt:lpstr>
      <vt:lpstr>CARD Safety</vt:lpstr>
      <vt:lpstr>PowerPoint Presentation</vt:lpstr>
      <vt:lpstr>Radium-223</vt:lpstr>
      <vt:lpstr>ALSYMPCA: Radium vs Placebo in mCRPC</vt:lpstr>
      <vt:lpstr>ERA 223: Radium-223 + Abiraterone Acetate and Prednisone or Prednisolone in Patients With CRPC and Bone Metastases</vt:lpstr>
      <vt:lpstr>ERA 223 Symptomatic Skeletal Event-Free Survival (ITT)</vt:lpstr>
      <vt:lpstr>Fractures in ERA 223</vt:lpstr>
      <vt:lpstr>EORTC GUCG 1333 (PEACE III) Original Design </vt:lpstr>
      <vt:lpstr>Use of Bone-Protecting Agents  Safety Population</vt:lpstr>
      <vt:lpstr>Bone Fractures and Cumulative Incidence Safety Population</vt:lpstr>
      <vt:lpstr>Concurrent vs Layered Radium and Abiraterone </vt:lpstr>
      <vt:lpstr>PROfound Trial: Olaparib for mCRPC </vt:lpstr>
      <vt:lpstr>PROfound Trial Results: Cohort A </vt:lpstr>
      <vt:lpstr>PROfound Trial PFS in Both Cohorts</vt:lpstr>
      <vt:lpstr>PROfound  Adverse Events </vt:lpstr>
      <vt:lpstr>PROfound HRQoL Results </vt:lpstr>
      <vt:lpstr>TRITON2: Rucaparib </vt:lpstr>
      <vt:lpstr>TRITON2 Common AEs (≥ 10% of Patients)</vt:lpstr>
      <vt:lpstr>TRITON3: Ongoing Trial </vt:lpstr>
      <vt:lpstr>New Approvals </vt:lpstr>
      <vt:lpstr>Pembrolizumab an Option for MSI-H mCRPC</vt:lpstr>
      <vt:lpstr>Pembrolizumab in mCRPC</vt:lpstr>
      <vt:lpstr>COSMIC-021: Cabozantinib With Atezolizumab in mCRPC</vt:lpstr>
      <vt:lpstr>COSMIC-021: Cabozantinib With Atezolizumab in mCRPC (cont)</vt:lpstr>
      <vt:lpstr>Summary on mCRPC</vt:lpstr>
      <vt:lpstr>Concluding Remarks</vt:lpstr>
      <vt:lpstr>Abbreviations</vt:lpstr>
      <vt:lpstr>Abbreviations (cont)</vt:lpstr>
      <vt:lpstr>Abbreviations (cont)</vt:lpstr>
      <vt:lpstr>Abbreviations (cont)</vt:lpstr>
      <vt:lpstr>Abbreviations (cont)</vt:lpstr>
      <vt:lpstr>Abbreviations (cont)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Efficacy and Safety of Larotrectinib in Patients With Tropomyosim Receptor Kinase (TRK) Fusion Lung Cancer </dc:title>
  <dc:creator>Hall, Cedric</dc:creator>
  <cp:lastModifiedBy>Hall, Cedric</cp:lastModifiedBy>
  <cp:revision>2</cp:revision>
  <dcterms:created xsi:type="dcterms:W3CDTF">2021-09-14T14:02:02Z</dcterms:created>
  <dcterms:modified xsi:type="dcterms:W3CDTF">2021-09-14T20:25:06Z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