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51176-C5DE-4E45-9AD8-57F0A1DE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388713-C67D-4658-A01A-5D182490B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4E11B-CBD3-4DBC-AA2B-80B1583CF517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3B098-12A6-427E-8126-5B65285A2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B33D0-D1F6-453A-A823-A63AA4CE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5287-302E-49CA-8887-93AF2595A3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03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9FCD4C-DE9E-4E82-8499-90B01A7DA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78667-0C9F-4C46-B7DA-E3810DBC0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59B3C-8D18-4908-A257-13D988230B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4E11B-CBD3-4DBC-AA2B-80B1583CF517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8EDAA-801F-4271-A17B-771B4014D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0080D-4615-45ED-A268-407089EDE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D5287-302E-49CA-8887-93AF2595A3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61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7ED92C-F6A5-4AD5-A702-47720F1B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Emerging Treatment Strategies for </a:t>
            </a:r>
            <a:br>
              <a:rPr lang="en-US"/>
            </a:br>
            <a:r>
              <a:rPr lang="en-US"/>
              <a:t>Nonalcoholic Steatohepatitis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23E72-03F8-4502-AAB9-54FA57DED6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74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E8D36C-1C5D-4C58-AA6F-02959476B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Insulin Resistance in Non-Diabetic Patients With NAFLD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AF236-9BC9-4F1F-9380-4A276B312B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0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67B583-99EC-490E-8058-96F33CBD1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Metabolic Substrate Loading Promotes Steatosis and Liver Damage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9DDEC-E3AA-41A7-8084-D231258EB6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61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D69E37-DC8E-48B7-9AFD-EC92CC05C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Hepatic Mitochondrial Adaptations in NAFLD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6E4DE-D803-484C-BF21-FF45154B59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59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4FC613-80CB-4FEC-9D3B-C44176FB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Pleiotropic Effects for All Candidate Genes for NAFLD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70399-F35C-4498-A968-6F18FBB949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8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E91F28-1AA1-48BD-B132-8DD2E0BF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 and Environmental Connections Increase the Risk </a:t>
            </a:r>
            <a:br>
              <a:rPr lang="en-US"/>
            </a:br>
            <a:r>
              <a:rPr lang="en-US"/>
              <a:t>of Cirrhosis and HCC in Patients With NASH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F8B1B4-EB1F-46EC-BD29-A16716AC69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8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BBB006-F42A-4CBB-BD09-BE3AA703B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Monotherapy or Combination Therapies for NASH Should Address the Individual's Disease Stage and Existing Comorbidities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03203-E966-44E4-BAFD-6618E218C1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84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AD5F66-CC80-4B87-8777-5020869C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Available NITs Can Be Classified Into 3 Groups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12E6DD-3802-4A6B-8692-C6F60137E6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99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75445E-7A99-4CC9-ACF1-B2DA8482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57C5F8-AA8B-4FEB-9196-DA2C36A8E3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60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6719DC-C935-401D-B3C0-7C6A4538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Therapy for NASH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85A1D-3FA3-4435-8346-A5A27F0423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0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93907C-043C-4A35-9D02-474F676C5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Targets for NASH Treatments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860804-3A04-4B89-91FB-DCCEE6F824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49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E1CFCF-7440-45E0-843D-E84A9228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505DE-B803-48B1-B9B2-CDBA5794CA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02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16F6CC-B0E1-43D7-AE18-D13B4E1F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Regulatory Framework for Drug Approval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A34A9-8A77-4B15-BEA4-BCA4723E93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13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4B204C-E41B-475E-9B8C-DFE0BA0B0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 of the Desolation…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B97B0-5F6E-4370-8BE6-E0EE558953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96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84BC39-13F4-4BCA-8CC1-ADC39C538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Agents in Phase 3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4044F-4202-4E1E-9C19-715C97EBB5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9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4A8FA5-2D00-40A4-9531-2DEDAE8C7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Role of THR-</a:t>
            </a:r>
            <a:r>
              <a:rPr lang="el-GR"/>
              <a:t>β</a:t>
            </a:r>
            <a:r>
              <a:rPr lang="en-GB"/>
              <a:t> in Hepatic Lipid Metabolism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C53E7-D712-45A8-8B81-398B2737FD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50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BA2AB3-FA90-4A00-90EC-4DF96ABC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Resmetirom</a:t>
            </a:r>
            <a:br>
              <a:rPr lang="en-US"/>
            </a:br>
            <a:r>
              <a:rPr lang="en-US" sz="3100" i="1"/>
              <a:t>Mechanism of Action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9988F-09B2-43C4-AD3C-7066A4EF44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10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4B12D1-7CD6-46A2-B220-5BA17EE50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Resmetirom</a:t>
            </a:r>
            <a:br>
              <a:rPr lang="en-US"/>
            </a:br>
            <a:r>
              <a:rPr lang="en-US" sz="3100" i="1"/>
              <a:t>Phase 3 Program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57232E-EE55-4C5C-B6BF-8596C65491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09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66D841-7520-4A80-BC8C-C7A262755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Resmetirom</a:t>
            </a:r>
            <a:br>
              <a:rPr lang="en-US"/>
            </a:br>
            <a:r>
              <a:rPr lang="en-US" sz="3100" i="1"/>
              <a:t>MAESTRO-NASH Primary Statistical Model</a:t>
            </a:r>
            <a:endParaRPr lang="en-SE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2CCA3-F313-4D66-ACE1-5CC150C49C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92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49D36D-2D0A-48DF-AC97-CC24AB717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Resmetirom</a:t>
            </a:r>
            <a:br>
              <a:rPr lang="en-US"/>
            </a:br>
            <a:r>
              <a:rPr lang="en-US" sz="3100" i="1"/>
              <a:t>MAESTRO-NASH Secondary Endpoint</a:t>
            </a:r>
            <a:endParaRPr lang="en-SE" sz="31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8583B-6572-4B46-AE2E-7CBDE2FDDA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25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F9A970-6928-4CA7-ACB2-057C97AEF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Resmetirom</a:t>
            </a:r>
            <a:br>
              <a:rPr lang="en-US"/>
            </a:br>
            <a:r>
              <a:rPr lang="en-US" sz="3100" i="1"/>
              <a:t>MAESTRO-NASH Safety</a:t>
            </a:r>
            <a:endParaRPr lang="en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33A51-E7D6-4E04-94C4-D973B13AEE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47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ABB546-6774-49F2-B282-471B9D3D0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Obeticholic Acid </a:t>
            </a:r>
            <a:br>
              <a:rPr lang="en-US"/>
            </a:br>
            <a:r>
              <a:rPr lang="en-US" sz="3100" i="1"/>
              <a:t>Mechanism of Action</a:t>
            </a:r>
            <a:endParaRPr lang="en-SE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772A0-CEED-46BA-996D-66F97735C5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91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C9BC2E-1909-4C85-8F7F-3BEE606A0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FF82A-5868-40E0-8D0C-9FAA03DD61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98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918C01-3508-487F-9F0D-E52DC0607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Obeticholic Acid</a:t>
            </a:r>
            <a:br>
              <a:rPr lang="en-US"/>
            </a:br>
            <a:r>
              <a:rPr lang="fr-FR" sz="3100" i="1"/>
              <a:t>Phase 3 REGENERATE Trial</a:t>
            </a:r>
            <a:endParaRPr lang="en-US" sz="31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065C47-BB4A-4EE2-BA5D-832B9472FA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19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365CCA-4211-449C-B78E-775FD856C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Obeticholic Acid</a:t>
            </a:r>
            <a:br>
              <a:rPr lang="en-US"/>
            </a:br>
            <a:r>
              <a:rPr lang="fr-FR" sz="3100" i="1"/>
              <a:t>REGENERATE Trial </a:t>
            </a:r>
            <a:r>
              <a:rPr lang="en-US" sz="3100" i="1"/>
              <a:t>Safety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4E9B2-9B9E-465B-BC52-2AB06CEC39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07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34E9B6-FA53-4E87-A6A3-BABBBC637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Lanifibranor</a:t>
            </a:r>
            <a:br>
              <a:rPr lang="en-US"/>
            </a:br>
            <a:r>
              <a:rPr lang="en-US" sz="3100" i="1"/>
              <a:t>Mechanism of Action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A86F9-20EA-407C-B505-6963C6C263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75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263CEE-DCF5-4995-833F-12AF1A7B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Lanifibranor</a:t>
            </a:r>
            <a:br>
              <a:rPr lang="en-US"/>
            </a:br>
            <a:r>
              <a:rPr lang="fr-FR" sz="3100" i="1"/>
              <a:t>Phase 2b NATIVE Trial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C2B1D-FDBE-47EA-8FF6-BDA12A2F5D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98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343C33-D4E9-4EF4-A013-4A7F3D39A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Lanifibranor</a:t>
            </a:r>
            <a:br>
              <a:rPr lang="en-US"/>
            </a:br>
            <a:r>
              <a:rPr lang="en-US" sz="3100" i="1"/>
              <a:t>NATIVE Trial Safety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004A3-A99B-42EF-B658-AE069E3916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49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3C42EF-3545-4F3C-8047-B29E5BC69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Semaglutide</a:t>
            </a:r>
            <a:br>
              <a:rPr lang="en-US"/>
            </a:br>
            <a:r>
              <a:rPr lang="en-US" sz="3100" i="1"/>
              <a:t>Mechanism of Action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F87357-6B9C-4D17-A082-A17ECBF1C1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99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6AC3B8-4B50-4A3B-8D70-BC278AC39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Semaglutide</a:t>
            </a:r>
            <a:br>
              <a:rPr lang="en-US"/>
            </a:br>
            <a:r>
              <a:rPr lang="fr-FR" sz="3100" i="1"/>
              <a:t>Phase 2b Trial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314EA-D5F2-4695-9204-8905DB2226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56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F8385D-A171-44FE-A697-0B3CAAB21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Semaglutide</a:t>
            </a:r>
            <a:br>
              <a:rPr lang="en-US"/>
            </a:br>
            <a:r>
              <a:rPr lang="fr-FR" sz="3100" i="1"/>
              <a:t>Phase 2b Trial </a:t>
            </a:r>
            <a:r>
              <a:rPr lang="en-US" sz="3100" i="1"/>
              <a:t>Safety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966BB-FBA3-454E-AF44-E3733D4956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88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81BCF7-2D39-40A0-876D-4D45FA1BD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FGF21 Has Potential to Be Mainstay of Therapy in NASH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19E47-4AAE-4483-B179-DBF3F559D6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589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D1B3F6-43A5-4C8E-8429-0690002B3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Efruxifermin </a:t>
            </a:r>
            <a:br>
              <a:rPr lang="en-US" altLang="en-US"/>
            </a:br>
            <a:r>
              <a:rPr lang="en-US" altLang="en-US" sz="3100" i="1"/>
              <a:t>Phase 2b HARMONY Trial</a:t>
            </a:r>
            <a:endParaRPr lang="en-US" alt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784F8A-2660-47C9-9706-9F49D16E7E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02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AA2255-C79C-4A2D-9349-DFBE5C3B3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EA059-7A75-4801-BB61-F0E5FCAA53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284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7EABC6-1FF3-4AE5-B22C-43060E4F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Pegozafermin</a:t>
            </a:r>
            <a:br>
              <a:rPr lang="en-GB"/>
            </a:br>
            <a:r>
              <a:rPr lang="en-GB" sz="3100" i="1"/>
              <a:t>Phase 2b ENLIVEN Trial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2A2A01-FE36-419E-B237-BA699AEA57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35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CA7C08-7A16-4353-8E6D-F50696C65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NASH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50D5C-2680-42FA-AAD8-13EFBDDA4E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038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3DEB4A-E1DF-4E5B-8CE2-4618B9330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Perspective on Non-Cirrhotic NASH</a:t>
            </a:r>
            <a:br>
              <a:rPr lang="en-US"/>
            </a:br>
            <a:r>
              <a:rPr lang="en-US" sz="3100" i="1"/>
              <a:t>Histopathologic and Extrahepatic Profiles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437D1F-B6C8-4D14-92FB-24900E579B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1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F74DFA-7E1E-4BFF-AB9C-55ECFDC79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Perspective on Non-Cirrhotic NASH</a:t>
            </a:r>
            <a:br>
              <a:rPr lang="en-US"/>
            </a:br>
            <a:r>
              <a:rPr lang="en-US" sz="3100" i="1"/>
              <a:t>Histopathologic and Extrahepatic Profiles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76EAB-D5B6-4D44-9A8B-06C8056B8F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22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18FB9C-814B-4315-822A-94FE3DA3E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Perspective on Non-Cirrhotic NASH</a:t>
            </a:r>
            <a:br>
              <a:rPr lang="en-US"/>
            </a:br>
            <a:r>
              <a:rPr lang="en-US" sz="3100" i="1"/>
              <a:t>Histopathologic and Extrahepatic Profiles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3979A-CB23-4C7F-91EA-68DF4068A5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3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CE4A2F-E924-4E33-A90B-AC070D16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Perspective on Non-Cirrhotic NASH</a:t>
            </a:r>
            <a:br>
              <a:rPr lang="en-US"/>
            </a:br>
            <a:r>
              <a:rPr lang="en-US" sz="3100" i="1"/>
              <a:t>Histopathologic and Extrahepatic Profiles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181E9-ED7D-42D4-BC32-4AD473089E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01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AAF6FA-64D1-4376-8763-CE6383081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Single Therapy Is Not Likely to Be Enough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C2741-CB88-4631-89F3-35C4BE9163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568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643B67-AA1E-4B0F-99ED-6646D42C4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Excites 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6D7516-B9F5-465B-8259-B9AE58D3A9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391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2A6196-C491-44E1-8FB4-9863CDB2A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Excites 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E9EE84-66BD-452C-8233-AB395EBB92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1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01A973-26DA-420A-8148-8BB0CD285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 of the Desolation… I Never Promised You a Rose Garden… BUT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6770D4-A2AD-4065-B05C-C2FA4714BB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59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05375E-B230-4967-B48A-DDD077D67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Prevalence of NAFLD Is Constantly Increasing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4ED8B-E1FA-437F-B8EA-B395322A42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04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8ACA92-26E6-456D-BE94-A3139E51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 of the Desolation… I Never Promised You a Rose Garden… BUT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6FCFC-5CC5-472C-98F8-2A31470FB6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50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0B1573-6364-4B83-ABAD-F0D3E143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5B317-87C7-43B8-A7CF-866F16720C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227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7FBCD0-7F05-4DAE-AB53-B580FE80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13C575-05DA-4D80-94A7-2DF1FA1112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182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A45B20-6879-4346-AB83-F7A145DF2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br>
              <a:rPr lang="en-US"/>
            </a:br>
            <a:r>
              <a:rPr lang="en-US" sz="3100" i="1"/>
              <a:t>1 Week Later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C846B-8D64-4E2C-AC2A-84E8CA9A2C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24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EC5BB8-05F4-43BD-949B-4E1CC045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 the Mild COVID-19 Infection Resolved and the Patient Condition Improved… What Should the Physician Do?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6E02B-BAE4-41D1-B0FD-61EA52B048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583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5FAE87-4CB8-4475-AFB0-7A5C16B7D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 the Mild COVID-19 Infection Resolved and the Patient Condition Improved… What Should the Physician Do?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62EF4-F0C1-4834-8E2A-929637968F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62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F7896C-93D3-4D7F-B5F6-E56D8521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 the Mild COVID-19 Infection Resolved and the Patient Condition Improved… What Should the Physician Do?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41D70-C180-4AF1-BF6A-3B10754730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449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D664F9-131F-40A4-BB3B-F1F190468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 the 3-Month Follow-Up Visit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E3777-8F3A-4544-A446-575AA46250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443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1024C9-9216-4871-82D1-8B8F9137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 the 3-Month Follow-Up Visit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9EFE4B-3471-4F0B-971F-6D83540639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129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752C2A-268A-4040-B340-83519566C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 the 3-Month Follow-Up Visit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87CE80-8841-40AA-A16A-08F9C54BE1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68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578D4E-8E58-49B8-B5B4-C5243CB79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NAFLD Is Part of the Spectrum of Metabolic NCDs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80700-3E9F-46FC-81C3-D70D1C68BD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961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7096CE-9C17-47A0-A766-15E915A0A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 the 3-Month Follow-Up Visit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E3A38-7CEC-4C2D-9C48-17E9064003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9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BE5E15-2923-4C1B-9966-589310533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Questions Are Relevant for Clinical Management?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C3388-E7CE-44E6-B11C-E324A2CC46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960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CD3BB6-7174-4C0F-A9A3-FEEEB5E75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Questions Are Relevant for Clinical Management?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F7522C-7CD4-472C-A0A8-F209134CC6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41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A0FE1D-12D2-44C8-B235-F4E350E2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Approach</a:t>
            </a:r>
            <a:br>
              <a:rPr lang="en-US"/>
            </a:br>
            <a:r>
              <a:rPr lang="en-US" sz="3100" i="1"/>
              <a:t>Suspected NAFLD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B0F22E-A87F-4E48-85CF-7751B01452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31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6D833D-9FF2-49AC-B67B-5A6C74967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Approach</a:t>
            </a:r>
            <a:br>
              <a:rPr lang="en-US"/>
            </a:br>
            <a:r>
              <a:rPr lang="en-US" sz="3100" i="1"/>
              <a:t>Suspected NAFLD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9D27E0-6ACC-4941-943C-6F3008A417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05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EDFA00-FE21-4B44-A0D7-1C368F4F4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Tests for "At-Risk NASH"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B95D5-A525-4A61-BB96-930AB341C0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065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B35309-8C97-46FC-9439-2F7A4611E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Non-invasive Tests and Biomarkers Across the Spectrum of NAFLD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E2968-7B29-4CA1-B6F9-8E7F34B99A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2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5EFEF9-7A37-4BFB-9F2F-FE02CE4F7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Specialized Investigations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3EAC5-DB65-4802-92B0-CAB36776EB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142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7457FD-5B41-473B-8BEB-7802F250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Was Scheduled to Come Back 6 Months Later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AB387-0711-429F-9312-5D9FBF18D1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337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8E2657-FB61-408A-B091-A4A70E55C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Was Scheduled to Come Back 6 Months Later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735861-E4F8-4977-AA2B-A8521DF589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33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4516E4-8BB0-476C-911B-DCDB3E759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High Caloric Consumption and Prevalence of NAFLD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57F89-89EA-430F-A906-5F7C1B6FB4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06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7980C9-4868-4DE7-A9CA-F972C40C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Was Scheduled to Come Back 6 Months Later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D4683-0499-4B66-A13E-97B7344E02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25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251F51-664E-4BD1-AFEB-E65E87CD8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FA9B31-91C7-4430-AB67-74E9D7A073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390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CB2350-443D-4136-8EDA-B299D6AA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B29C5-A93F-4597-BEAA-2CEFE07679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732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01ECC9-C129-4EA8-9DCE-A5ECD3A36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EA7D95-057B-4A20-A250-024A6D8B42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257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E16007-0018-4B51-80C9-C0D3162A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8ABAAE-A858-44A1-9F13-4F2D31ECFD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350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B282E8-39A9-4F83-A567-32E35A80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64DE8-36D6-4206-8878-2915579AD8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348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92D5A1-873E-4FAF-B224-D8954F354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Overall Objectives of Therapy in a Patient With NAFLD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D9B3A-89AC-4C56-A62F-EE564B7269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504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7CE476-07EC-4653-BF26-B3129F266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C1F53-F83F-462B-8FA2-9225AE60E4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35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5A9394-E9C1-423A-AC05-B0BEF3757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Adaptive Metabolic Traits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80311-A524-42AE-A35B-DAEDB86345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89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079254-7093-4682-B018-9B8F4D327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Crosstalk Between Adipose Tissue and Liver in NAFLD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B7949D-5FCE-44A4-934C-2CAA1707E3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21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45efe94e-f366-4a65-989e-8f23efc5054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135A9315EE2A4B9EE6D2C3F5C19B49" ma:contentTypeVersion="16" ma:contentTypeDescription="Create a new document." ma:contentTypeScope="" ma:versionID="dee8d2a999a06eba03901fb0a85fa7a0">
  <xsd:schema xmlns:xsd="http://www.w3.org/2001/XMLSchema" xmlns:xs="http://www.w3.org/2001/XMLSchema" xmlns:p="http://schemas.microsoft.com/office/2006/metadata/properties" xmlns:ns2="45efe94e-f366-4a65-989e-8f23efc5054f" xmlns:ns3="e93acf5f-f59b-46bb-8c22-2b43a486ab2c" targetNamespace="http://schemas.microsoft.com/office/2006/metadata/properties" ma:root="true" ma:fieldsID="09b3c3b8ce95f5eacc54075dd33dc5fa" ns2:_="" ns3:_="">
    <xsd:import namespace="45efe94e-f366-4a65-989e-8f23efc5054f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fe94e-f366-4a65-989e-8f23efc505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71CA18-3F81-4143-B932-597C61A60EF2}">
  <ds:schemaRefs>
    <ds:schemaRef ds:uri="http://schemas.microsoft.com/office/2006/documentManagement/types"/>
    <ds:schemaRef ds:uri="e93acf5f-f59b-46bb-8c22-2b43a486ab2c"/>
    <ds:schemaRef ds:uri="http://schemas.openxmlformats.org/package/2006/metadata/core-properties"/>
    <ds:schemaRef ds:uri="http://schemas.microsoft.com/office/2006/metadata/properties"/>
    <ds:schemaRef ds:uri="http://purl.org/dc/terms/"/>
    <ds:schemaRef ds:uri="45efe94e-f366-4a65-989e-8f23efc5054f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22BD76B-106B-424B-B20F-12BFCB46A5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efe94e-f366-4a65-989e-8f23efc5054f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E5B2A8-A8B5-4B90-8988-8B4CDD9A67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486</Words>
  <Application>Microsoft Office PowerPoint</Application>
  <PresentationFormat>Widescreen</PresentationFormat>
  <Paragraphs>67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Emerging Treatment Strategies for  Nonalcoholic Steatohepatitis</vt:lpstr>
      <vt:lpstr>PowerPoint Presentation</vt:lpstr>
      <vt:lpstr>Agenda</vt:lpstr>
      <vt:lpstr>PowerPoint Presentation</vt:lpstr>
      <vt:lpstr>Global Prevalence of NAFLD Is Constantly Increasing</vt:lpstr>
      <vt:lpstr>NAFLD Is Part of the Spectrum of Metabolic NCDs</vt:lpstr>
      <vt:lpstr>High Caloric Consumption and Prevalence of NAFLD</vt:lpstr>
      <vt:lpstr>Adaptive Metabolic Traits</vt:lpstr>
      <vt:lpstr>Crosstalk Between Adipose Tissue and Liver in NAFLD</vt:lpstr>
      <vt:lpstr>Insulin Resistance in Non-Diabetic Patients With NAFLD</vt:lpstr>
      <vt:lpstr>Metabolic Substrate Loading Promotes Steatosis and Liver Damage</vt:lpstr>
      <vt:lpstr>Hepatic Mitochondrial Adaptations in NAFLD</vt:lpstr>
      <vt:lpstr>Pleiotropic Effects for All Candidate Genes for NAFLD</vt:lpstr>
      <vt:lpstr>Genetic and Environmental Connections Increase the Risk  of Cirrhosis and HCC in Patients With NASH</vt:lpstr>
      <vt:lpstr>Monotherapy or Combination Therapies for NASH Should Address the Individual's Disease Stage and Existing Comorbidities</vt:lpstr>
      <vt:lpstr>Available NITs Can Be Classified Into 3 Groups</vt:lpstr>
      <vt:lpstr>PowerPoint Presentation</vt:lpstr>
      <vt:lpstr>Current Therapy for NASH</vt:lpstr>
      <vt:lpstr>Potential Targets for NASH Treatments</vt:lpstr>
      <vt:lpstr>Regulatory Framework for Drug Approval</vt:lpstr>
      <vt:lpstr>Out of the Desolation…</vt:lpstr>
      <vt:lpstr>Agents in Phase 3 Development</vt:lpstr>
      <vt:lpstr>Role of THR-β in Hepatic Lipid Metabolism</vt:lpstr>
      <vt:lpstr>Resmetirom Mechanism of Action</vt:lpstr>
      <vt:lpstr>Resmetirom Phase 3 Program</vt:lpstr>
      <vt:lpstr>Resmetirom MAESTRO-NASH Primary Statistical Model</vt:lpstr>
      <vt:lpstr>Resmetirom MAESTRO-NASH Secondary Endpoint</vt:lpstr>
      <vt:lpstr>Resmetirom MAESTRO-NASH Safety</vt:lpstr>
      <vt:lpstr>Obeticholic Acid  Mechanism of Action</vt:lpstr>
      <vt:lpstr>Obeticholic Acid Phase 3 REGENERATE Trial</vt:lpstr>
      <vt:lpstr>Obeticholic Acid REGENERATE Trial Safety</vt:lpstr>
      <vt:lpstr>Lanifibranor Mechanism of Action</vt:lpstr>
      <vt:lpstr>Lanifibranor Phase 2b NATIVE Trial</vt:lpstr>
      <vt:lpstr>Lanifibranor NATIVE Trial Safety</vt:lpstr>
      <vt:lpstr>Semaglutide Mechanism of Action</vt:lpstr>
      <vt:lpstr>Semaglutide Phase 2b Trial</vt:lpstr>
      <vt:lpstr>Semaglutide Phase 2b Trial Safety</vt:lpstr>
      <vt:lpstr>FGF21 Has Potential to Be Mainstay of Therapy in NASH</vt:lpstr>
      <vt:lpstr>Efruxifermin  Phase 2b HARMONY Trial</vt:lpstr>
      <vt:lpstr>Pegozafermin Phase 2b ENLIVEN Trial</vt:lpstr>
      <vt:lpstr>NASH Development</vt:lpstr>
      <vt:lpstr>My Perspective on Non-Cirrhotic NASH Histopathologic and Extrahepatic Profiles </vt:lpstr>
      <vt:lpstr>My Perspective on Non-Cirrhotic NASH Histopathologic and Extrahepatic Profiles </vt:lpstr>
      <vt:lpstr>My Perspective on Non-Cirrhotic NASH Histopathologic and Extrahepatic Profiles </vt:lpstr>
      <vt:lpstr>My Perspective on Non-Cirrhotic NASH Histopathologic and Extrahepatic Profiles </vt:lpstr>
      <vt:lpstr>A Single Therapy Is Not Likely to Be Enough</vt:lpstr>
      <vt:lpstr>What Excites Me</vt:lpstr>
      <vt:lpstr>What Excites Me</vt:lpstr>
      <vt:lpstr>Out of the Desolation… I Never Promised You a Rose Garden… BUT</vt:lpstr>
      <vt:lpstr>Out of the Desolation… I Never Promised You a Rose Garden… BUT</vt:lpstr>
      <vt:lpstr>PowerPoint Presentation</vt:lpstr>
      <vt:lpstr>Case Study</vt:lpstr>
      <vt:lpstr>Case Study 1 Week Later</vt:lpstr>
      <vt:lpstr>As the Mild COVID-19 Infection Resolved and the Patient Condition Improved… What Should the Physician Do? </vt:lpstr>
      <vt:lpstr>As the Mild COVID-19 Infection Resolved and the Patient Condition Improved… What Should the Physician Do? </vt:lpstr>
      <vt:lpstr>As the Mild COVID-19 Infection Resolved and the Patient Condition Improved… What Should the Physician Do? </vt:lpstr>
      <vt:lpstr>At the 3-Month Follow-Up Visit</vt:lpstr>
      <vt:lpstr>At the 3-Month Follow-Up Visit</vt:lpstr>
      <vt:lpstr>At the 3-Month Follow-Up Visit</vt:lpstr>
      <vt:lpstr>At the 3-Month Follow-Up Visit</vt:lpstr>
      <vt:lpstr>Which Questions Are Relevant for Clinical Management? </vt:lpstr>
      <vt:lpstr>Which Questions Are Relevant for Clinical Management? </vt:lpstr>
      <vt:lpstr>Diagnostic Approach Suspected NAFLD</vt:lpstr>
      <vt:lpstr>Diagnostic Approach Suspected NAFLD</vt:lpstr>
      <vt:lpstr>Current Tests for "At-Risk NASH"</vt:lpstr>
      <vt:lpstr>Non-invasive Tests and Biomarkers Across the Spectrum of NAFLD</vt:lpstr>
      <vt:lpstr>Specialized Investigations</vt:lpstr>
      <vt:lpstr>Patient Was Scheduled to Come Back 6 Months Later</vt:lpstr>
      <vt:lpstr>Patient Was Scheduled to Come Back 6 Months Later</vt:lpstr>
      <vt:lpstr>Patient Was Scheduled to Come Back 6 Months Later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Overall Objectives of Therapy in a Patient With NAFLD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Treatment Strategies for  Nonalcoholic Steatohepatitis</dc:title>
  <dc:creator>O'Malley, Grace</dc:creator>
  <cp:lastModifiedBy>O'Malley, Grace</cp:lastModifiedBy>
  <cp:revision>2</cp:revision>
  <dcterms:created xsi:type="dcterms:W3CDTF">2023-06-29T21:48:34Z</dcterms:created>
  <dcterms:modified xsi:type="dcterms:W3CDTF">2023-07-07T14:04:14Z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0x010100DD135A9315EE2A4B9EE6D2C3F5C19B49</vt:lpwstr>
  </property>
  <property fmtid="{D5CDD505-2E9C-101B-9397-08002B2CF9AE}" pid="3" name="MediaServiceImageTags">
    <vt:lpwstr/>
  </property>
</Properties>
</file>