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customXml" Target="../customXml/item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customXml" Target="../customXml/item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D293-051B-2219-34EA-AABC13BA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02FA2-A738-D126-F570-903BDB0B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03C7-A604-40E7-BE11-A964A5BD697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8F660-FC35-E857-7C5D-22B15E6E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598F4-57AE-E031-1FD3-075ED4FF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F26A-5845-4406-A447-F4F0D121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0567C-0E5F-699C-31BA-C3DC87BD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416F2-6441-63F0-F9EC-FB4DA44C3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B3730-363D-62FA-C1BD-1B97BA0DC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503C7-A604-40E7-BE11-A964A5BD697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8E0B-F45A-9898-E874-ADB768082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4C57E-BDFA-58F4-30AA-BFCC39B5D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4F26A-5845-4406-A447-F4F0D121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1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375D3C-5267-B49E-4FDE-84F5939B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38B51-97A6-67D0-4C76-26213F20F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6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50B928-0523-009E-4773-F03A8CF7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Pioneers of Rett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960D4-7830-1630-7BBC-22D587C7D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71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DABC7A-C680-893B-F065-FB86F41E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Syndrome: Background and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943E3-F04B-1AB5-3D2C-FE7AD584DE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475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2E8C8-6A4E-53B0-0C90-1D441E7C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DC67A-7143-5D22-3E92-D6DF339CFE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921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90E18D-2ECD-8C26-9319-55F2D0B3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7E599-CD5A-0EF6-AC89-BF1DBA5A1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748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F5E06E-DAF0-33CD-B744-7EAECAEF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59091-7BAD-99A3-8653-3798E8F673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72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68B9FD-7EA2-79DA-DD15-10D48BC8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D762B-52CF-86BE-3C34-04F462D04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95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0B01E7-87B0-52BB-5CF0-645205E3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02632-7B98-564B-1AF6-1589F33250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872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0F496F-3520-8A84-73B7-FBD2B3ED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Background of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8439E-3FA2-32FE-DC83-CF1E37CA6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71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35A4F1-1DAB-5E27-0943-EDB63A54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Background of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ED3B1-841C-DF06-7466-3DCAD04F1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569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0E50E0-DFCF-ABCE-F281-21F1F761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Background of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E432D-2ACE-8F1C-6DA2-C2BA47A7F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061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A946E9-B8A5-DB59-37DB-FB16EBAF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Implications</a:t>
            </a:r>
            <a:br>
              <a:rPr lang="en-US"/>
            </a:br>
            <a:r>
              <a:rPr lang="en-US" i="1"/>
              <a:t>Focus on MECP2 Protein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256B0-86F0-76FA-0CB2-D38D75D5B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5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66BFF0-BB55-5E33-63BB-C8A4BDE4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E3DF4-9C4E-C40F-FE45-A41AF7D1B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85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F2D0A0-0F26-DAC9-AE7A-105C0783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C1CC-DC5B-D724-D800-6716D2744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097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3804C-AB62-08DC-5426-0E13770F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Stages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833B9-7618-C237-A3A8-9A195940F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89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D83F09-557E-76D4-078D-67CB2E4D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Stages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DF6FB-583E-0D6B-3CE3-C8BE209AD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6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88B57-F390-1200-BDF7-A6629495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Stages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44D2D-4D4D-2995-E5D1-5524823DC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52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486D0E-CDF4-AC11-5C39-B2B36554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Clinical Stages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37B32-1439-4B15-FBB6-EBDF8EDC8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069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798771-6C72-FC7E-5E06-2995BD3F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6D4B6-780F-5CE4-1209-428B783F0E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39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6AF051-F588-2DD1-A3D1-018E5A82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 Diagnostic Criteria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81C9B-810F-0725-3B5F-CCFD539F5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85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B4B811-5314-7F0D-3967-193E88C5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 Diagnostic Criteria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4619B-D9DD-4470-26DC-5A762A57F3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17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260B66-BF74-7296-7312-4AD84645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 Diagnostic Criteria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B4CA6-448E-7E8A-4217-68921B3DD9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796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6DBA56-0BF5-E1EC-D982-6597B1E7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Look for in the Diagnostic Journey?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C7A10-78C9-7280-AEF8-C0C9A906CF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2D6FCA-8065-DEE8-F22C-E27CDE1C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38317-E808-0792-6D34-E7418D260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54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E2896-FBB0-8E46-93B2-657BC6E9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Look for in the Diagnostic Journey?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241F8-A214-108E-9BDE-DB86CF59EF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993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6AA56-0931-2632-27E9-2CE3D948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Look for in the Diagnostic Journey?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A00CF-32B3-0093-E1B2-0D44E58ECC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08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31EBAD-1DC5-93E6-54F7-DBD0DBA3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A3B04-26BF-7294-4198-DD915C95EA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7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706B52-BC9A-5217-E3B6-14125D47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7ED1B-B648-E778-75AA-D4351B1AF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58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627857-DFAE-A8CC-DD00-DD01298E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A3E3B-456D-1CC6-BCA6-ACB0B8D30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48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542E6-8BD5-0934-81B5-9BC5E3C2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83BF1-22DD-B8A7-192E-54A3DD121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276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C6ADA1-5443-3AAE-668F-B95A2587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C6EFA-C951-78F6-C67D-0AC1341DE7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268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416D50-2794-1E67-1C77-474DB481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54C9F-8298-C97C-E405-D28F25CF6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46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45DFB8-FCB1-F6B0-C803-F6C397F1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Categorizing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4038A-10BE-2CE1-0E1B-14CF0633A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859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5AE1A5-0610-BB46-5B9E-EA7DC422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Categorizing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DBDDC-E8F5-7767-6450-7ADEB2F194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4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81ADDE-7FD7-D37A-F178-E03222FE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EC4D1-A80E-0111-64DD-95FD501FC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861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E1CEB9-D270-BCE8-5102-6A7917E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the Extent of Rett Syndrome Symptomatology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FC661-547C-AC66-E866-46ED505F5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30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69FD4-A21A-F04C-18D9-7B4967D1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the Extent of Rett Syndrome Symptomatology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FC97B-17F7-1208-EB5B-CA54F7A69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CB41E5-8599-9CBE-BEEC-7B8EC3E0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Therapeutic Management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2BF6E-F004-6E40-B597-3B84CBDC5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6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BE8D81-85AA-23EC-539C-14F20D52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Care for Patients With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78BCF-19E7-20C1-7808-77D928714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960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7AC29-DA29-135A-C853-E3338BE6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Management Tenets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3D189-0724-96A0-83FB-7623151352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27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08794B-B5FE-FE29-9E26-5D137745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Management Tenets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D9A42-7C3E-E7DF-DDB2-903EA3D2C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72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90E9F-741C-462E-0FEB-B2BB5CE2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Management Tenets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92856-0138-3FC3-6BC5-79A1BA401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008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E67B5A-BB31-AA6B-CE96-464DA32A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Management Tenets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D7080-1AB9-3300-A7EB-59B2B9501E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37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7EC97-B450-8344-1953-9B630158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242EE-1A22-034C-007B-C6227429F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81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F238EF-1377-FCF9-5546-F320A7BF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2C7A8-5A40-F15E-F134-E0524079F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4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706DD3-AC9D-FEBF-3B61-01B9C249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7BBFF-5FAD-6CAB-69F1-7EC5604B72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267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26277C-0854-562E-8F35-F0B332D0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28E9A-620D-3371-D756-97255136A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224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206867-00ED-AA7F-4277-F437ABA6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D4FCC-7701-9FD4-5957-BCAFABEB4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92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9C219-CEA0-A938-F7D7-E0CF0CB5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ED7DB-75AF-2C0C-3977-8E493473F0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550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132E1-DA20-AA03-9D92-31C275E1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436E-BC32-9FBB-5C5F-4F860C912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519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83AB8E-8230-EFF8-D898-7B6058A3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844FA-3918-7A21-F9B9-55F285A7B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65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3A617E-F555-EEF3-FECA-C0707411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BD9ED-E31C-04D1-DA24-E3DC93C14F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853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252826-7109-A2E6-CD73-1C65F55E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13582-247C-8E91-A1C4-51D01919A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61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E9C2D3-7166-09F3-864E-3B269D17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2276F-73F0-4F0C-DAB3-5DD49E0766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4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6DCCD-E92F-5981-B54C-4B5EBDF0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Comorbidities by Specialties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A4DE1-BEA7-2116-B883-DAD5E838D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17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F8A4C-0309-1974-D242-9D95651E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Care for Patients With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8462A-6D79-8CD1-C17E-57FA693D83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25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02BEA0-D7AC-CB61-2B3A-60F6BDB7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1: Physical Exam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266D9-D9DD-BAAB-B50A-53E29879EA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870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53D7D9-B048-6C20-61B7-C9826B24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3B63A-A2F2-26C3-EF19-B76B3EEB9D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114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BEA922-76F3-F371-38C2-51AABC68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BEE72-F9B1-46AE-E392-377CD70B36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953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93C258-8011-0267-FCF9-EE246E39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1F759-508C-2BDC-034C-1C437FB1A5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519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125FE6-B8C7-BB1F-57CB-49384FA2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5F63E-3ECC-6586-E54F-83E125AC1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1726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9D41B1-33DD-C45C-4382-EA1AAC1C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9DEE2-87FA-FC13-FDE3-0F7C03B7D1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60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6F0BD7-1AC6-A4C2-C779-C5DE8780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9ED42-7946-6227-E484-6A14BA87B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635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7A3577-FA97-19E4-DEF3-CF2DA7F2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Therapeutics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832C1-4B6E-31AE-CD66-4E0EEBF49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692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9F3C2D-56EA-AC23-1442-4098B4F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B8E4B-97D9-7BD0-4644-069601254D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615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14C18-B42F-4F38-DC6C-2B91B955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95298-7E12-D216-3B91-FDE03A161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861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B4FD5-A1EC-1BD5-3171-35CA6F24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E5204-BE78-445D-54A5-8B798D3167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57E701-765E-23D4-1538-89D2088C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1: Workup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2DC0F-3666-CB3E-FD70-83485C3656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723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8E1BD-5A40-2EE7-E824-1795DE2D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1D820-9E7E-D58D-7EC2-E49DC2754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130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609C24-EFA2-28AC-9013-990B5A14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Therapy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7C34B-3A55-001E-667B-7D534FA515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92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30993F-3224-8A4C-9117-2DF0D660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Investigational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BC86D-24DF-E403-6BCD-CCE036A4BE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43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7BF54B-B0B8-2243-34FD-791D22E1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B3256-A4FB-3E8A-A491-539C379AC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483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78E633-9D79-4407-63EB-50E5CE2A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(NCT04181723) </a:t>
            </a:r>
            <a:br>
              <a:rPr lang="en-US"/>
            </a:br>
            <a:r>
              <a:rPr lang="en-US" i="1"/>
              <a:t>Phase 3 Study of Efficacy and Safety of Trofinetide in Rett Syndrome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15DA3-D118-3C40-4531-46ECD9FA4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6941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C2DC16-513D-6A11-3912-4AECAA8A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</a:t>
            </a:r>
            <a:br>
              <a:rPr lang="en-US"/>
            </a:br>
            <a:r>
              <a:rPr lang="en-US" i="1"/>
              <a:t>Topline Efficacy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0683E-A6E1-3210-6704-91CDEF2C9D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121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870F4E-C17E-5A06-0C29-29DEEEEF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</a:t>
            </a:r>
            <a:br>
              <a:rPr lang="en-US"/>
            </a:br>
            <a:r>
              <a:rPr lang="en-US" i="1"/>
              <a:t>TEAEs ≥ 5% in Either Arm by Severity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73E7C-5030-732E-4975-241B0342A8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675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E7B337-D3A2-C9BF-3415-71A2F259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Blarcamesine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81ED3-BCE8-FD57-1E94-4CFD5406AB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215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0AAA9A-A676-1F5D-567D-A1D5C4AF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Trials of Blarcamesine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14DDF-2341-5C3F-F167-9CFEA3601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481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5F6E8A-1DC7-B846-A401-ED5A9895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Agent for Rett Syndrome in Clinical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3DE86-97DF-5644-D91D-2BC8121E2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099F41-1060-3298-3592-A4DC59621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</a:t>
            </a:r>
            <a:br>
              <a:rPr lang="en-US"/>
            </a:br>
            <a:r>
              <a:rPr lang="en-US" sz="3100" i="1"/>
              <a:t>Expert Opinions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5BF30-EB39-DC6A-5F47-7E9EFF33E5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563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6B9C0-13FF-85CE-79F1-DD228D58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 of Investigational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55930-79A4-1A04-A270-AF107C1470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9461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98A2C9-C04B-3017-2514-F72D9BD6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74140-E424-AE1C-0887-4B40D42A75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859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782B6C-B90B-4B5D-7CCA-502C4792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4E9E2-AED4-5D5D-A51E-485AB9490F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691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F00797-78E0-0492-EC43-8965E29F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6EF22-1386-2488-849A-3FC3FE458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06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79AC63-A19D-553D-FF85-AA18BE30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Objectives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7A6DF-5A1F-9E11-7D9C-9E97A62DD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877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BCAE9A-1D03-550D-339F-E23DD8FF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26ABC-B510-0380-B697-27FFB51477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31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19FF39-301C-7D57-3E16-E19FD0D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Stages of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0AD3C-9F14-C815-AB26-D7D77896B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6925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33271D-514E-2E40-9BC5-6FB0E883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70014-82E0-5C16-7315-4290B53644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658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199ED-293E-89AD-B70B-97473DA8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Rett Syndrome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93A44-138A-AE62-1E5E-0A831F5E6A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8714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DA652B-E248-0FA8-96BC-F528A438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Rett Syndrome Diagnostic Criteria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E1FA2-0378-9C7B-5685-5414DDBD6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3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717AD7-75EB-113F-3B8B-DC30F83A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88255-AC83-D54D-E630-87A5835A4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3754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46A408-EBCF-CF4F-4BF9-7C957C08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Rett Diagnostic Criteria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61869-F07C-33F4-4AD9-A2710BA75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740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C09DA9-5C41-33DA-BA66-2A9AFB4C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2130E-EF88-14D5-C799-D04118D3E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227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3C688-5F4D-26B5-18FD-3F8782E4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Mutations in MECP2</a:t>
            </a:r>
            <a:br>
              <a:rPr lang="en-US"/>
            </a:br>
            <a:r>
              <a:rPr lang="en-US" i="1"/>
              <a:t>Results From a Natural History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9FAA00-4C30-9B58-9F47-A23992781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913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17C0CD-B9E2-C762-952D-147ED36E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Mutations in MECP2</a:t>
            </a:r>
            <a:br>
              <a:rPr lang="en-US"/>
            </a:br>
            <a:r>
              <a:rPr lang="en-US" i="1"/>
              <a:t>Results From a Natural History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99BBF-3010-B406-7A02-970E609733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7997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0BE7EF-F810-B309-861C-2FB9E40A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Testing for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68878-98FA-B5CB-72E5-0FAFDA0AA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422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7B1C5-6975-574C-5AAB-C05F570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X-Inactivation Skewing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D1B53-5AE3-A0BD-8D20-AAC4DB3DED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154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0CE125-36DC-32C6-FCC6-C3B233E4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Genotype-Phenotype Correlations 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CFC09-B059-9957-76F0-633C5E8304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193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D6BF1F-71EE-DD4C-165A-2C684C78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Relationship of Mutation Status and Disease Severity </a:t>
            </a:r>
            <a:br>
              <a:rPr lang="en-US"/>
            </a:br>
            <a:r>
              <a:rPr lang="en-US"/>
              <a:t>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A80FD-803B-A2A3-E59D-5D6B23827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0219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DDCAD4-2319-57A5-0AF8-694AAFBB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MECP2</a:t>
            </a:r>
            <a:br>
              <a:rPr lang="en-US"/>
            </a:br>
            <a:r>
              <a:rPr lang="en-US" sz="3200" i="1"/>
              <a:t>MECP2-DNA Binding at Methylated DNA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F16A0-66CD-60C8-BB9E-515188B84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3274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F697DB-9892-53D5-3714-881F680A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MECP2 Functions in Neurons and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A3046-D800-5B66-2392-3C8A99DA6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6C598D-D986-0862-3D75-041FF49E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2: </a:t>
            </a:r>
            <a:r>
              <a:rPr lang="en-US" sz="3600"/>
              <a:t>Past Medical History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B1F94-52BE-031B-F8FF-2B247BD6B5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61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7C2F63-29DD-18B0-2EF1-7DA6C62E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Increased Dendritic Complexity Associated With </a:t>
            </a:r>
            <a:r>
              <a:rPr lang="en-US" i="1"/>
              <a:t>MECP2</a:t>
            </a:r>
            <a:r>
              <a:rPr lang="en-US"/>
              <a:t> Mutation in Mice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21960-5FF9-FB4A-AFA9-2341E7396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0838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3B8077-A4EF-A8BE-8505-569B4043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MECP2 Binds Broadly Across Highly Methylated Regions </a:t>
            </a:r>
            <a:br>
              <a:rPr lang="en-US"/>
            </a:br>
            <a:r>
              <a:rPr lang="en-US"/>
              <a:t>of DNA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0AA9C-F546-ABD5-3F3E-483C1C0115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1986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17875D-B66D-D641-D3F1-E6F5F367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 Expression Changes in MECP2 Mouse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40B65-850F-35B5-AB79-BC2462980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5702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A0C607-80EE-5C08-3B4F-DF230A86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Treatment Targets for Rett Syndrome</a:t>
            </a:r>
            <a:br>
              <a:rPr lang="en-US"/>
            </a:br>
            <a:r>
              <a:rPr lang="en-US" sz="3200" i="1"/>
              <a:t>Targeting MECP2 or Downstream Pathways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3C309-F9E9-6FDA-B103-B873817BF0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857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5035F0-45E5-009E-C803-63354CF0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Treatment Targets and Treatment Options in </a:t>
            </a:r>
            <a:br>
              <a:rPr lang="en-US"/>
            </a:br>
            <a:r>
              <a:rPr lang="en-US"/>
              <a:t>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CD3A1-F3E6-0E5C-C1D5-B4F6D8ABC0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197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3D9FDD-0800-F88B-5FBB-8F02E65B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Treatments for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7F7BA-4EDD-30CE-FABC-E3FFF5273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528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B5EC07-A900-9A9B-B0CC-D6F87683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Rett Syndrome Requires a Patient-Centered, Multidisciplinary Team-Based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43BE-CE9C-89AF-5F06-1203CCC1E6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302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CDD8DE-BA68-7BA0-0F2E-32B2AFAF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Rett Syndrome Requires a Patient-Centered, Multidisciplinary Team-Based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099BA-6AB9-7B94-14A0-B9928F26B8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2777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E66401-1FFD-DFD5-3C13-DB376EAF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for Assessing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FD255-488E-D854-2DAB-CD8D8DF5D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7691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A510AB-BB4E-8263-3977-FE5E8D1E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Unmet Needs for Treatments in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5F275-4C8B-E7B4-DCAF-8948A63FE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A9CB2A-47FE-8DD9-33F3-EB7F091F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96A87-069A-FEB0-BFD1-E52F15ADF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6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D97444-00E5-93F7-ED16-068D850B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2: </a:t>
            </a:r>
            <a:r>
              <a:rPr lang="en-US" sz="3600"/>
              <a:t>Past Medical History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736F8-071E-1039-7B29-5013E97C0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642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EE9391-5C3B-38B2-BCB6-310CC05C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Tamifloxen Associated With Reversal of Neurologic Defects in a Mouse Model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DBCA2-D706-2FDC-0C4C-BC5CA6569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218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4C372-5193-2434-F422-EDB3D28F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CEB4C-8EB4-0C8E-BB74-F2DFF1978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2811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0E15B-6E8F-342D-E231-7DA755C0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(NCT04181723): Phase 3 Study of Efficacy </a:t>
            </a:r>
            <a:br>
              <a:rPr lang="en-US"/>
            </a:br>
            <a:r>
              <a:rPr lang="en-US"/>
              <a:t>and Safety of Trofinetide 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D1FC9-4229-35E9-2635-292F990D5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85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FC137C-7EDB-D994-7D77-C789885F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</a:t>
            </a:r>
            <a:br>
              <a:rPr lang="en-US"/>
            </a:br>
            <a:r>
              <a:rPr lang="en-US" sz="3200" i="1"/>
              <a:t>Baseline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2BA03-914D-0A24-8257-EBB66D75F3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15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E83D14-337B-8EE0-A02D-67B71B81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</a:t>
            </a:r>
            <a:br>
              <a:rPr lang="en-US"/>
            </a:br>
            <a:r>
              <a:rPr lang="en-US" i="1"/>
              <a:t>Topline Efficacy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8F226-8520-E5B9-238A-8689FEE80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3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3AD208-C431-147E-58F8-8D9F38D47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LAVENDER</a:t>
            </a:r>
            <a:br>
              <a:rPr lang="en-GB"/>
            </a:br>
            <a:r>
              <a:rPr lang="en-GB" i="1"/>
              <a:t>Coprimary Efficacy Endpoints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51054-FA15-EDAB-0645-6BF07FEC9F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3800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710DC-4E56-DEC4-507A-8A1CA1CD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LAVENDER</a:t>
            </a:r>
            <a:br>
              <a:rPr lang="en-GB"/>
            </a:br>
            <a:r>
              <a:rPr lang="en-US" i="1"/>
              <a:t>TEAEs ≥ 5% in Either Arm by Severity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D0CED-2641-DCDD-942E-44DA6EA61C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112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7B30FE-5F82-B7D5-5386-4E8084F8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Blarcamesine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15FE2-39B6-1BA9-8E6D-6CEB08A2D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717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E26BE-2937-D626-3504-171C80E2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Trials of Blarcamesine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73250-71ED-2D38-B35B-C874679F0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60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DDC14B-066F-A7F8-3F33-838D6152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Agents for Rett Syndrome in Clinical Trials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792A4-3600-A3B9-E106-695B30FBF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8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B058E2-3299-BEEA-FA9E-7F0B17F6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2: Physical Exam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A2864-D5B2-0FDF-0572-895438E50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3827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AC75C-F79F-E785-09AD-31E9780D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82C65-F63D-1299-B12D-8FB7E7AD61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490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C53AAE-46F3-A5A5-78CB-B0112391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0D5A3-FADB-464B-076D-6C2908734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9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2E1269-5709-D359-1ADA-CCAB0069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2: Physical Exam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8BD8F-5B90-D176-94C2-2BE908196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0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35959C-1F42-49C6-C4B4-F047A57F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2</a:t>
            </a:r>
            <a:br>
              <a:rPr lang="en-US"/>
            </a:br>
            <a:r>
              <a:rPr lang="en-US" sz="3100" i="1"/>
              <a:t>Expert Opinions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F0E82-DB48-BF3F-F155-14B6587E9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4EFCE1-3FF7-5E7E-F5CC-7C197DC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380F7-F9D7-C140-6E0F-CC627929C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2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A40E7F-0407-4201-6CA7-74FC771B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510FF-5D4C-5F90-55D9-DFEA411B5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3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B055D-31D7-755A-87F8-6DB602CB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6B0AC-E3FD-E88C-75E5-9895D96930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9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934B3-BC1B-E485-303D-C2303946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8C329-E96B-0B57-DDF1-D756E030C6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7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36EE0-F40A-3D0B-5BA3-8E6749B3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8061B-3F6C-FEA9-2DA0-94EA8A1A86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4F6746-03D5-DB42-3CB6-9B03D885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68D46-9C5E-9EA6-BA47-32F5B81EC0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503DDF-F918-9947-F82D-D2A2E671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F0131-A25A-4874-C752-E31663DB46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61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9BF7EF-33A1-2D8B-D22F-5AA505EA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Investigational Therapies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DB1F4-4E8F-84C6-AD7B-17F87E04A2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36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118E75-9DDE-442C-C978-5AE8246B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Trials of Blarcamesine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E1592-65E4-D2FB-5BB3-3BE0E5512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94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F5E35-0762-2D25-A2DA-B8F5654D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Investigations of Ketamine for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64E39-45B0-CBAF-6D86-1989F4E962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4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4274E-1126-6275-805E-05BC9D71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 of Gene Therapy</a:t>
            </a:r>
            <a:br>
              <a:rPr lang="en-US"/>
            </a:br>
            <a:r>
              <a:rPr lang="en-US" sz="3100" i="1"/>
              <a:t>Avoiding Overexpression of MECP2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75934-AB60-861D-1277-035028C19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97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53B2C-BB9D-4B6F-C00B-F34619C7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 Therapy to Restore </a:t>
            </a:r>
            <a:r>
              <a:rPr lang="en-US"/>
              <a:t>MECP2</a:t>
            </a:r>
            <a:r>
              <a:rPr lang="en-GB"/>
              <a:t> Activity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DDFD9-0885-C0E3-A01D-A8E889B50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4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3B3A9A-F1E7-A383-AABB-0CD9FD7E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3A046-0D75-FC96-CA81-A4021756D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89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DB73A-572B-B2C8-4AF8-33B93E03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6C9C6-A61A-5B63-FE93-15A08F03E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8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BF700F-3F25-AD79-07FD-FBCD7F10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9A09D-CA8A-EEB8-E6AB-98FCC2953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85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CCB9A-E1AC-B83C-7B79-5559AA23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B96F7-5CF5-9F0E-68BF-9BFA0CF26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2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52FE52-C791-5B02-798C-9FA822EDD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79BFE-D69D-F732-96D3-DA1CB6099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9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816D4D-19B0-D272-47C0-9156B2E8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Objectives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864E3-BD01-F632-D557-A25BAE365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81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71309E-ADC8-80D6-9803-3B8260DA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Introduction: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136C5-2E9C-1C71-74C7-667FC7DDA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9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BBCD8-7479-C88F-B894-042A96B8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Stages of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8AC28-8E9D-6677-1E79-8EB58BAF7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5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5C80B-C5CC-F8FA-6566-E28F4F1E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and Supportive Diagnostic Criteria of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B7B68-49A9-43B4-AAAF-0AEB1F0897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556A33-4E8A-FE74-0F58-330499E2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Criteria of Typical vs Atypical Rett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B20E3-AF07-74AD-B21A-0653547E1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2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E0A2D2-4D9A-EA84-DE2D-41997EB8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for Assessing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86C8B-0D4F-67F9-A4B3-D9265DBB3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6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740D9C-CA3E-1FE5-8452-50E06CC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Rett Syndrome Due to Mutations in X-Linked </a:t>
            </a:r>
            <a:r>
              <a:rPr lang="en-US" i="1"/>
              <a:t>MECP2</a:t>
            </a:r>
            <a:r>
              <a:rPr lang="en-GB" i="1"/>
              <a:t> </a:t>
            </a:r>
            <a:r>
              <a:rPr lang="en-GB"/>
              <a:t>Gene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8E91C-1062-1488-F38D-4BCCD46E7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B1F65F-2EBF-7DFE-F13F-88975E4B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6BAC3-8718-86EE-B6DE-C8FC3F29F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15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3BCD4C-74E4-3C79-D4E9-F0994A73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Mutations in </a:t>
            </a:r>
            <a:r>
              <a:rPr lang="en-US" sz="4000" i="1"/>
              <a:t>MECP2</a:t>
            </a:r>
            <a:br>
              <a:rPr lang="en-US"/>
            </a:br>
            <a:r>
              <a:rPr lang="en-US" i="1"/>
              <a:t>Results From a Natural History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AD2DA-DD14-A43F-4344-1A6B2EF26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09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D57C0C-808A-9FB4-4679-6BC38916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Genotype-Phenotype Correlations 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DAB72-0DE4-60FD-92E7-72EF8A760C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0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1C51E-88FE-E511-8FA3-B68B848F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Genotype-Phenotype Relationship in Rett Syndrome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8E6E9-F927-6E8E-827E-79F075A1B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A13329-CBBF-F1E6-B9A1-071D3FB4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Rett Syndrome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F7739-9864-5E2A-F24C-63DA8FDD79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29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B6449F-1D67-AECB-271A-86C0A9CC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</a:t>
            </a:r>
            <a:r>
              <a:rPr lang="en-US" i="1"/>
              <a:t>MECP2</a:t>
            </a:r>
            <a:br>
              <a:rPr lang="en-US"/>
            </a:br>
            <a:r>
              <a:rPr lang="en-US" sz="3200"/>
              <a:t>MECP2</a:t>
            </a:r>
            <a:r>
              <a:rPr lang="en-US" sz="3200" i="1"/>
              <a:t>-DNA Binding at Methylated DNA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E6107-F7FA-602E-779F-FCF6D1F6B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82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054743-936A-2191-CEF8-9B3D8A48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Treatment Targets for Rett Syndrome</a:t>
            </a:r>
            <a:br>
              <a:rPr lang="en-US"/>
            </a:br>
            <a:r>
              <a:rPr lang="en-US" sz="3200" i="1"/>
              <a:t>Targeting MECP2 or Downstream Pathways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85F47-11EB-3F34-C94C-CCF4FA1A5D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2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AD9F7D-CADF-455D-6784-B48F078F4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Rodent Models Reproduce Clinical Features of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8EE82-CFE3-3687-7F66-B2B6D0EA4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34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70389B-EBC5-96D7-287C-4EAA6DF0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Reversal of Neurological Deficits in a Mouse Model of Rett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A187A-3872-E7A7-6546-38BF0AB7D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1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124625-C869-752E-217F-D95139D5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78F9D-EF13-72A7-CD03-F6026DD71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6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414364-3609-C7AD-6BB5-C2258C57A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LAVENDER (NCT04181723): Phase 3 Study of Efficacy and Safety of Trofinetide in Rett Syndrome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CFE03-DD63-6151-F8A8-64295382C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45DC5-EC85-3E9E-AED1-5349A15B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</a:t>
            </a:r>
            <a:br>
              <a:rPr lang="en-US"/>
            </a:br>
            <a:r>
              <a:rPr lang="en-US" sz="3200" i="1"/>
              <a:t>Baseline Characteristics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2F040-4E3D-D7F1-A5CF-0401D3839D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279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AAB85D-225F-41A7-4FA2-F09323F6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LAVENDER </a:t>
            </a:r>
            <a:br>
              <a:rPr lang="en-US"/>
            </a:br>
            <a:r>
              <a:rPr lang="en-US" i="1"/>
              <a:t>Topline Efficacy Results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9C212-476A-BCED-4F3C-DBB11F9B3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67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6239F8-FBBE-1E6B-07AC-1AF4E009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LAVENDER</a:t>
            </a:r>
            <a:br>
              <a:rPr lang="en-GB"/>
            </a:br>
            <a:r>
              <a:rPr lang="en-GB" i="1"/>
              <a:t>Co-Primary Efficacy Endpoints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37772-F53B-E93F-16E2-6D0D1706A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22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E4E173-C02A-ABC9-9470-68885537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LAVENDER</a:t>
            </a:r>
            <a:br>
              <a:rPr lang="en-GB"/>
            </a:br>
            <a:r>
              <a:rPr lang="en-US" i="1"/>
              <a:t>TEAEs ≥ 5% in Either Arm by Severity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83EB9-B7DF-5FAE-6673-3BA93EAEE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7ADFA-95FB-B7B1-6C2E-0F71FB24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Based on Clinical Criteria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CF654-0F37-BF41-754B-2D2FB9FD3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2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74A1C-56D2-FBDD-ADD8-8A4E56C8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Blarcamesine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BCD7A-DA5C-9A7C-FD61-96E9C3A17F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25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FFCAEF-683B-5A01-FDAD-D58805E0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Trials of Blarcamesine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3B479-0BB4-4CDA-B766-A1112D3B7C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36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5E5C65-42BA-F3C7-8D2C-5D4305E1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Investigations of Ketamine for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91641-42F4-5A71-6DBC-5E44C48BFC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3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561418-F6B7-91C3-B2A1-D846ECEB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 Editing to Restore </a:t>
            </a:r>
            <a:r>
              <a:rPr lang="en-US" i="1"/>
              <a:t>MECP2</a:t>
            </a:r>
            <a:r>
              <a:rPr lang="en-GB"/>
              <a:t> Activity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37846-F03E-B3C5-1705-6284E3052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27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5D12D6-2D08-5E93-51A8-CF31EE88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 of Gene Editing</a:t>
            </a:r>
            <a:br>
              <a:rPr lang="en-US"/>
            </a:br>
            <a:r>
              <a:rPr lang="en-US" sz="3200" i="1"/>
              <a:t>Avoiding Overexpression of </a:t>
            </a:r>
            <a:r>
              <a:rPr lang="en-US" sz="3200"/>
              <a:t>MECP2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458EA-0D59-71F7-86A1-C8C25E1CB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2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E06CA9-15CF-F6D0-6F4F-C415F6B1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B0DF3-A58C-6B78-51B4-B6A5EBBCD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29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5A0CB3-1428-CFBC-9058-C68B4715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31FCD-5273-B949-2BA4-FB8BBE051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4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1EA07-87FD-F305-597E-0C525C55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3C646-1A10-9CAB-DAEB-BCBF733AF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3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31DEB1-3B40-A7D2-C1FB-1F7EE1FB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B88FF-9D42-2ECC-244A-3F7DE47145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236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4B26B-C7E4-7C3D-C349-F38A1D56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A58B0-A1EE-5092-07A9-CC762A104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8FE74C-06A9-0654-2366-9E04E58E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Based on Clinical Criteria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DE19D-BECD-2971-4CCA-133CFD0E3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16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087CCE-1A45-9E70-1FF6-A2739051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</a:t>
            </a:r>
            <a:br>
              <a:rPr lang="en-US"/>
            </a:br>
            <a:r>
              <a:rPr lang="en-US" i="1"/>
              <a:t>Background and History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11945-2133-7642-B523-2ED2DF130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99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5F0B08-49A0-0BB0-F603-B1722ED5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Genetics of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601C-8275-AFAB-2618-2754F14B9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962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F592B-EB3D-A418-B137-09E0637B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Rett Syndrome Diagnostic Criteria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76DFB-DF1F-483D-15F1-D11B066BDA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95DB0D-53AA-CC5F-9CEE-AB22F99F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Rett Syndrome Diagnostic Criteria (cont)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87F92-4338-753D-697A-0F14DBED9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09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13812-1FB1-B4FD-BBAC-24A12DD6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Systems and Functional Deficits Associated With Rett Syndrome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9D12F-78AF-DE1B-DD48-300D55798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71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582826-96E3-EC1B-A0B3-CA3DCAE3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Symptomatic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D44C-94BD-7467-81AD-96A4375B4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362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1400D6-6FC5-5AEA-729F-41F8B44E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Rett Syndrome Requires a Patient-Centered, Multidisciplinary, Team-Based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3B192-0437-8F24-5A48-E7551E146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60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F5DA51-1598-4D2E-A008-5B74DE67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Longevity 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60311-F208-3828-843F-77F973840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35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8E2022-023C-E33E-9B11-46410F3E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Rett Syndrome </a:t>
            </a:r>
            <a:br>
              <a:rPr lang="en-US"/>
            </a:br>
            <a:r>
              <a:rPr lang="en-US" i="1"/>
              <a:t>Clinical Manifestations in the Aging Person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0B84D-05CD-82CB-322D-6543887A65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20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058A5-302E-91A0-2F7F-1C0CBA86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Changes Over Time?</a:t>
            </a:r>
            <a:br>
              <a:rPr lang="en-US"/>
            </a:br>
            <a:r>
              <a:rPr lang="en-US"/>
              <a:t>Medical Issues in Adult Patients With Classic Rett Syndrome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F0D11-9E65-477F-ACDF-1ED0857268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40654D-EF69-E037-DCA2-CD2A477F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Based on Clinical Criteria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9A4F9-7E6D-0477-289E-2A7AA6E916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30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C0DC77-AFB5-25CA-4699-1CAD5378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Age Impacts Presentation of Symptoms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AA705-9214-E3B1-70C7-353295FAE3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241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9FD99-D189-D191-6A2B-8084976F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for Assessing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CD030-0223-A08E-1A32-16E38243D9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5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299CA3-D4E0-EB42-A9C9-0E6134DF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Treatments for Rett Syndrome in the Aging Patient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6E8DD-294D-21FD-5181-ECA65273B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496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226EB1-48BC-A24E-4941-39CCA999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for the Treatment of Symptoms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60E25-5033-258B-AEFB-B4CF81211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0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C78DAB-763D-8BEF-B819-6482A4E8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Patient/Caregiver Burden Changes With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E50F0-0122-FCF1-4421-93161DB0C2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71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5234A-526E-6EE2-A16C-CF912226E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Treatments for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97FE9-AD6A-9EBD-6791-83B0BB090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7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D67150-E82E-E956-777F-9EEFD8D4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Unmet Needs for Treatments in Rett Syndrome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820E0-F743-D0FC-4E09-E57A8E671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31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B2ECBE-CD29-B16B-E905-B5D3192B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Treatment Targets for Rett Syndrome</a:t>
            </a:r>
            <a:br>
              <a:rPr lang="en-US"/>
            </a:br>
            <a:r>
              <a:rPr lang="en-US" sz="3200" i="1"/>
              <a:t>Targeting MECP2 or Downstream Pathways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49958-4C94-1515-D8F9-098C9976C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956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129203-3EF3-2A80-20C6-26D7A4D2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Trofinetide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CC7C3-A4C4-A7D4-3D09-085AF963D7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215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3BE49D-E71B-959B-ABEE-9A24BA30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LAVENDER (NCT04181723): Phase 3 Study of Efficacy </a:t>
            </a:r>
            <a:br>
              <a:rPr lang="en-US"/>
            </a:br>
            <a:r>
              <a:rPr lang="en-US"/>
              <a:t>and Safety of Trofinetide in Rett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F245C-B198-CDE4-EA3F-DF5EE8E77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8FBB20-7569-9808-B84E-B3F32D4E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History of Rett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5955D-682B-6831-8DC0-4D35B09B55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93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43EF52-7059-AAA9-3CFE-1E4FD49D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LAVENDER</a:t>
            </a:r>
            <a:br>
              <a:rPr lang="en-GB"/>
            </a:br>
            <a:r>
              <a:rPr lang="en-GB" i="1"/>
              <a:t>Coprimary Efficacy Endpoints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45576-A530-10A4-8FE7-70AAB36F8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1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9116BD-7C7C-7851-4D75-E5ABF506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LAVENDER</a:t>
            </a:r>
            <a:br>
              <a:rPr lang="en-GB"/>
            </a:br>
            <a:r>
              <a:rPr lang="en-US" i="1"/>
              <a:t>TEAEs ≥ 5% in Either Arm by Severity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51F4-05CD-7833-7264-7FA4A365F1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783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626D0C-7D7B-5492-3ED6-E5D6AC4B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Blarcamesine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045CD-2517-AD58-9D00-26B135172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255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EFABAF-9E31-2785-860F-F26C2F79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Trials of Blarcamesine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66D73-DF00-1B3E-33EF-61C6DC4E1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16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73FCD-9FB2-72AE-F96E-CE07469A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Agent for Rett Syndrome in Clinical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1CBBF-3C66-42C6-6AE3-FCD9778298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744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A82FEB-C9FD-73AD-FAA0-ABD23C2C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670BE-9B7D-D77F-3A86-CAA30E7A0A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734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B2045-F7D8-A3E6-B944-2121D1D9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C6703-73A1-2BBA-057A-6D76179BE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043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86567E-AE51-10E6-49D7-C324CD33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36663-178F-97E4-FC2D-C3CCE76B46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085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8DFD5-786C-6B43-04ED-FD717783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0E3BE-E3E5-457D-454A-1C2D9C227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38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23807F-B4A5-253C-D313-44BA964C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30BBA-F5D3-C319-2A29-AA720AB19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45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EC3FEA874A2479B5B595FA728791F" ma:contentTypeVersion="18" ma:contentTypeDescription="Create a new document." ma:contentTypeScope="" ma:versionID="92c69a8ed3bdf4069d65810cb105196d">
  <xsd:schema xmlns:xsd="http://www.w3.org/2001/XMLSchema" xmlns:xs="http://www.w3.org/2001/XMLSchema" xmlns:p="http://schemas.microsoft.com/office/2006/metadata/properties" xmlns:ns2="56ab35ba-152c-4155-8abf-2985e6e604d3" xmlns:ns3="e93acf5f-f59b-46bb-8c22-2b43a486ab2c" targetNamespace="http://schemas.microsoft.com/office/2006/metadata/properties" ma:root="true" ma:fieldsID="c844c2c4283bd9caf227bad6ff9b33db" ns2:_="" ns3:_="">
    <xsd:import namespace="56ab35ba-152c-4155-8abf-2985e6e604d3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b35ba-152c-4155-8abf-2985e6e60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0FA1E-C8A0-4CC8-91FE-AD1E800807D6}"/>
</file>

<file path=customXml/itemProps2.xml><?xml version="1.0" encoding="utf-8"?>
<ds:datastoreItem xmlns:ds="http://schemas.openxmlformats.org/officeDocument/2006/customXml" ds:itemID="{5C6482E6-268B-4A8C-B371-2CC9E56197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</Words>
  <Application>Microsoft Office PowerPoint</Application>
  <PresentationFormat>Widescreen</PresentationFormat>
  <Paragraphs>196</Paragraphs>
  <Slides>211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211</vt:i4>
      </vt:variant>
    </vt:vector>
  </HeadingPairs>
  <TitlesOfParts>
    <vt:vector size="2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Program Objectives</vt:lpstr>
      <vt:lpstr>Introduction to Rett Syndrome</vt:lpstr>
      <vt:lpstr>Diagnosis Based on Clinical Criteria</vt:lpstr>
      <vt:lpstr>Diagnosis Based on Clinical Criteria</vt:lpstr>
      <vt:lpstr>Diagnosis Based on Clinical Criteria</vt:lpstr>
      <vt:lpstr>Natural History of Rett Syndrome</vt:lpstr>
      <vt:lpstr>Pioneers of Rett Syndrome</vt:lpstr>
      <vt:lpstr>Patient Case 1</vt:lpstr>
      <vt:lpstr>Patient Case 1</vt:lpstr>
      <vt:lpstr>Patient Case 1 (cont)</vt:lpstr>
      <vt:lpstr>Patient Case 1 (cont)</vt:lpstr>
      <vt:lpstr>Patient Case 1: Physical Exam</vt:lpstr>
      <vt:lpstr>Patient Case 1: Workup</vt:lpstr>
      <vt:lpstr>Patient Case 1 Expert Opinions</vt:lpstr>
      <vt:lpstr>Patient Case 2</vt:lpstr>
      <vt:lpstr>Patient Case 2: Past Medical History</vt:lpstr>
      <vt:lpstr>Patient Case 2: Past Medical History (cont)</vt:lpstr>
      <vt:lpstr>Patient Case 2: Physical Exam</vt:lpstr>
      <vt:lpstr>Patient Case 2: Physical Exam</vt:lpstr>
      <vt:lpstr>Patient Case 2 Expert Opinions</vt:lpstr>
      <vt:lpstr>Trofinetide</vt:lpstr>
      <vt:lpstr>Trofinetide</vt:lpstr>
      <vt:lpstr>Trofinetide</vt:lpstr>
      <vt:lpstr>Trofinetide</vt:lpstr>
      <vt:lpstr>Trofinetide (cont)</vt:lpstr>
      <vt:lpstr>Trofinetide (cont)</vt:lpstr>
      <vt:lpstr>Investigational Therapies</vt:lpstr>
      <vt:lpstr>Clinical Trials of Blarcamesine</vt:lpstr>
      <vt:lpstr>Investigations of Ketamine for Rett Syndrome </vt:lpstr>
      <vt:lpstr>Challenge of Gene Therapy Avoiding Overexpression of MECP2</vt:lpstr>
      <vt:lpstr>Gene Therapy to Restore MECP2 Activity</vt:lpstr>
      <vt:lpstr>Concluding Remarks</vt:lpstr>
      <vt:lpstr>PowerPoint Presentation</vt:lpstr>
      <vt:lpstr>PowerPoint Presentation</vt:lpstr>
      <vt:lpstr>PowerPoint Presentation</vt:lpstr>
      <vt:lpstr>Program</vt:lpstr>
      <vt:lpstr>Introduction: Rett Syndrome</vt:lpstr>
      <vt:lpstr>Clinical Stages of Rett Syndrome</vt:lpstr>
      <vt:lpstr>Main and Supportive Diagnostic Criteria of Rett Syndrome</vt:lpstr>
      <vt:lpstr>Criteria of Typical vs Atypical Rett</vt:lpstr>
      <vt:lpstr>Guidelines for Assessing Rett Syndrome</vt:lpstr>
      <vt:lpstr>Rett Syndrome Due to Mutations in X-Linked MECP2 Gene</vt:lpstr>
      <vt:lpstr>Genetics of Rett Syndrome</vt:lpstr>
      <vt:lpstr>Mutations in MECP2 Results From a Natural History Study</vt:lpstr>
      <vt:lpstr>Genotype-Phenotype Correlations in Rett Syndrome</vt:lpstr>
      <vt:lpstr>Genotype-Phenotype Relationship in Rett Syndrome (cont)</vt:lpstr>
      <vt:lpstr>Pathophysiology of MECP2 MECP2-DNA Binding at Methylated DNA</vt:lpstr>
      <vt:lpstr>Potential Treatment Targets for Rett Syndrome Targeting MECP2 or Downstream Pathways</vt:lpstr>
      <vt:lpstr>Rodent Models Reproduce Clinical Features of Rett Syndrome</vt:lpstr>
      <vt:lpstr>Reversal of Neurological Deficits in a Mouse Model of Rett Syndrome</vt:lpstr>
      <vt:lpstr>Trofinetide</vt:lpstr>
      <vt:lpstr>LAVENDER (NCT04181723): Phase 3 Study of Efficacy and Safety of Trofinetide in Rett Syndrome</vt:lpstr>
      <vt:lpstr>LAVENDER  Baseline Characteristics</vt:lpstr>
      <vt:lpstr>LAVENDER  Topline Efficacy Results</vt:lpstr>
      <vt:lpstr>LAVENDER Co-Primary Efficacy Endpoints</vt:lpstr>
      <vt:lpstr>LAVENDER TEAEs ≥ 5% in Either Arm by Severity</vt:lpstr>
      <vt:lpstr>Blarcamesine</vt:lpstr>
      <vt:lpstr>Clinical Trials of Blarcamesine</vt:lpstr>
      <vt:lpstr>Investigations of Ketamine for Rett Syndrome </vt:lpstr>
      <vt:lpstr>Gene Editing to Restore MECP2 Activity</vt:lpstr>
      <vt:lpstr>Challenge of Gene Editing Avoiding Overexpression of MECP2</vt:lpstr>
      <vt:lpstr>Conclusions</vt:lpstr>
      <vt:lpstr>PowerPoint Presentation</vt:lpstr>
      <vt:lpstr>PowerPoint Presentation</vt:lpstr>
      <vt:lpstr>PowerPoint Presentation</vt:lpstr>
      <vt:lpstr>Agenda</vt:lpstr>
      <vt:lpstr>Rett Syndrome Background and History</vt:lpstr>
      <vt:lpstr>Genetics of Rett Syndrome</vt:lpstr>
      <vt:lpstr>Rett Syndrome Diagnostic Criteria</vt:lpstr>
      <vt:lpstr>Rett Syndrome Diagnostic Criteria (cont) </vt:lpstr>
      <vt:lpstr>Organ Systems and Functional Deficits Associated With Rett Syndrome</vt:lpstr>
      <vt:lpstr>Symptomatic Treatment</vt:lpstr>
      <vt:lpstr>Managing Rett Syndrome Requires a Patient-Centered, Multidisciplinary, Team-Based Approach</vt:lpstr>
      <vt:lpstr>Longevity in Rett Syndrome</vt:lpstr>
      <vt:lpstr>Rett Syndrome  Clinical Manifestations in the Aging Person</vt:lpstr>
      <vt:lpstr>What Changes Over Time? Medical Issues in Adult Patients With Classic Rett Syndrome </vt:lpstr>
      <vt:lpstr>How Age Impacts Presentation of Symptoms</vt:lpstr>
      <vt:lpstr>Guidelines for Assessing Rett Syndrome</vt:lpstr>
      <vt:lpstr>Treatments for Rett Syndrome in the Aging Patient</vt:lpstr>
      <vt:lpstr>Options for the Treatment of Symptoms</vt:lpstr>
      <vt:lpstr>How Patient/Caregiver Burden Changes With Time</vt:lpstr>
      <vt:lpstr>Treatments for Rett Syndrome</vt:lpstr>
      <vt:lpstr>Unmet Needs for Treatments in Rett Syndrome</vt:lpstr>
      <vt:lpstr>Potential Treatment Targets for Rett Syndrome Targeting MECP2 or Downstream Pathways</vt:lpstr>
      <vt:lpstr>Trofinetide</vt:lpstr>
      <vt:lpstr>LAVENDER (NCT04181723): Phase 3 Study of Efficacy  and Safety of Trofinetide in Rett Syndrome</vt:lpstr>
      <vt:lpstr>LAVENDER Coprimary Efficacy Endpoints</vt:lpstr>
      <vt:lpstr>LAVENDER TEAEs ≥ 5% in Either Arm by Severity</vt:lpstr>
      <vt:lpstr>Blarcamesine</vt:lpstr>
      <vt:lpstr>Clinical Trials of Blarcamesine</vt:lpstr>
      <vt:lpstr>Other Agent for Rett Syndrome in Clinical Trials</vt:lpstr>
      <vt:lpstr>Conclusions</vt:lpstr>
      <vt:lpstr>PowerPoint Presentation</vt:lpstr>
      <vt:lpstr>PowerPoint Presentation</vt:lpstr>
      <vt:lpstr>PowerPoint Presentation</vt:lpstr>
      <vt:lpstr>Program Objectives</vt:lpstr>
      <vt:lpstr>Rett Syndrome: Background and History</vt:lpstr>
      <vt:lpstr>Rett Syndrome Background and History</vt:lpstr>
      <vt:lpstr>Rett Syndrome Background and History</vt:lpstr>
      <vt:lpstr>Rett Syndrome Background and History</vt:lpstr>
      <vt:lpstr>Rett Syndrome Background and History</vt:lpstr>
      <vt:lpstr>Rett Syndrome Background and History</vt:lpstr>
      <vt:lpstr>Historical Background of Rett Syndrome </vt:lpstr>
      <vt:lpstr>Historical Background of Rett Syndrome </vt:lpstr>
      <vt:lpstr>Historical Background of Rett Syndrome </vt:lpstr>
      <vt:lpstr>Practical Implications Focus on MECP2 Protein</vt:lpstr>
      <vt:lpstr>Clinical Presentation</vt:lpstr>
      <vt:lpstr>Clinical Stages of Rett Syndrome</vt:lpstr>
      <vt:lpstr>Clinical Stages of Rett Syndrome</vt:lpstr>
      <vt:lpstr>Clinical Stages of Rett Syndrome</vt:lpstr>
      <vt:lpstr>Clinical Stages of Rett Syndrome</vt:lpstr>
      <vt:lpstr>Diagnostic Criteria</vt:lpstr>
      <vt:lpstr>Rett Syndrome Diagnostic Criteria </vt:lpstr>
      <vt:lpstr>Rett Syndrome Diagnostic Criteria (cont)</vt:lpstr>
      <vt:lpstr>Rett Syndrome Diagnostic Criteria (cont)</vt:lpstr>
      <vt:lpstr>What to Look for in the Diagnostic Journey? </vt:lpstr>
      <vt:lpstr>What to Look for in the Diagnostic Journey? </vt:lpstr>
      <vt:lpstr>What to Look for in the Diagnostic Journey? </vt:lpstr>
      <vt:lpstr>Organ Systems and Functional Deficits Associated With Rett Syndrome</vt:lpstr>
      <vt:lpstr>Organ Systems and Functional Deficits Associated With Rett Syndrome</vt:lpstr>
      <vt:lpstr>Organ Systems and Functional Deficits Associated With Rett Syndrome</vt:lpstr>
      <vt:lpstr>Organ Systems and Functional Deficits Associated With Rett Syndrome</vt:lpstr>
      <vt:lpstr>Organ Systems and Functional Deficits Associated With Rett Syndrome</vt:lpstr>
      <vt:lpstr>Organ Systems and Functional Deficits Associated With Rett Syndrome</vt:lpstr>
      <vt:lpstr>Categorizing Rett Syndrome</vt:lpstr>
      <vt:lpstr>Categorizing Rett Syndrome</vt:lpstr>
      <vt:lpstr>Defining the Extent of Rett Syndrome Symptomatology</vt:lpstr>
      <vt:lpstr>Defining the Extent of Rett Syndrome Symptomatology (cont)</vt:lpstr>
      <vt:lpstr>Therapeutic Management of Rett Syndrome</vt:lpstr>
      <vt:lpstr>Multidisciplinary Care for Patients With Rett Syndrome</vt:lpstr>
      <vt:lpstr>Basic Management Tenets</vt:lpstr>
      <vt:lpstr>Basic Management Tenets</vt:lpstr>
      <vt:lpstr>Basic Management Tenets</vt:lpstr>
      <vt:lpstr>Basic Management Tenets</vt:lpstr>
      <vt:lpstr>Common Comorbidities by Specialties </vt:lpstr>
      <vt:lpstr>Common Comorbidities by Specialties </vt:lpstr>
      <vt:lpstr>Common Comorbidities by Specialties </vt:lpstr>
      <vt:lpstr>Common Comorbidities by Specialties </vt:lpstr>
      <vt:lpstr>Common Comorbidities by Specialties (cont) </vt:lpstr>
      <vt:lpstr>Common Comorbidities by Specialties (cont) </vt:lpstr>
      <vt:lpstr>Common Comorbidities by Specialties (cont) </vt:lpstr>
      <vt:lpstr>Common Comorbidities by Specialties (cont) </vt:lpstr>
      <vt:lpstr>Common Comorbidities by Specialties (cont) </vt:lpstr>
      <vt:lpstr>Common Comorbidities by Specialties (cont) </vt:lpstr>
      <vt:lpstr>Common Comorbidities by Specialties (cont) </vt:lpstr>
      <vt:lpstr>Multidisciplinary Care for Patients With Rett Syndrome</vt:lpstr>
      <vt:lpstr>Common Therapeutics</vt:lpstr>
      <vt:lpstr>Common Therapeutics</vt:lpstr>
      <vt:lpstr>Common Therapeutics</vt:lpstr>
      <vt:lpstr>Common Therapeutics (cont)</vt:lpstr>
      <vt:lpstr>Common Therapeutics (cont)</vt:lpstr>
      <vt:lpstr>Common Therapeutics (cont)</vt:lpstr>
      <vt:lpstr>Common Therapeutics (cont)</vt:lpstr>
      <vt:lpstr>Therapy Goals </vt:lpstr>
      <vt:lpstr>Therapy Goals </vt:lpstr>
      <vt:lpstr>Therapy Goals </vt:lpstr>
      <vt:lpstr>Therapy Goals </vt:lpstr>
      <vt:lpstr>Therapy Goals </vt:lpstr>
      <vt:lpstr>Investigational Therapies</vt:lpstr>
      <vt:lpstr>Trofinetide</vt:lpstr>
      <vt:lpstr>LAVENDER (NCT04181723)  Phase 3 Study of Efficacy and Safety of Trofinetide in Rett Syndrome</vt:lpstr>
      <vt:lpstr>LAVENDER  Topline Efficacy Results</vt:lpstr>
      <vt:lpstr>LAVENDER TEAEs ≥ 5% in Either Arm by Severity</vt:lpstr>
      <vt:lpstr>Blarcamesine</vt:lpstr>
      <vt:lpstr>Clinical Trials of Blarcamesine</vt:lpstr>
      <vt:lpstr>Other Agent for Rett Syndrome in Clinical Trials</vt:lpstr>
      <vt:lpstr>The Future of Investigational Therapies</vt:lpstr>
      <vt:lpstr>Conclusions</vt:lpstr>
      <vt:lpstr>PowerPoint Presentation</vt:lpstr>
      <vt:lpstr>PowerPoint Presentation</vt:lpstr>
      <vt:lpstr>Learning Objectives</vt:lpstr>
      <vt:lpstr>Rett Syndrome</vt:lpstr>
      <vt:lpstr>Clinical Stages of Rett Syndrome</vt:lpstr>
      <vt:lpstr>Pathophysiology of Rett Syndrome </vt:lpstr>
      <vt:lpstr>Pathophysiology of Rett Syndrome (cont)</vt:lpstr>
      <vt:lpstr>Rett Syndrome Diagnostic Criteria </vt:lpstr>
      <vt:lpstr>Rett Diagnostic Criteria (cont)</vt:lpstr>
      <vt:lpstr>Genetics of Rett Syndrome</vt:lpstr>
      <vt:lpstr>Mutations in MECP2 Results From a Natural History Study</vt:lpstr>
      <vt:lpstr>Mutations in MECP2 Results From a Natural History Study</vt:lpstr>
      <vt:lpstr>Genetic Testing for Rett Syndrome</vt:lpstr>
      <vt:lpstr>X-Inactivation Skewing </vt:lpstr>
      <vt:lpstr>Genotype-Phenotype Correlations in Rett Syndrome</vt:lpstr>
      <vt:lpstr>Relationship of Mutation Status and Disease Severity  in Rett Syndrome</vt:lpstr>
      <vt:lpstr>Pathophysiology of MECP2 MECP2-DNA Binding at Methylated DNA</vt:lpstr>
      <vt:lpstr>MECP2 Functions in Neurons and Development</vt:lpstr>
      <vt:lpstr>Increased Dendritic Complexity Associated With MECP2 Mutation in Mice</vt:lpstr>
      <vt:lpstr>MECP2 Binds Broadly Across Highly Methylated Regions  of DNA</vt:lpstr>
      <vt:lpstr>Gene Expression Changes in MECP2 Mouse Models</vt:lpstr>
      <vt:lpstr>Potential Treatment Targets for Rett Syndrome Targeting MECP2 or Downstream Pathways</vt:lpstr>
      <vt:lpstr>Potential Treatment Targets and Treatment Options in  Rett Syndrome</vt:lpstr>
      <vt:lpstr>Treatments for Rett Syndrome</vt:lpstr>
      <vt:lpstr>Managing Rett Syndrome Requires a Patient-Centered, Multidisciplinary Team-Based Approach</vt:lpstr>
      <vt:lpstr>Managing Rett Syndrome Requires a Patient-Centered, Multidisciplinary Team-Based Approach</vt:lpstr>
      <vt:lpstr>Guidelines for Assessing Rett Syndrome</vt:lpstr>
      <vt:lpstr>Unmet Needs for Treatments in Rett Syndrome</vt:lpstr>
      <vt:lpstr>Tamifloxen Associated With Reversal of Neurologic Defects in a Mouse Model of Rett Syndrome</vt:lpstr>
      <vt:lpstr>Trofinetide</vt:lpstr>
      <vt:lpstr>LAVENDER (NCT04181723): Phase 3 Study of Efficacy  and Safety of Trofinetide in Rett Syndrome</vt:lpstr>
      <vt:lpstr>LAVENDER  Baseline Characteristics</vt:lpstr>
      <vt:lpstr>LAVENDER  Topline Efficacy Results</vt:lpstr>
      <vt:lpstr>LAVENDER Coprimary Efficacy Endpoints</vt:lpstr>
      <vt:lpstr>LAVENDER TEAEs ≥ 5% in Either Arm by Severity</vt:lpstr>
      <vt:lpstr>Blarcamesine</vt:lpstr>
      <vt:lpstr>Clinical Trials of Blarcamesine</vt:lpstr>
      <vt:lpstr>Other Agents for Rett Syndrome in Clinical Trials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2023-07-10T17:50:56Z</dcterms:created>
  <dcterms:modified xsi:type="dcterms:W3CDTF">2023-07-10T17:50:56Z</dcterms:modified>
</cp:coreProperties>
</file>