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14" r:id="rId163"/>
    <p:sldId id="415" r:id="rId1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presProps" Target="pres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494B-5CB9-0C16-7694-3BAD34650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3CDB6-3BAB-4D6D-00C3-90C5329C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7E48E-110D-48CB-ACEC-0A376D14839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32859-0BA0-4D1C-895C-562072EE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31305-11FE-E865-64F4-F16FF5A6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1F9-97C1-45E1-922D-142DE3CA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15231-5FE5-0CF7-585E-9C094B12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AD216-CF35-9713-5487-AF70483D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B366F-0983-8710-A311-A96207847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7E48E-110D-48CB-ACEC-0A376D14839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03221-586A-036C-5C72-0775E2978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BC575-7D42-F9CD-0D2B-017444D24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E01F9-97C1-45E1-922D-142DE3CA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CC91D0-EC52-89B8-F5B5-466C54737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481A8-A3FA-A351-2611-B14D8105D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7E9D32-E73F-B966-0E88-39AA6138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Language Processing as an Emerging Biomarker</a:t>
            </a:r>
            <a:br>
              <a:rPr lang="en-GB"/>
            </a:br>
            <a:r>
              <a:rPr lang="en-GB" sz="3100" i="1"/>
              <a:t>Session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8AC8-20F0-FB9E-AED3-BFCC94D87E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49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0F2EF9-400B-A262-6765-D81EAF3D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A5C19-3B9A-2CE7-8FFC-2AC98F869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09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C76538-7196-0FFD-F8B3-8AA494C2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Study Population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6DD98-49B3-3994-D6BE-BF2DC2D7BB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187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0C6351-5F00-92B7-9438-896C98D7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Assessments and Endpoints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39907-E89B-A6FA-1A18-C844C1FCA6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73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3EC758-B5E3-E775-FD4D-84858944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Recruitment as of March 30,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21275-0593-8AF6-E2E1-05CEEFCED8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39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A8D7E-A311-3B91-D07E-318DC916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2CFCF-F778-AA4F-0D0B-3D94603395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29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63404B-50AD-0281-1DEA-8CB7D588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5FFDF-2976-EBC0-545B-2824C9109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244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ADB34D-F66F-1B8C-E7CF-FB9F472D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and Background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21ED5-E808-4F2F-C3E5-A7CBAA5087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672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8D8BC6-87AC-1844-309E-5268393D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and Background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7D560-D24A-83E3-B734-D90227A98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04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162DE8-F18B-7E12-5DEC-6A6EB926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4 Study</a:t>
            </a:r>
            <a:br>
              <a:rPr lang="en-GB"/>
            </a:br>
            <a:r>
              <a:rPr lang="en-GB" sz="3100" i="1"/>
              <a:t>Published Study Presented at CINP 2023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2890B-3946-2DA8-DBA9-35CF773027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635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D483EE-08A4-862C-CFE8-1A9BDD1F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4 Study</a:t>
            </a:r>
            <a:br>
              <a:rPr lang="en-GB"/>
            </a:br>
            <a:r>
              <a:rPr lang="en-GB" sz="3100" i="1"/>
              <a:t>Published Study Presented at CINP 2023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D3206-25CA-6C83-6561-E48C2E56BD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3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A65AD1-981E-BF4A-B5B0-F06CB955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Language Processing as an Emerging Biomarker</a:t>
            </a:r>
            <a:br>
              <a:rPr lang="en-GB"/>
            </a:br>
            <a:r>
              <a:rPr lang="en-GB" sz="3100" i="1"/>
              <a:t>Session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ED7A7-4DE6-5C24-38B5-DF3C855CC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89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F3E313-3012-80AD-E419-77B320AF2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Study Population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921E8-3B01-C39A-0AD5-D0738EE66D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809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75CDF4-5514-75D0-AE11-AF82F0E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Clinical Outcome Measures Following Switch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0D78F-7B6E-86B8-6D72-2147C6E07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204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09DD55-E9AB-8C85-8C40-8142F9A0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Clinical Global Impression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AF03F-1592-ED3C-2BB2-818E0AAC50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696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AC43BF-7F4B-2F9F-2F33-1D3628BF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Emotional Recognition Test Results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3F122-C214-BA4F-E505-F7CAB7E81B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66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917E1-3FA9-D022-7B23-007C63B2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3E40F-BDE1-A052-4471-135C87BD2D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61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100EBA-5751-8934-244A-24CC4A4A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0B649-4A42-2544-6334-9F53B447F2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40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B87D8B-A189-BD3F-8CDF-6ABEBE10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D1AC5-D260-37B2-2293-757512F7B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765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5950CA-7EA5-EE08-E76B-B269F817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B96EF-8870-68CB-B5CB-087F4B319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09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2B3B35-F9AD-C680-8798-C2E4067D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 and Background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155B9-3606-2190-AE06-AE816736BD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36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FFF95E-98F0-6167-817A-0893B18B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Introduction and Background</a:t>
            </a:r>
            <a:endParaRPr lang="en-GB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ED704-A633-18C6-43A4-D4EA4D1AC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57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602466-7034-870F-8644-DDDB19F18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Language Processing as an Emerging Biomarker</a:t>
            </a:r>
            <a:br>
              <a:rPr lang="en-GB"/>
            </a:br>
            <a:r>
              <a:rPr lang="en-GB" sz="3100" i="1"/>
              <a:t>Session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6B9AD-D4A3-0877-2A78-A45663B754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4600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CA430F-B310-7FF1-B2DA-72E60D4D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Phase 2 Study of Adjunctive Evenamide </a:t>
            </a:r>
            <a:br>
              <a:rPr lang="en-GB" sz="3200"/>
            </a:br>
            <a:r>
              <a:rPr lang="en-GB" sz="3200"/>
              <a:t>in Treatment-Resistant Schizophrenia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ED999-9B10-CDC6-1D07-3D8C410FA4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559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B54F34-2F0C-63DA-8DE3-DF206BC0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Study of Adjunctive Evenamide</a:t>
            </a:r>
            <a:br>
              <a:rPr lang="en-GB"/>
            </a:br>
            <a:r>
              <a:rPr lang="en-GB" sz="3100" i="1"/>
              <a:t>Efficacy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51FA7-A9D5-918F-2DA5-7F67C44579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46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58C5DA-E244-A015-9B5A-78796719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Study of Adjunctive Evenamide</a:t>
            </a:r>
            <a:br>
              <a:rPr lang="en-GB"/>
            </a:br>
            <a:r>
              <a:rPr lang="en-GB" sz="3100" i="1"/>
              <a:t>Safety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93303-8572-EA7E-D3F3-E30DBF416D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101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65E974-7C69-D5BE-7DE3-88CFB415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91445-7783-D7C1-637F-5F43CB909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235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EDECBC-E4DC-EC90-13C9-DFE77018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ACDE6-3FCE-573F-9863-2FF0EABE9B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170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2D086-85FC-36DD-B405-87C5B368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 Agenda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18ED6-6041-0969-5D28-6C3E17023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476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C0E9EF-A773-3C36-360F-19B4EB1E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Cholinergic System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98D44-C567-0DD1-B54D-AB4413DB9D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8211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C3554-355A-7FEC-7972-3946B81A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42E80-4B59-6962-41A3-5C3155282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658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AEBEC1-5A74-2914-4811-72F80BE3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Conventional and Atypical Antipsychotics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1AE85-6AF0-7FD4-B7ED-6AF278B8F5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70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C1F4F2-E977-C584-C883-9612E2E7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Conventional and Atypical Antipsychotics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EA71E-C701-9979-40CD-62335BDDB4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28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5805ED-7448-26CD-80CB-B14EBC6E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Language Processing as an Emerging Biomarker</a:t>
            </a:r>
            <a:br>
              <a:rPr lang="en-GB"/>
            </a:br>
            <a:r>
              <a:rPr lang="en-GB" sz="3100" i="1"/>
              <a:t>Session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306AD-4B34-55BE-4F5E-DF3F097FFB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150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2949E-E3C2-F3EC-35EB-536D45C7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Conventional and Atypical Antipsychotics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BADB0-0939-DA3E-2B4B-192F9190A6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450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0BD9A8-CE40-D51F-463A-8852897A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Conventional and Atypical Antipsychotics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63DCA-F0AB-5B8D-287E-E76C92B54E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5109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278BD0-ECB7-1112-BB62-05FBA23F3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Limitations of Conventional and Atypical Antipsychotics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351BE-1970-FC92-77E1-89B26CD3D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429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37370F-338A-E9CC-2948-0A128EAD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and Emerging Treatments</a:t>
            </a:r>
            <a:br>
              <a:rPr lang="en-GB"/>
            </a:br>
            <a:r>
              <a:rPr lang="en-GB" i="1"/>
              <a:t>Targeting Muscarinic Receptors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74703-1825-4F3E-6E87-CDAEE3B8C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80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34796B-4D44-24E0-4A16-7B3464A4D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Need for New Treatment Approaches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8DF85-1FF2-3D61-A2A8-677C53DE6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948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D29F6-3CD5-ACDE-01DB-F79C581B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Newer Branded Second-Generation Antipsychotics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5B1D2-33D3-F5C1-7175-CBE3095279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59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E76272-7791-34DB-011E-753A862B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Muscarinic Agonism Effect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66328-F7B7-C7AE-551C-D4116BB03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57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BC6BF8-6671-8AE7-D4E7-03138D05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37BD2-35A4-435D-9828-2AD4923DF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771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09235F-E8C0-D48E-60F7-682F0D76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Xanomeline-Trospium: Phase 2 EMERGENT-1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C7E0E-86C7-6417-044C-DA76E8AAAC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229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DCA6BE-1C70-6E32-7742-A44E670E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Xanomeline-Trospium: Phase 3 EMERGENT-2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FF2EB-628A-DFFF-BE35-F5538A92AD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39AFF6-1993-869B-A7CA-E8C4BBA3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8B3DD-5F81-A9B4-2662-9B844F5F35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106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8CD81A-0B2D-3AE3-4492-636F4133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Xanomeline-Trospium: Ongoing Phase 3 Clinical Trials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15E9C-CDAF-CCAC-EAC4-4A8E902E42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928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5DDAAB-9299-CAE8-1B5C-95668FC0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Emraclidine: Two-Part Phase 1b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4A40D-1FB2-88DB-8C7F-CBEF526859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60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92E7B-1E1A-0E6E-398A-B0A27DD5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Emraclidine: Phase 1b Study Part B</a:t>
            </a:r>
            <a:br>
              <a:rPr lang="en-GB"/>
            </a:br>
            <a:r>
              <a:rPr lang="en-GB" sz="3100" i="1"/>
              <a:t>Primary Endpoint: Safety and Tolerability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AC903-575C-15AC-A599-A44DCBD68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1848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CEB998-008F-1C96-12A5-270628FB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Emraclidine: Phase 1B Study Part B</a:t>
            </a:r>
            <a:br>
              <a:rPr lang="en-GB"/>
            </a:br>
            <a:r>
              <a:rPr lang="en-GB" sz="3100" i="1"/>
              <a:t>Efficacy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402B5-1BFC-74D7-4D3D-8C850487A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862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E80FC1-9A81-79B1-80AA-5E154292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Emraclidine: Ongoing Phase 2 Trials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A35FC-23BF-31CD-D86E-DBA85D16B4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360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08B8B8-92EC-74F8-376B-3CE0AB6F2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Investigational Therapy: NBI-1117568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02339-9F0F-F3B9-AA46-4B6E926107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84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5E3715-A555-0F49-97CE-DAD82609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New and Emerging Treatments</a:t>
            </a:r>
            <a:br>
              <a:rPr lang="en-GB"/>
            </a:br>
            <a:r>
              <a:rPr lang="en-GB" i="1"/>
              <a:t>Targeting Other Receptors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BFFEB-197A-90BD-2043-D6DA3A4FAE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50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BF9057-EAC6-64BC-8096-F5771697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09FEB-F1FE-E87D-9115-FC5AA6A473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347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40B08-CAA2-4754-5B75-22F50398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Phase 2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51D7C-C500-4AFE-22CA-9FD09A66E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549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962976-837B-835B-8F23-C22DAC75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Iclepertin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A7AB1-1CB8-91BB-B818-3A3CDB7DCE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3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09F793-E87F-1450-D08E-9669D782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Preferences: Characteristics of Oral Antipsychotics</a:t>
            </a:r>
            <a:br>
              <a:rPr lang="en-GB"/>
            </a:br>
            <a:r>
              <a:rPr lang="en-GB" sz="3100" i="1"/>
              <a:t>Poster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9EAEF-686F-ED59-209C-86EF2606DC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397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373728-F783-1AC6-8B9C-D4FF2DF3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Iclepertin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708BA-F01F-E5B2-2FE4-56519D2362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4270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2330AA-1463-4CFC-07A8-3EF06583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Pimavanserin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15A5D-CC64-945F-4488-0FE4B0858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456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A8409-86AD-C672-5733-9FF3D7A8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Pimavanserin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B0286-79ED-8D7D-EFFB-2AF8BF83E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63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0338C6-077E-E5A6-E8C4-3CE5D1883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Pimavanserin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6A2B7-5D1F-D147-A848-E57807DC33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24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E0BA64-EAD4-D10A-A346-98D0FC6A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09097-2403-6874-0075-624D876ADE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4254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74A69E-C17B-000F-691D-AFAA727A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CAC68-FA6C-ABB7-E7D1-0BB1414A0D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4646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B52D40-54F1-CE27-48FD-47631201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0B401-262D-8F2B-716C-05FD910358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8829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43FBA3-7AF2-CDC1-7DA4-CB6D6892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Insights: Clinical Implications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16469-5483-B9A5-3E0B-174B902CC9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744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AD1F5D-91BF-5E52-080A-DBB9EB0A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Insights: Clinical Implications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952D4-C837-6BF7-4234-D6B664995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61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8CE13F-4920-47CD-92B0-3AF4922E0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Expert Insights: Clinical Implications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C2E1C6-1246-E4F5-1641-1BBE8B92D4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1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A52068-E712-456D-3CE6-1AC68746C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Preferences: Characteristics of Oral Antipsychotics</a:t>
            </a:r>
            <a:br>
              <a:rPr lang="en-GB"/>
            </a:br>
            <a:r>
              <a:rPr lang="en-GB" sz="3100" i="1"/>
              <a:t>Poster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D02C2-4DC1-63DF-943F-6616DF597A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8532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F73D73-38FB-E4CE-5069-943F0E01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9DEBC-FF1B-6F1A-B2D4-58202C2F0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1C3AA7-C52A-BADE-03AC-04C8E9E2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Patient Preferences: Characteristics of Oral Antipsychotics</a:t>
            </a:r>
            <a:br>
              <a:rPr lang="en-GB"/>
            </a:br>
            <a:r>
              <a:rPr lang="en-GB" sz="3100" i="1"/>
              <a:t>Faculty Insights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22DDC3-BEC9-5917-8C84-F75570BE2C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1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40BDE8-BC94-8948-2872-91192D0E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Emerging Treatments for Schizophrenia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B4B3A-6BE5-B079-8007-9FCE59983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F6541-AB7F-DA5B-41F0-EA593A3B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Conventional and Atypical Antipsychotics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FAE4E-44D4-5F1E-18F0-430784221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1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5656B7-0391-B1CC-AB17-E5D3121C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4DF0FC-008B-E108-CC9E-23E6DDF171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3FEF6B-503B-5F36-76CD-2C42BE62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Conventional and Atypical Antipsychotics: Side Effects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5C477-5ADB-2C80-4F19-B22D76A2D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855F36-172E-EE03-6CA3-F42F2ED6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4BC0A-CBDF-0C12-403A-46EF96A29E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9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A0ABB-7173-B7C7-3A11-4020C7DE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Xanomeline-Trospium: EMERGENT-1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5A2B0-BC1E-79DE-9D0C-D58AEFA188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1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9C5CA3-09FD-8108-7F2C-8FBBE8B0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EMERGENT-2 and EMERGENT-3: Study Design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E33A5-F655-5F13-BFB7-9CDD0E09DA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8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BD603D-1EA5-F01A-9715-91898B55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Efficacy: Primary Endpoint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0C720-3FB4-262F-BCAF-979179C7A6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76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EA750-D8B8-E8FF-EC58-5B0C95998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and Tolerability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56C9B-BBDC-1E93-D8F2-B26D54E6AC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30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37CCC9-E990-DA58-87CC-757129A7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 (SEP-363856): Discovery and Mechanism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3277F-8CAD-499B-FA67-054CE6793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9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AD9750-D2E4-A7BD-9AF7-E40FFE48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Review of Ulotaront: Summary of Clinical Efficacy/Safety Results</a:t>
            </a:r>
            <a:br>
              <a:rPr lang="en-GB"/>
            </a:br>
            <a:r>
              <a:rPr lang="en-GB" sz="3100" i="1"/>
              <a:t>Poster Presented at APA 2023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9B183-3CD6-9B73-A5CC-7D2A25CB88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7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0E263F-7C65-C31D-5096-086EBD9B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Trial and Open-Label Extension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89E7D-A4AF-3336-BCCD-1599FEF5C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3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5D04EE-1866-1173-EF53-C32D30ED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Phase 2b Double-Blind, Randomized Trial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E9B06-ECFA-BD0C-7BEE-924A1B951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11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0BF280-6E45-25D8-89C7-314FBB77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A3F58-2CF8-2C56-D2AB-4507B6DCA0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97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CF0077-BB17-8C08-2245-88FC867C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26-Week Open-Label Extension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088C3-03E8-3C7D-A053-18883D3049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6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BAD7E3-C9D9-1242-A0A2-1EA0BDF0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Ulotaront on Negative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974FA-CE34-9B94-FD18-B1D27C743B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0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F61E0D-A972-CBC4-6C99-EF0744CF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Safety Analyses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D045F-ED3C-7653-FB6C-D987E6FABE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6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E05A0E-2A99-B4CC-42A0-6E2B9E84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Safety Analyses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A6BA8-9414-8FC9-917E-9C5C0EAFC9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4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FCD11D-6994-6459-BA9E-8E57B0D2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Pharmacodynamic Effects of Ulotaront on Metabolic Markers</a:t>
            </a:r>
            <a:br>
              <a:rPr lang="en-GB"/>
            </a:br>
            <a:r>
              <a:rPr lang="en-GB" sz="3100" i="1"/>
              <a:t>Poster Presented at APA2023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5E2A3-1F28-CD02-8C8C-1753CF415A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76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4A0392-28A2-E77C-E675-23A26D2E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Treatments Under Investigation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96242-FF86-A0B9-D8EA-C1E10CC50E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89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240F30-4498-8312-4D46-24FBC60D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Evenamide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74504-78C6-D884-9777-2B670C6D8D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40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DA7EC-FFDE-FDB3-090E-92A4037F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Phase 2 Study of Adjunctive Evenamide in TRS</a:t>
            </a:r>
            <a:br>
              <a:rPr lang="en-GB" sz="3200"/>
            </a:br>
            <a:r>
              <a:rPr lang="en-GB" sz="2800" i="1"/>
              <a:t>Poster Presented at SIRS 2023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57EAE-A6F5-6B9B-CF1B-0D14917AAC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03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D86F9-0DC6-25F4-A6DD-19BBFF0A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Study of Adjunctive Evenamide in TRS (cont)</a:t>
            </a:r>
            <a:br>
              <a:rPr lang="en-GB"/>
            </a:br>
            <a:r>
              <a:rPr lang="en-GB" sz="3100" i="1"/>
              <a:t>Poster Presented at SIRS 2023</a:t>
            </a:r>
            <a:endParaRPr lang="en-US" sz="31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44600-EAAC-4C97-374F-B3B1FB5E12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43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7190C4-B2C1-B19D-45F5-21F92ECA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Cognitive Symptoms in Schizophrenia: Iclepertin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0ED5B-6D13-607F-6E06-155B6028C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FCB3E3-5454-FDD7-A205-27FCDCF6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Recognition and Diagnosis of Schizophrenia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ECC59-6C72-0E8C-73FF-1727DF222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3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51CBD3-5952-C92F-1013-26A866DC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Study of Add-On Iclepertin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D74FC-800D-9B77-1F29-C33FF36A08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29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826264-DD7F-493F-9FB8-AC514987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Poster Presented at SIRS 2023</a:t>
            </a:r>
            <a:endParaRPr lang="en-US" sz="31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970BA-A964-88A8-A441-BD8F94984D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6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564FE6-327C-9552-B387-B790D4A5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Assessments and Endpoints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EA18-46F5-2EC7-7B93-023629937A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38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F4E3C1-3375-6504-D899-8498F85E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Long-Acting Injectable Antipsychotics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37FB1-D2DE-2A2B-5D12-B989E7C8A4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21DD9-564C-D93B-4CFD-A4C969E5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TV-46000</a:t>
            </a:r>
            <a:br>
              <a:rPr lang="en-GB"/>
            </a:br>
            <a:r>
              <a:rPr lang="en-GB" sz="3100" i="1"/>
              <a:t>Posters Presented at SIRS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1FB07-A964-74EF-B5B4-217F3664D1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67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9E8016-5DAA-9E2D-9E09-DAB8E3B9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in Humans of TV-46000 Subcutaneous Injection Evaluation</a:t>
            </a:r>
            <a:br>
              <a:rPr lang="en-GB"/>
            </a:br>
            <a:r>
              <a:rPr lang="en-GB"/>
              <a:t>(SHINE)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EBF03-69A3-7CCF-C442-F5821B2C3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99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DC4BB5-F6A9-FFA9-B3BC-127991F5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Long-Term Safety, Tolerability, and Effectiveness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4B8C4-C7B6-C797-C77B-F746E77E4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8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FA3625-65E9-79F1-5B5B-B60F546A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Symptom Improvement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CC2206-505F-3A97-F5E2-9F5449522E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41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C02A0C-0E89-B74B-66EA-5C9649C3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Quality of Life and Attitudes Toward Treatment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A6A55-CE0D-D488-7E23-92EC1BED79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53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41D29B-2044-5710-E48D-B374F03F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63A49-9759-E5CD-E287-F12B4C0DBA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5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21A550-4DCC-7666-22B3-E3E3130C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Highlights in Recognition and Diagnosis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D58B-C49A-A5A1-18AA-CF763B8B80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5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1361E8-E455-CE11-92E8-B4EDDA9D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</a:t>
            </a:r>
            <a:br>
              <a:rPr lang="en-GB"/>
            </a:br>
            <a:r>
              <a:rPr lang="en-GB" sz="3100" i="1"/>
              <a:t>Faculty Insights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77300-3B6B-EDE5-FF61-3FB4B4E437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29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30C9B3-A795-8314-4706-4C91467C0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 (cont)</a:t>
            </a:r>
            <a:br>
              <a:rPr lang="en-GB"/>
            </a:br>
            <a:r>
              <a:rPr lang="en-GB" sz="3100" i="1"/>
              <a:t>Faculty Insights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D01C6-D419-6229-55C0-DD2B8D3C06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16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18B73-167F-BC2F-66E6-AE303FD3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 (cont)</a:t>
            </a:r>
            <a:br>
              <a:rPr lang="en-GB"/>
            </a:br>
            <a:r>
              <a:rPr lang="en-GB" sz="3100" i="1"/>
              <a:t>Faculty Insights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FA824-D49E-F1B1-9B78-EDAF7714F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89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B06E27-A4A3-2FDA-3166-FA291D22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Implications (cont)</a:t>
            </a:r>
            <a:br>
              <a:rPr lang="en-GB"/>
            </a:br>
            <a:r>
              <a:rPr lang="en-GB" sz="3100" i="1"/>
              <a:t>Faculty Insights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A72C1-DB84-F35E-4BD2-729BB7D65D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29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09023B-AFCF-4079-88DE-396419C5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20A56-18C2-2401-2088-017F744919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9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8D405A-7505-907B-8E25-007FE8638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29F6E-897F-EFAE-FE5A-E09A78330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515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2E7A6B-81BA-2F2A-ADBF-124AE2903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78CDF-AA0E-40FB-B804-4736ECFAD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97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9D828-BB06-DFD4-C92C-5EC2343D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C2C11-7DA4-7938-8472-EA04CF794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7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32D51F-4C9D-E560-DFA4-8E470714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89908-7375-9243-F89D-3C10807D3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112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3AA39-31E2-5E20-ABD9-E00A0496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Xanomeline-Trospium: EMERGENT-1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C0833-9764-CCA4-1730-9695F3A40B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7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958D83-3B9A-996C-1618-F518857A7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Social Cognition in Schizophrenia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06504-6FB7-A671-1CE3-11EDA834FB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818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160925-A06E-D74A-7569-272C33D28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EMERGENT-2 and EMERGENT-3: Study Design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B5A66-9443-3361-9B08-ED2AE6A709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46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3E0AEB-565A-ECEB-3D5B-216EE1B6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Efficacy: Primary Endpoint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1F37-587A-EB2D-2E81-AB6078BD7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079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DA9305-6E4C-4B75-A2F9-A37E6C69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Efficacy: Secondary Endpoints -- Severity and Positive Symptoms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03CF9-AE21-D25D-F694-203786865C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16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041FB0-5442-AE6D-F64F-FC278889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Efficacy: Secondary Endpoints -- Negative Symptoms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D1A78-8EA6-4C2E-AB49-8E3E15466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810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14B916-D40D-706A-847B-865619F31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and Tolerability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967E4-FD43-9694-3840-69C5CD5319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47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12958E-5235-3FC9-268F-1F11DD7E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23E80-86C4-2248-4676-8B5E9AD79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41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D733F-BD93-06D6-C9FB-5BCC48FC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53054-C3DF-C2F2-8F5E-905D900AFF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68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BC9E76-8B83-1D4F-3BC9-A974FFA5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0DFA1-228F-2350-A656-213DA178C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7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8AFBAE-6F79-EC18-5AA3-F4E28D24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FF6CC-1941-8711-659E-7B3F9C5B34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88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341E11-AA03-38E1-DCF8-6C0228A8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Safety in Humans of TV-46000 Subcutaneous Injection Evaluation</a:t>
            </a:r>
            <a:br>
              <a:rPr lang="en-GB"/>
            </a:br>
            <a:r>
              <a:rPr lang="en-GB"/>
              <a:t>(SHINE) Study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27A93-D81B-2480-380A-7576B537B1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0494DC-E18D-0C17-CB03-DD71534F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Social Cognitive Profiles and Clinical Schizophrenia Subtypes</a:t>
            </a:r>
            <a:br>
              <a:rPr lang="en-GB"/>
            </a:br>
            <a:r>
              <a:rPr lang="en-GB" sz="3100" i="1"/>
              <a:t>Poster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B3AEE-342A-645E-6286-F69BCA3EE4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483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8B8781-68CC-88E7-C062-89F2CCA3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SHINE: Overall Study Findings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B63FC-EF92-08E3-4BCA-DD1B05E5AF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00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036E6-E04C-FDD6-9ECE-77DF3B9B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F26CF-9B82-4397-45B5-14959D794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493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B04A3-FC1C-D8EF-F06B-2A3307F9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Schizophrenia Quality of Life Scale (SQLS)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57AE9-6D4F-4454-4364-CF54169C3E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53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7E7152-BEC0-B520-B0B9-2F235378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5-Level EuroQol 5-Dimensions Questionnaire (EQ-5D-5L)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3F59BF-ED77-32ED-C9A6-33C71AA049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037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344D4-0AD3-7AD2-E4BA-EA9251A3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Personal and Social Performance Scale (PSP)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85D6A-826E-60F7-E474-619C0D3970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440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AA1A5A-FC5A-65D6-916E-7EAFCB3C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SHINE: Study of Patient-Centered Outcomes</a:t>
            </a:r>
            <a:br>
              <a:rPr lang="en-GB"/>
            </a:br>
            <a:r>
              <a:rPr lang="en-GB" sz="3100" i="1"/>
              <a:t>Drug Attitude Inventory 10-Item Version (DAI-10)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C886F-5F8E-E5FB-619D-051DA27F1F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707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2C303-F42E-2D86-33AA-F696838A3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Patient-Centered Outcomes by Treatment Group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99DD8-A34E-3742-6374-A69DE8290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450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41AB46-348E-0FF5-934C-66619690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Changes in Patient-Centered Outcomes by Patient-Source Cohort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4FA32-596B-8EAF-550C-1E56E722E8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479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38812F-BF08-FF6D-4311-A1251DE7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E98CA-0670-61D4-58FF-5F376BA49C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65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E3CB98-4BFC-9622-744E-01C6A811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55F7-9AAE-717F-BB18-96402D994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0F8536-2139-1C0B-36FB-6EB9E8FD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Social Cognitive Profiles and Clinical Schizophrenia Subtypes (cont)</a:t>
            </a:r>
            <a:br>
              <a:rPr lang="en-GB"/>
            </a:br>
            <a:r>
              <a:rPr lang="en-GB" sz="3100" i="1"/>
              <a:t>Poster Presented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EE8DD-D015-9AA8-313A-7A4923257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897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D7D970-27BC-829A-52BD-D6F240CC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6AD96-B393-9777-5D14-F76D4E8543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782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48E6C5-3DC0-1770-D097-01E75EC9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Trace Amine-Associated Receptor (TAAR1)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54294-3ED3-659C-ADF0-B19CF97ECE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323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C9526F-ADBD-1A1B-3ECD-8A73DF5C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Trace Amine-Associated Receptor (TAAR1)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E5633-08AF-643C-D786-9D10A7A26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20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988AD-7D13-B85F-04C1-CF917D46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Trace Amine-Associated Receptor (TAAR1)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A96A8-FB1F-77EC-88FF-0E2E96E4E6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13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9FF9BD-F5DA-8275-13DD-6725920B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4F7F6-8933-153F-7A03-FBA992E38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350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8B43B6-8A45-9AD9-8840-CADC4268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Presentation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072F9-8A4C-75E2-1F33-568A023F56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4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C794D6-7C39-1A0B-A5DB-74B0B049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2 Trial and Open-Label Extension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9464D-50A2-67B0-CE59-BDCF237C2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49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01F9D1-BD3D-D076-A977-5739DA3B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Phase 2b Double-Blind, Randomized Trial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50AB2-0AC4-A074-48D2-786F51B6D2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152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D3F2AD-E3D0-BF9B-16A1-4AEACF77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26-Week Open-Label Extension Study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C5A4A-4589-B040-4F8A-4E99D21338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598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E7BD1-E25D-6E89-62F5-97447E8A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Ulotaront on Negative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3CEC3-6142-C3E5-0B27-4BE7342A10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8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AE119-8ED3-E7C9-2B0F-AADF46A8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Language Processing as an Emerging Biomarker</a:t>
            </a:r>
            <a:br>
              <a:rPr lang="en-GB"/>
            </a:br>
            <a:r>
              <a:rPr lang="en-GB" sz="3100" i="1"/>
              <a:t>Session at APA 2023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3A1E0-8D79-D604-06D6-83DD011F2E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155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74786C-090C-97D1-4978-3D5621E7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Safety Analyses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10296-BF22-4933-453C-FFF8A6B1EB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115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36B92E-CC8D-95C1-8511-41140E12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Ulotaront: Safety Analyses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A5838-1F97-5843-E8EE-7D81D50DBC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724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CE701F-B794-FCEF-405B-2B55FF26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66E48-035E-75A6-81F9-EA0A22BFC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634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8248B0-D7D2-3F84-FF9D-68687322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203C3-9EF4-88FD-C46E-939864EFCA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75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4E5491-84A0-2002-04E2-81E8C408E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1F40B-EE00-ED0D-A587-FAE3F76B13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395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9CC88-B1A8-560A-6F4F-EFB5B77D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Spectrum of Schizophrenia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48FA2-416D-8057-0143-72C867E41B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92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BAE8EF-1B2B-E2E7-8063-30774E5A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Cognitive Impairment in Schizophrenia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7DD0E-FCA1-FD91-3196-8D1064616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009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8C5038-B6AF-1EF3-9912-C4E354AF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Glycine and Glycine Transporter 1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9C6AB-7A6E-2B76-BDC2-A85CF2E566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923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224A5A-EFE5-4AFA-0FAB-CF18A3FE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Context: Phase 2 Study of Add-On Iclepertin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B22D66-ECEF-2D75-5623-FB19ACBBF5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D9818E-F164-47C3-5101-9C8C58FC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 3 CONNEX Clinical Trial Program</a:t>
            </a:r>
            <a:br>
              <a:rPr lang="en-GB"/>
            </a:br>
            <a:r>
              <a:rPr lang="en-GB" sz="3100" i="1"/>
              <a:t>Presented at 2023 SIRS Congress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99774-7B01-CD96-B4EB-58842A5CFB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04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9AB610B016C4597A339FDFA2AE4F5" ma:contentTypeVersion="17" ma:contentTypeDescription="Create a new document." ma:contentTypeScope="" ma:versionID="d4f48162203e69444679d60d2ca6eb54">
  <xsd:schema xmlns:xsd="http://www.w3.org/2001/XMLSchema" xmlns:xs="http://www.w3.org/2001/XMLSchema" xmlns:p="http://schemas.microsoft.com/office/2006/metadata/properties" xmlns:ns2="573ca87e-e0b1-4f9d-8065-80094c0d3511" xmlns:ns3="e93acf5f-f59b-46bb-8c22-2b43a486ab2c" targetNamespace="http://schemas.microsoft.com/office/2006/metadata/properties" ma:root="true" ma:fieldsID="13533907ff727f8dc59b1829371b3731" ns2:_="" ns3:_="">
    <xsd:import namespace="573ca87e-e0b1-4f9d-8065-80094c0d3511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ca87e-e0b1-4f9d-8065-80094c0d3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573ca87e-e0b1-4f9d-8065-80094c0d35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765BC8-7656-4FED-87FE-6478EA03FD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3ca87e-e0b1-4f9d-8065-80094c0d3511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601CB1-CA4E-43FA-9004-9FEA997321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5F2D54-884D-4D65-8990-94098CAF661F}">
  <ds:schemaRefs>
    <ds:schemaRef ds:uri="http://schemas.microsoft.com/office/2006/metadata/properties"/>
    <ds:schemaRef ds:uri="http://schemas.microsoft.com/office/infopath/2007/PartnerControls"/>
    <ds:schemaRef ds:uri="e93acf5f-f59b-46bb-8c22-2b43a486ab2c"/>
    <ds:schemaRef ds:uri="573ca87e-e0b1-4f9d-8065-80094c0d351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Widescreen</PresentationFormat>
  <Paragraphs>141</Paragraphs>
  <Slides>160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61" baseType="lpstr">
      <vt:lpstr>Office Theme</vt:lpstr>
      <vt:lpstr>PowerPoint Presentation</vt:lpstr>
      <vt:lpstr>PowerPoint Presentation</vt:lpstr>
      <vt:lpstr>PowerPoint Presentation</vt:lpstr>
      <vt:lpstr>Recognition and Diagnosis of Schizophrenia</vt:lpstr>
      <vt:lpstr>Highlights in Recognition and Diagnosis</vt:lpstr>
      <vt:lpstr>Social Cognition in Schizophrenia</vt:lpstr>
      <vt:lpstr>Social Cognitive Profiles and Clinical Schizophrenia Subtypes Poster Presented at APA 2023</vt:lpstr>
      <vt:lpstr>Social Cognitive Profiles and Clinical Schizophrenia Subtypes (cont) Poster Presented at APA 2023</vt:lpstr>
      <vt:lpstr>Natural Language Processing as an Emerging Biomarker Session at APA 2023</vt:lpstr>
      <vt:lpstr>Natural Language Processing as an Emerging Biomarker Session Presented at APA 2023</vt:lpstr>
      <vt:lpstr>Natural Language Processing as an Emerging Biomarker Session Presented at APA 2023</vt:lpstr>
      <vt:lpstr>Natural Language Processing as an Emerging Biomarker Session Presented at APA 2023</vt:lpstr>
      <vt:lpstr>Natural Language Processing as an Emerging Biomarker Session Presented at APA 2023</vt:lpstr>
      <vt:lpstr>Treatment</vt:lpstr>
      <vt:lpstr>Patient Preferences: Characteristics of Oral Antipsychotics Poster Presented at APA 2023</vt:lpstr>
      <vt:lpstr>Patient Preferences: Characteristics of Oral Antipsychotics Poster Presented at APA 2023</vt:lpstr>
      <vt:lpstr>Patient Preferences: Characteristics of Oral Antipsychotics Faculty Insights</vt:lpstr>
      <vt:lpstr>Emerging Treatments for Schizophrenia</vt:lpstr>
      <vt:lpstr>Conventional and Atypical Antipsychotics</vt:lpstr>
      <vt:lpstr>Conventional and Atypical Antipsychotics: Side Effects</vt:lpstr>
      <vt:lpstr>Xanomeline-Trospium</vt:lpstr>
      <vt:lpstr>Xanomeline-Trospium: EMERGENT-1</vt:lpstr>
      <vt:lpstr>EMERGENT-2 and EMERGENT-3: Study Design</vt:lpstr>
      <vt:lpstr>Efficacy: Primary Endpoint</vt:lpstr>
      <vt:lpstr>Safety and Tolerability</vt:lpstr>
      <vt:lpstr>Ulotaront (SEP-363856): Discovery and Mechanism</vt:lpstr>
      <vt:lpstr>Review of Ulotaront: Summary of Clinical Efficacy/Safety Results Poster Presented at APA 2023</vt:lpstr>
      <vt:lpstr>Phase 2 Trial and Open-Label Extension</vt:lpstr>
      <vt:lpstr>Ulotaront: Phase 2b Double-Blind, Randomized Trial</vt:lpstr>
      <vt:lpstr>Ulotaront: 26-Week Open-Label Extension Study</vt:lpstr>
      <vt:lpstr>Effect of Ulotaront on Negative Symptoms</vt:lpstr>
      <vt:lpstr>Ulotaront: Safety Analyses</vt:lpstr>
      <vt:lpstr>Ulotaront: Safety Analyses (cont)</vt:lpstr>
      <vt:lpstr>Pharmacodynamic Effects of Ulotaront on Metabolic Markers Poster Presented at APA2023</vt:lpstr>
      <vt:lpstr>Other Treatments Under Investigation</vt:lpstr>
      <vt:lpstr>Evenamide</vt:lpstr>
      <vt:lpstr>Phase 2 Study of Adjunctive Evenamide in TRS Poster Presented at SIRS 2023</vt:lpstr>
      <vt:lpstr>Phase 2 Study of Adjunctive Evenamide in TRS (cont) Poster Presented at SIRS 2023</vt:lpstr>
      <vt:lpstr>Cognitive Symptoms in Schizophrenia: Iclepertin</vt:lpstr>
      <vt:lpstr>Phase 2 Study of Add-On Iclepertin</vt:lpstr>
      <vt:lpstr>Phase 3 CONNEX Clinical Trial Program Poster Presented at SIRS 2023</vt:lpstr>
      <vt:lpstr>Phase 3 CONNEX Clinical Trial Program Assessments and Endpoints</vt:lpstr>
      <vt:lpstr>Long-Acting Injectable Antipsychotics</vt:lpstr>
      <vt:lpstr>TV-46000 Posters Presented at SIRS 2023</vt:lpstr>
      <vt:lpstr>Safety in Humans of TV-46000 Subcutaneous Injection Evaluation (SHINE) Study</vt:lpstr>
      <vt:lpstr>SHINE: Long-Term Safety, Tolerability, and Effectiveness</vt:lpstr>
      <vt:lpstr>SHINE: Symptom Improvement</vt:lpstr>
      <vt:lpstr>SHINE: Quality of Life and Attitudes Toward Treatment</vt:lpstr>
      <vt:lpstr>Clinical Implications</vt:lpstr>
      <vt:lpstr>Clinical Implications Faculty Insights</vt:lpstr>
      <vt:lpstr>Clinical Implications (cont) Faculty Insights</vt:lpstr>
      <vt:lpstr>Clinical Implications (cont) Faculty Insights</vt:lpstr>
      <vt:lpstr>Clinical Implications (cont) Faculty Insights</vt:lpstr>
      <vt:lpstr>Summary</vt:lpstr>
      <vt:lpstr>Summary</vt:lpstr>
      <vt:lpstr>PowerPoint Presentation</vt:lpstr>
      <vt:lpstr>PowerPoint Presentation</vt:lpstr>
      <vt:lpstr>Xanomeline-Trospium</vt:lpstr>
      <vt:lpstr>Xanomeline-Trospium: EMERGENT-1</vt:lpstr>
      <vt:lpstr>EMERGENT-2 and EMERGENT-3: Study Design</vt:lpstr>
      <vt:lpstr>Efficacy: Primary Endpoint</vt:lpstr>
      <vt:lpstr>Efficacy: Secondary Endpoints -- Severity and Positive Symptoms</vt:lpstr>
      <vt:lpstr>Efficacy: Secondary Endpoints -- Negative Symptoms</vt:lpstr>
      <vt:lpstr>Safety and Tolerability</vt:lpstr>
      <vt:lpstr>Conclusions</vt:lpstr>
      <vt:lpstr>PowerPoint Presentation</vt:lpstr>
      <vt:lpstr>PowerPoint Presentation</vt:lpstr>
      <vt:lpstr>Introduction</vt:lpstr>
      <vt:lpstr>Safety in Humans of TV-46000 Subcutaneous Injection Evaluation (SHINE) Study</vt:lpstr>
      <vt:lpstr>SHINE: Overall Study Findings</vt:lpstr>
      <vt:lpstr>SHINE: Study of Patient-Centered Outcomes</vt:lpstr>
      <vt:lpstr>SHINE: Study of Patient-Centered Outcomes Schizophrenia Quality of Life Scale (SQLS)</vt:lpstr>
      <vt:lpstr>SHINE: Study of Patient-Centered Outcomes 5-Level EuroQol 5-Dimensions Questionnaire (EQ-5D-5L)</vt:lpstr>
      <vt:lpstr>SHINE: Study of Patient-Centered Outcomes Personal and Social Performance Scale (PSP)</vt:lpstr>
      <vt:lpstr>SHINE: Study of Patient-Centered Outcomes Drug Attitude Inventory 10-Item Version (DAI-10)</vt:lpstr>
      <vt:lpstr>Changes in Patient-Centered Outcomes by Treatment Group</vt:lpstr>
      <vt:lpstr>Changes in Patient-Centered Outcomes by Patient-Source Cohort</vt:lpstr>
      <vt:lpstr>Conclusions</vt:lpstr>
      <vt:lpstr>PowerPoint Presentation</vt:lpstr>
      <vt:lpstr>PowerPoint Presentation</vt:lpstr>
      <vt:lpstr>Trace Amine-Associated Receptor (TAAR1)</vt:lpstr>
      <vt:lpstr>Trace Amine-Associated Receptor (TAAR1)</vt:lpstr>
      <vt:lpstr>Trace Amine-Associated Receptor (TAAR1)</vt:lpstr>
      <vt:lpstr>Ulotaront</vt:lpstr>
      <vt:lpstr>Presentation at APA 2023</vt:lpstr>
      <vt:lpstr>Phase 2 Trial and Open-Label Extension</vt:lpstr>
      <vt:lpstr>Ulotaront: Phase 2b Double-Blind, Randomized Trial</vt:lpstr>
      <vt:lpstr>Ulotaront: 26-Week Open-Label Extension Study</vt:lpstr>
      <vt:lpstr>Effect of Ulotaront on Negative Symptoms</vt:lpstr>
      <vt:lpstr>Ulotaront: Safety Analyses</vt:lpstr>
      <vt:lpstr>Ulotaront: Safety Analyses (cont)</vt:lpstr>
      <vt:lpstr>Conclusions</vt:lpstr>
      <vt:lpstr>PowerPoint Presentation</vt:lpstr>
      <vt:lpstr>PowerPoint Presentation</vt:lpstr>
      <vt:lpstr>Context: Spectrum of Schizophrenia Symptoms</vt:lpstr>
      <vt:lpstr>Context: Cognitive Impairment in Schizophrenia</vt:lpstr>
      <vt:lpstr>Context: Glycine and Glycine Transporter 1</vt:lpstr>
      <vt:lpstr>Context: Phase 2 Study of Add-On Iclepertin</vt:lpstr>
      <vt:lpstr>Phase 3 CONNEX Clinical Trial Program Presented at 2023 SIRS Congress</vt:lpstr>
      <vt:lpstr>Phase 3 CONNEX Clinical Trial Program</vt:lpstr>
      <vt:lpstr>Phase 3 CONNEX Clinical Trial Program Study Population</vt:lpstr>
      <vt:lpstr>Phase 3 CONNEX Clinical Trial Program Assessments and Endpoints</vt:lpstr>
      <vt:lpstr>Phase 3 CONNEX Clinical Trial Program Recruitment as of March 30, 2023</vt:lpstr>
      <vt:lpstr>PowerPoint Presentation</vt:lpstr>
      <vt:lpstr>PowerPoint Presentation</vt:lpstr>
      <vt:lpstr>Introduction and Background</vt:lpstr>
      <vt:lpstr>Introduction and Background (cont)</vt:lpstr>
      <vt:lpstr>Phase 4 Study Published Study Presented at CINP 2023</vt:lpstr>
      <vt:lpstr>Phase 4 Study Published Study Presented at CINP 2023</vt:lpstr>
      <vt:lpstr>Study Population</vt:lpstr>
      <vt:lpstr>Changes in Clinical Outcome Measures Following Switch</vt:lpstr>
      <vt:lpstr>Changes in Clinical Global Impression</vt:lpstr>
      <vt:lpstr>Changes in Emotional Recognition Test Results</vt:lpstr>
      <vt:lpstr>Safety</vt:lpstr>
      <vt:lpstr>Conclusions</vt:lpstr>
      <vt:lpstr>PowerPoint Presentation</vt:lpstr>
      <vt:lpstr>PowerPoint Presentation</vt:lpstr>
      <vt:lpstr>Introduction and Background</vt:lpstr>
      <vt:lpstr>Introduction and Background</vt:lpstr>
      <vt:lpstr>Phase 2 Study of Adjunctive Evenamide  in Treatment-Resistant Schizophrenia</vt:lpstr>
      <vt:lpstr>Phase 2 Study of Adjunctive Evenamide Efficacy</vt:lpstr>
      <vt:lpstr>Phase 2 Study of Adjunctive Evenamide Safety</vt:lpstr>
      <vt:lpstr>PowerPoint Presentation</vt:lpstr>
      <vt:lpstr>PowerPoint Presentation</vt:lpstr>
      <vt:lpstr>Program Agenda</vt:lpstr>
      <vt:lpstr>The Cholinergic System</vt:lpstr>
      <vt:lpstr>PowerPoint Presentation</vt:lpstr>
      <vt:lpstr>Conventional and Atypical Antipsychotics</vt:lpstr>
      <vt:lpstr>Conventional and Atypical Antipsychotics</vt:lpstr>
      <vt:lpstr>Conventional and Atypical Antipsychotics</vt:lpstr>
      <vt:lpstr>Conventional and Atypical Antipsychotics</vt:lpstr>
      <vt:lpstr>Limitations of Conventional and Atypical Antipsychotics</vt:lpstr>
      <vt:lpstr>New and Emerging Treatments Targeting Muscarinic Receptors</vt:lpstr>
      <vt:lpstr>Need for New Treatment Approaches</vt:lpstr>
      <vt:lpstr>Newer Branded Second-Generation Antipsychotics</vt:lpstr>
      <vt:lpstr>Muscarinic Agonism Effect</vt:lpstr>
      <vt:lpstr>Xanomeline-Trospium</vt:lpstr>
      <vt:lpstr>Xanomeline-Trospium: Phase 2 EMERGENT-1 Study</vt:lpstr>
      <vt:lpstr>Xanomeline-Trospium: Phase 3 EMERGENT-2 Study</vt:lpstr>
      <vt:lpstr>Xanomeline-Trospium: Ongoing Phase 3 Clinical Trials</vt:lpstr>
      <vt:lpstr>Emraclidine: Two-Part Phase 1b Study</vt:lpstr>
      <vt:lpstr>Emraclidine: Phase 1b Study Part B Primary Endpoint: Safety and Tolerability</vt:lpstr>
      <vt:lpstr>Emraclidine: Phase 1B Study Part B Efficacy</vt:lpstr>
      <vt:lpstr>Emraclidine: Ongoing Phase 2 Trials</vt:lpstr>
      <vt:lpstr>Investigational Therapy: NBI-1117568</vt:lpstr>
      <vt:lpstr>New and Emerging Treatments Targeting Other Receptors</vt:lpstr>
      <vt:lpstr>Ulotaront</vt:lpstr>
      <vt:lpstr>Ulotaront: Phase 2 Study</vt:lpstr>
      <vt:lpstr>Iclepertin</vt:lpstr>
      <vt:lpstr>Iclepertin</vt:lpstr>
      <vt:lpstr>Pimavanserin</vt:lpstr>
      <vt:lpstr>Pimavanserin</vt:lpstr>
      <vt:lpstr>Pimavanserin</vt:lpstr>
      <vt:lpstr>Summary</vt:lpstr>
      <vt:lpstr>Summary</vt:lpstr>
      <vt:lpstr>Summary</vt:lpstr>
      <vt:lpstr>Expert Insights: Clinical Implications</vt:lpstr>
      <vt:lpstr>Expert Insights: Clinical Implications</vt:lpstr>
      <vt:lpstr>Expert Insights: Clinical Implications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Doscher, Phoebe</dc:creator>
  <cp:lastModifiedBy>Doscher, Phoebe</cp:lastModifiedBy>
  <cp:revision>2</cp:revision>
  <dcterms:created xsi:type="dcterms:W3CDTF">2023-11-30T18:18:16Z</dcterms:created>
  <dcterms:modified xsi:type="dcterms:W3CDTF">2023-12-01T21:00:59Z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0x010100E269AB610B016C4597A339FDFA2AE4F5</vt:lpwstr>
  </property>
</Properties>
</file>